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275" r:id="rId3"/>
    <p:sldId id="321" r:id="rId4"/>
    <p:sldId id="317" r:id="rId5"/>
    <p:sldId id="315" r:id="rId6"/>
    <p:sldId id="305" r:id="rId7"/>
    <p:sldId id="316" r:id="rId8"/>
    <p:sldId id="319" r:id="rId9"/>
    <p:sldId id="318" r:id="rId10"/>
    <p:sldId id="309" r:id="rId11"/>
    <p:sldId id="311" r:id="rId12"/>
    <p:sldId id="320" r:id="rId13"/>
    <p:sldId id="314" r:id="rId14"/>
    <p:sldId id="298" r:id="rId15"/>
    <p:sldId id="303" r:id="rId16"/>
    <p:sldId id="300" r:id="rId17"/>
    <p:sldId id="323" r:id="rId18"/>
    <p:sldId id="322" r:id="rId19"/>
  </p:sldIdLst>
  <p:sldSz cx="9144000" cy="5143500" type="screen16x9"/>
  <p:notesSz cx="6858000" cy="93138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3562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  <p15:guide id="13" pos="5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14" autoAdjust="0"/>
    <p:restoredTop sz="94663"/>
  </p:normalViewPr>
  <p:slideViewPr>
    <p:cSldViewPr snapToGrid="0" snapToObjects="1" showGuides="1">
      <p:cViewPr>
        <p:scale>
          <a:sx n="117" d="100"/>
          <a:sy n="117" d="100"/>
        </p:scale>
        <p:origin x="67" y="1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3562"/>
        <p:guide pos="4453"/>
        <p:guide pos="5163"/>
        <p:guide pos="4632"/>
        <p:guide pos="5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37396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1156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395190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647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660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13815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EAF8D7-9E97-AA4D-8487-CA2D4C7C0B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D3D112-DF9B-9A4D-8B9D-29CE3CAF3F88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>
              <a:extLst>
                <a:ext uri="{FF2B5EF4-FFF2-40B4-BE49-F238E27FC236}">
                  <a16:creationId xmlns:a16="http://schemas.microsoft.com/office/drawing/2014/main" id="{6D02763F-40A7-9F4E-9117-02DB77597369}"/>
                </a:ext>
              </a:extLst>
            </p:cNvPr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>
          <a:xfrm>
            <a:off x="341927" y="3996570"/>
            <a:ext cx="5254770" cy="935794"/>
          </a:xfrm>
        </p:spPr>
        <p:txBody>
          <a:bodyPr/>
          <a:lstStyle/>
          <a:p>
            <a:r>
              <a:rPr lang="en-US" sz="1400" b="1" dirty="0"/>
              <a:t>Katrina Howard</a:t>
            </a:r>
            <a:r>
              <a:rPr lang="en-US" sz="1400" dirty="0"/>
              <a:t>, Daniel Bafia, Young-Kee Kim, Anna Grassellino</a:t>
            </a:r>
            <a:endParaRPr lang="en-US" sz="1400" b="1" dirty="0"/>
          </a:p>
          <a:p>
            <a:r>
              <a:rPr lang="en-US" sz="1400" dirty="0"/>
              <a:t>TTC2022 Aomori</a:t>
            </a:r>
          </a:p>
          <a:p>
            <a:r>
              <a:rPr lang="en-US" sz="1400" dirty="0"/>
              <a:t>11 October 2022</a:t>
            </a:r>
          </a:p>
        </p:txBody>
      </p:sp>
      <p:sp>
        <p:nvSpPr>
          <p:cNvPr id="3" name="Text Placeholder 2"/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Analysis of Low RRR SRF Cavities</a:t>
            </a:r>
          </a:p>
        </p:txBody>
      </p:sp>
      <p:pic>
        <p:nvPicPr>
          <p:cNvPr id="11" name="Picture Placeholder 29">
            <a:extLst>
              <a:ext uri="{FF2B5EF4-FFF2-40B4-BE49-F238E27FC236}">
                <a16:creationId xmlns:a16="http://schemas.microsoft.com/office/drawing/2014/main" id="{7C5CC76D-EA51-4C36-B81B-158915DA5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434413" y="4348062"/>
            <a:ext cx="1600200" cy="590624"/>
          </a:xfrm>
          <a:prstGeom prst="rect">
            <a:avLst/>
          </a:prstGeom>
        </p:spPr>
      </p:pic>
      <p:pic>
        <p:nvPicPr>
          <p:cNvPr id="5" name="Picture 4" descr="A picture containing sewing machine&#10;&#10;Description automatically generated">
            <a:extLst>
              <a:ext uri="{FF2B5EF4-FFF2-40B4-BE49-F238E27FC236}">
                <a16:creationId xmlns:a16="http://schemas.microsoft.com/office/drawing/2014/main" id="{8587E352-DC8A-EE20-47D4-0EE205FFF2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5471" b="19144"/>
          <a:stretch/>
        </p:blipFill>
        <p:spPr>
          <a:xfrm>
            <a:off x="-32657" y="584195"/>
            <a:ext cx="9220200" cy="2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9305C13-59FD-44BB-8524-81A5116FC6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57200" y="819150"/>
            <a:ext cx="8151813" cy="3795713"/>
          </a:xfrm>
        </p:spPr>
        <p:txBody>
          <a:bodyPr/>
          <a:lstStyle/>
          <a:p>
            <a:r>
              <a:rPr lang="en-US" dirty="0"/>
              <a:t>Low RRR shows: </a:t>
            </a:r>
          </a:p>
          <a:p>
            <a:pPr lvl="1"/>
            <a:r>
              <a:rPr lang="en-US" sz="1400" dirty="0"/>
              <a:t>Consistently high residual resistance</a:t>
            </a:r>
          </a:p>
          <a:p>
            <a:pPr lvl="1"/>
            <a:r>
              <a:rPr lang="en-US" sz="1400" dirty="0"/>
              <a:t>Low BCS resistance, especially at mid gradient</a:t>
            </a:r>
          </a:p>
          <a:p>
            <a:pPr lvl="1"/>
            <a:r>
              <a:rPr lang="en-US" sz="1400" dirty="0"/>
              <a:t>Combined effects of intrinsic and extrinsic impurities</a:t>
            </a:r>
            <a:endParaRPr lang="en-US" sz="1600" dirty="0"/>
          </a:p>
          <a:p>
            <a:r>
              <a:rPr lang="en-US" sz="1600" dirty="0"/>
              <a:t>Low RRR in EP and LTB conditions behave differently than high RRR</a:t>
            </a:r>
          </a:p>
          <a:p>
            <a:pPr lvl="1"/>
            <a:r>
              <a:rPr lang="en-US" sz="1400" dirty="0"/>
              <a:t>Intrinsic impurities do have significant impact on RF behavior</a:t>
            </a:r>
          </a:p>
          <a:p>
            <a:pPr lvl="1"/>
            <a:r>
              <a:rPr lang="en-US" sz="1400" dirty="0"/>
              <a:t>Combination of oxygen and intrinsic impurities enables higher quality factor and accelerating gradients</a:t>
            </a:r>
          </a:p>
          <a:p>
            <a:r>
              <a:rPr lang="en-US" sz="1600" dirty="0"/>
              <a:t>N-doping is robust in producing similar BCS resistance in different purity SRF cavities</a:t>
            </a:r>
          </a:p>
          <a:p>
            <a:pPr lvl="1"/>
            <a:r>
              <a:rPr lang="en-US" sz="1400" dirty="0"/>
              <a:t>Low RRR N-doped appears very sensitive to trapped flux</a:t>
            </a:r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9305C13-59FD-44BB-8524-81A5116FC6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5"/>
          </p:nvPr>
        </p:nvSpPr>
        <p:spPr>
          <a:xfrm>
            <a:off x="2936741" y="795339"/>
            <a:ext cx="5347605" cy="3767006"/>
          </a:xfrm>
        </p:spPr>
        <p:txBody>
          <a:bodyPr/>
          <a:lstStyle/>
          <a:p>
            <a:endParaRPr lang="en-US" sz="1600" dirty="0"/>
          </a:p>
          <a:p>
            <a:r>
              <a:rPr lang="en-US" sz="1600" dirty="0"/>
              <a:t>Small EP (2 </a:t>
            </a:r>
            <a:r>
              <a:rPr lang="el-GR" sz="1600" dirty="0"/>
              <a:t>μ</a:t>
            </a:r>
            <a:r>
              <a:rPr lang="en-US" sz="1600" dirty="0"/>
              <a:t>m) on N-doped cavity to investigate underdoped behavior</a:t>
            </a:r>
          </a:p>
          <a:p>
            <a:r>
              <a:rPr lang="en-US" sz="1600" dirty="0"/>
              <a:t>Sample study on low RRR material in EP, LTB, and N-doped conditions</a:t>
            </a:r>
          </a:p>
          <a:p>
            <a:pPr lvl="1"/>
            <a:r>
              <a:rPr lang="en-US" sz="1400" dirty="0"/>
              <a:t>Secondary-ion mass spectrometry to observe impurity profile</a:t>
            </a:r>
          </a:p>
          <a:p>
            <a:pPr lvl="1"/>
            <a:r>
              <a:rPr lang="en-US" sz="1400" dirty="0"/>
              <a:t>Microscopy to characterize surface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936741" y="350974"/>
            <a:ext cx="5372685" cy="320908"/>
          </a:xfrm>
        </p:spPr>
        <p:txBody>
          <a:bodyPr/>
          <a:lstStyle/>
          <a:p>
            <a:r>
              <a:rPr lang="en-US" sz="1950" dirty="0"/>
              <a:t>Next Steps</a:t>
            </a:r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2" name="Picture 1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0949C488-C3A5-7443-C358-7B76E550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" t="24100" r="6084" b="17410"/>
          <a:stretch/>
        </p:blipFill>
        <p:spPr>
          <a:xfrm rot="5400000">
            <a:off x="-676265" y="1454939"/>
            <a:ext cx="4213089" cy="200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1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Discussion Topics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9305C13-59FD-44BB-8524-81A5116FC6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57200" y="819151"/>
            <a:ext cx="8151813" cy="3355424"/>
          </a:xfrm>
        </p:spPr>
        <p:txBody>
          <a:bodyPr/>
          <a:lstStyle/>
          <a:p>
            <a:r>
              <a:rPr lang="en-US" dirty="0"/>
              <a:t>How was RRR and impurity concentration determined when the sheet metal was made?</a:t>
            </a:r>
          </a:p>
          <a:p>
            <a:pPr lvl="1"/>
            <a:r>
              <a:rPr lang="en-US" dirty="0"/>
              <a:t>Cell material from Tokyo Denkai (Ta Wt % .0193, RRR = 61) and beam tube material from Wah Chang (Ta % .1)</a:t>
            </a:r>
          </a:p>
          <a:p>
            <a:r>
              <a:rPr lang="en-US" dirty="0"/>
              <a:t>How might oxygen behave differently in a Nb lattice with more impurities?</a:t>
            </a:r>
          </a:p>
          <a:p>
            <a:r>
              <a:rPr lang="en-US" dirty="0"/>
              <a:t>How can intrinsic impurities affect the sensitivity to trapped flux?</a:t>
            </a:r>
          </a:p>
          <a:p>
            <a:r>
              <a:rPr lang="en-US" dirty="0"/>
              <a:t>Why is BCS resistance for N-doped low RRR not lower than high RRR, as observed in EP and LTB tests?</a:t>
            </a:r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9AED57-2007-5931-438B-7823D6241D6D}"/>
              </a:ext>
            </a:extLst>
          </p:cNvPr>
          <p:cNvSpPr txBox="1">
            <a:spLocks/>
          </p:cNvSpPr>
          <p:nvPr/>
        </p:nvSpPr>
        <p:spPr>
          <a:xfrm>
            <a:off x="228599" y="4174574"/>
            <a:ext cx="8588829" cy="45843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100" b="1" dirty="0"/>
              <a:t>This manuscript has been authored by Fermi Research Alliance, LLC under Contract No. DE-AC02-07CH11359 with the U.S. Department of Energy, Office of Science, Office of High Energy Physics. This work was supported by the University of Chicago.</a:t>
            </a:r>
          </a:p>
        </p:txBody>
      </p:sp>
    </p:spTree>
    <p:extLst>
      <p:ext uri="{BB962C8B-B14F-4D97-AF65-F5344CB8AC3E}">
        <p14:creationId xmlns:p14="http://schemas.microsoft.com/office/powerpoint/2010/main" val="414946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350974"/>
            <a:ext cx="8693149" cy="320908"/>
          </a:xfrm>
        </p:spPr>
        <p:txBody>
          <a:bodyPr/>
          <a:lstStyle/>
          <a:p>
            <a:r>
              <a:rPr lang="en-US" sz="1950" dirty="0"/>
              <a:t>Extra Slides</a:t>
            </a:r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732878FF-2F55-4A3B-5DDC-6B1972BE3D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074" y="259841"/>
            <a:ext cx="5573287" cy="41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57203" y="819645"/>
            <a:ext cx="8152105" cy="3794522"/>
          </a:xfrm>
        </p:spPr>
        <p:txBody>
          <a:bodyPr/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6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SRF cavities are resonant structures made from high purity niobium that generate the accelerating electric field along the beamline inside particle accelerators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Purity measured by residual resistance ratio (RRR)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performance determined by first ~100 nm of material</a:t>
            </a:r>
            <a:endParaRPr lang="en-US" sz="1600" b="0" i="0" u="none" strike="noStrike" dirty="0">
              <a:solidFill>
                <a:srgbClr val="595959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6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Goals of SRF studies is to design surface profile to increase: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accent6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quality factor (efficiency)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accelerating gradient</a:t>
            </a:r>
            <a:endParaRPr lang="en-US" sz="1400" b="0" i="0" u="none" strike="noStrike" dirty="0">
              <a:solidFill>
                <a:schemeClr val="accent6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Introduction to Superconducting Radio Frequency (SRF) Cavities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" name="Picture Placeholder 29">
            <a:extLst>
              <a:ext uri="{FF2B5EF4-FFF2-40B4-BE49-F238E27FC236}">
                <a16:creationId xmlns:a16="http://schemas.microsoft.com/office/drawing/2014/main" id="{AF02ECB3-4FD3-4D3B-AB3B-3ABD65FCB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8" name="Picture 7" descr="A picture containing several, arranged&#10;&#10;Description automatically generated">
            <a:extLst>
              <a:ext uri="{FF2B5EF4-FFF2-40B4-BE49-F238E27FC236}">
                <a16:creationId xmlns:a16="http://schemas.microsoft.com/office/drawing/2014/main" id="{FF687BA0-31DE-45C3-97BB-F62F45F67D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413" y="3145220"/>
            <a:ext cx="5185875" cy="1212329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7A59DE1E-FF14-42BD-8264-4BE7977A12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08914" y="3043375"/>
            <a:ext cx="171884" cy="223933"/>
          </a:xfrm>
          <a:prstGeom prst="downArrow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63EA8-85CC-4FE5-B62F-7C42A38254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0033" y="2736207"/>
            <a:ext cx="882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1.3 GHz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BA211-E7B4-41D3-8A49-7D95DC0512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3407761"/>
            <a:ext cx="3053646" cy="9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5346748" cy="3794523"/>
          </a:xfrm>
        </p:spPr>
        <p:txBody>
          <a:bodyPr/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Residual resistance ratio (RRR) is the ratio between DC (not RF) resistivity of material at room temperature to its residual value at low temperature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RRR and mean free path have a direct relationship</a:t>
            </a:r>
          </a:p>
          <a:p>
            <a:pPr marL="742950" lvl="1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High mfp → high RRR</a:t>
            </a:r>
          </a:p>
          <a:p>
            <a:pPr marL="742950" lvl="1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Low mfp  → low RRR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Theoretical limit of Nb = 35,000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high RRR for SRF is ~300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RRR is lowered by impurities in the Nb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grain boundaries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595959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elements: Ta, N, O, C, H, Zr, etc.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97FD44-ECE2-42A9-9D08-A2755556CCF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842198" y="3641561"/>
            <a:ext cx="3056493" cy="949359"/>
          </a:xfrm>
        </p:spPr>
        <p:txBody>
          <a:bodyPr/>
          <a:lstStyle/>
          <a:p>
            <a:r>
              <a:rPr lang="en-US" sz="1100" dirty="0"/>
              <a:t>Nb sample with RRR = 16,500</a:t>
            </a:r>
          </a:p>
          <a:p>
            <a:r>
              <a:rPr lang="en-US" sz="1100" dirty="0"/>
              <a:t>Resistivity versus temperature</a:t>
            </a:r>
          </a:p>
          <a:p>
            <a:r>
              <a:rPr lang="en-US" sz="1100" dirty="0"/>
              <a:t>G. W. Webb 1969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Measurement of Purity of Niobium = RRR</a:t>
            </a:r>
          </a:p>
        </p:txBody>
      </p:sp>
      <p:pic>
        <p:nvPicPr>
          <p:cNvPr id="9" name="Picture Placeholder 29">
            <a:extLst>
              <a:ext uri="{FF2B5EF4-FFF2-40B4-BE49-F238E27FC236}">
                <a16:creationId xmlns:a16="http://schemas.microsoft.com/office/drawing/2014/main" id="{AF02ECB3-4FD3-4D3B-AB3B-3ABD65FCB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34BAB3C-8316-476B-BEA4-7E8EE71EED77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730708" y="347193"/>
            <a:ext cx="2491776" cy="317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61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Cavity Material Details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1F0150FC-A7BC-6F7C-AB47-ABB14A090F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195586"/>
            <a:ext cx="5162550" cy="3419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CAD649-2A8B-AEAA-61F9-7AA98FC5A2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1569" r="2627"/>
          <a:stretch/>
        </p:blipFill>
        <p:spPr>
          <a:xfrm>
            <a:off x="5666213" y="468668"/>
            <a:ext cx="2104330" cy="41758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8FF91C-C3AD-555C-4C70-DCB2531AFD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0468" y="4239062"/>
            <a:ext cx="806770" cy="121122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96AAE5-0162-0597-8496-293C02D612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1669" y="2688771"/>
            <a:ext cx="438293" cy="641143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251F3E-BB56-EA3B-CB7B-67F3786097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99404" y="3516212"/>
            <a:ext cx="1664860" cy="115207"/>
          </a:xfrm>
          <a:prstGeom prst="rect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397BA91-F2FE-9F62-C710-789E965092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03033" y="193839"/>
            <a:ext cx="2000579" cy="3209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</a:rPr>
              <a:t>Beam tube material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43EF328-CD62-B921-95E1-16B56A8C2D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2250" y="959102"/>
            <a:ext cx="1106608" cy="337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</a:rPr>
              <a:t>Cell material</a:t>
            </a:r>
          </a:p>
        </p:txBody>
      </p:sp>
    </p:spTree>
    <p:extLst>
      <p:ext uri="{BB962C8B-B14F-4D97-AF65-F5344CB8AC3E}">
        <p14:creationId xmlns:p14="http://schemas.microsoft.com/office/powerpoint/2010/main" val="58209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F866E-DD54-4932-3C21-4AF408F0C73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0" y="3641560"/>
            <a:ext cx="3272971" cy="949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Original test with flux peak is outlier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Notice increase in Q after quench in post-HPR test </a:t>
            </a:r>
            <a:r>
              <a:rPr lang="en-US" sz="1200" dirty="0">
                <a:sym typeface="Wingdings" panose="05000000000000000000" pitchFamily="2" charset="2"/>
              </a:rPr>
              <a:t> still having flux issues?</a:t>
            </a:r>
            <a:endParaRPr lang="en-US" sz="120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319F78-FCE7-5778-F9FD-F15FA1891168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338287" y="3647292"/>
            <a:ext cx="2876748" cy="949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Very large residual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Most trapped flux in original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Distinct offset between last 2 tests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62298C-811A-5BE1-7F7E-932560AF28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B0C5A4-ADCF-6123-BCCD-266EA563C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0F1510-8F4D-3883-081A-DDFF42E2A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3D79E6-B768-626B-BBFE-AE51B3F8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N-doped Tests</a:t>
            </a:r>
          </a:p>
        </p:txBody>
      </p:sp>
      <p:pic>
        <p:nvPicPr>
          <p:cNvPr id="10" name="Content Placeholder 13" descr="Text&#10;&#10;Description automatically generated with low confidence">
            <a:extLst>
              <a:ext uri="{FF2B5EF4-FFF2-40B4-BE49-F238E27FC236}">
                <a16:creationId xmlns:a16="http://schemas.microsoft.com/office/drawing/2014/main" id="{32A4E051-DC36-4E01-7CB1-3DEA3B759F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3"/>
          </p:nvPr>
        </p:nvPicPr>
        <p:blipFill rotWithShape="1">
          <a:blip r:embed="rId2"/>
          <a:srcRect l="2898" r="6993"/>
          <a:stretch/>
        </p:blipFill>
        <p:spPr>
          <a:xfrm>
            <a:off x="0" y="796927"/>
            <a:ext cx="3072618" cy="2557392"/>
          </a:xfrm>
        </p:spPr>
      </p:pic>
      <p:pic>
        <p:nvPicPr>
          <p:cNvPr id="11" name="Content Placeholder 12" descr="Chart&#10;&#10;Description automatically generated">
            <a:extLst>
              <a:ext uri="{FF2B5EF4-FFF2-40B4-BE49-F238E27FC236}">
                <a16:creationId xmlns:a16="http://schemas.microsoft.com/office/drawing/2014/main" id="{F55B67FD-1413-B573-DFEF-2CE825EA4A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5"/>
          </p:nvPr>
        </p:nvPicPr>
        <p:blipFill rotWithShape="1">
          <a:blip r:embed="rId3"/>
          <a:srcRect l="3307" r="7282"/>
          <a:stretch/>
        </p:blipFill>
        <p:spPr>
          <a:xfrm>
            <a:off x="3044768" y="796927"/>
            <a:ext cx="3048774" cy="2557392"/>
          </a:xfrm>
        </p:spPr>
      </p:pic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8F8DE93A-4B49-B4F3-D30A-54207AAB7A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996" r="7792"/>
          <a:stretch/>
        </p:blipFill>
        <p:spPr>
          <a:xfrm>
            <a:off x="6093541" y="796926"/>
            <a:ext cx="3014173" cy="2562731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4E7EF9F-E6B6-4135-5BBC-75AE8DB1E363}"/>
              </a:ext>
            </a:extLst>
          </p:cNvPr>
          <p:cNvSpPr txBox="1">
            <a:spLocks/>
          </p:cNvSpPr>
          <p:nvPr/>
        </p:nvSpPr>
        <p:spPr>
          <a:xfrm>
            <a:off x="6306457" y="3645373"/>
            <a:ext cx="2801257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Same BCS resistance in all tests suggests this is a flux issue!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57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69FE4-27F0-AAF4-58E9-427F331CEE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6"/>
          </p:nvPr>
        </p:nvSpPr>
        <p:spPr>
          <a:xfrm>
            <a:off x="1030514" y="3789731"/>
            <a:ext cx="3454400" cy="805075"/>
          </a:xfrm>
        </p:spPr>
        <p:txBody>
          <a:bodyPr/>
          <a:lstStyle/>
          <a:p>
            <a:r>
              <a:rPr lang="en-US" dirty="0"/>
              <a:t>N-doping severity effect on BCS resistance</a:t>
            </a:r>
          </a:p>
          <a:p>
            <a:r>
              <a:rPr lang="en-US" dirty="0"/>
              <a:t>Daniel Bafia’s Thesis Fig 6.7b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ADF282-9530-641A-67F3-5C430E021A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9"/>
          </p:nvPr>
        </p:nvSpPr>
        <p:spPr>
          <a:xfrm>
            <a:off x="5185762" y="3789731"/>
            <a:ext cx="3712929" cy="801189"/>
          </a:xfrm>
        </p:spPr>
        <p:txBody>
          <a:bodyPr/>
          <a:lstStyle/>
          <a:p>
            <a:r>
              <a:rPr lang="en-US" dirty="0"/>
              <a:t>N-doping severity effect on mfp and Tc</a:t>
            </a:r>
          </a:p>
          <a:p>
            <a:r>
              <a:rPr lang="en-US" dirty="0"/>
              <a:t>Daniel Bafia’s Thesis Fig. 6.6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50F091-8A47-980F-A40E-87729F22D8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BEABE4-9AC0-3FB8-0A24-3F105D487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F947FF-A932-56D0-5FEE-E2548B031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5701FFD-EFD9-1EE8-8CA1-73622632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Doping Severity</a:t>
            </a:r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C0F433B8-A34B-9C2A-1929-0DD83BA4D7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776942" y="796925"/>
            <a:ext cx="3712929" cy="299280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D8D5EEA-0DB5-CBA0-C53C-D0B70DBEB7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6" y="796925"/>
            <a:ext cx="3863375" cy="29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30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9305C13-59FD-44BB-8524-81A5116FC6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3"/>
          </p:nvPr>
        </p:nvSpPr>
        <p:spPr>
          <a:xfrm>
            <a:off x="235264" y="1206133"/>
            <a:ext cx="5152741" cy="3489102"/>
          </a:xfrm>
        </p:spPr>
        <p:txBody>
          <a:bodyPr/>
          <a:lstStyle/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SRF studies follow a “clean bulk dirty surface” technique to optimize the BCS resistance by adding extrinsic impurities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temperature bake and N-doping are current focus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RRR = residual resistance ratio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Decreased by impurities in Nb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role do intrinsic impurities serve?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Lower the mfp so may experience low BCS resistance behavior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Might perform similar functions as extrinsic impurities which have been shown to improve performance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Goal: use understanding of intrinsic impurities to design future surface treatments for high gradient and quality factor</a:t>
            </a:r>
          </a:p>
          <a:p>
            <a:pPr marL="282575" lvl="1" indent="0">
              <a:buNone/>
            </a:pPr>
            <a:endParaRPr lang="en-US" sz="1400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ACA7CDC-9E78-4FEC-83DC-F0D1911D19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9"/>
          </p:nvPr>
        </p:nvSpPr>
        <p:spPr>
          <a:xfrm>
            <a:off x="6139662" y="135620"/>
            <a:ext cx="2024489" cy="213648"/>
          </a:xfrm>
        </p:spPr>
        <p:txBody>
          <a:bodyPr/>
          <a:lstStyle/>
          <a:p>
            <a:r>
              <a:rPr lang="en-US" sz="1100" dirty="0"/>
              <a:t>BCS resistance vs mfp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Motivation for Low RRR Investigation</a:t>
            </a:r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97E33065-582D-4E63-9147-AFAF02177E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394668" y="293688"/>
            <a:ext cx="2836589" cy="1893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29B217-51F1-4475-8BE5-F92E614E27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r="8512"/>
          <a:stretch/>
        </p:blipFill>
        <p:spPr>
          <a:xfrm>
            <a:off x="5488425" y="2379807"/>
            <a:ext cx="2675726" cy="2241525"/>
          </a:xfrm>
          <a:prstGeom prst="rect">
            <a:avLst/>
          </a:prstGeom>
        </p:spPr>
      </p:pic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68ED04D-89C9-46D4-84E3-3325821B28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64270" y="2189370"/>
            <a:ext cx="3345314" cy="3953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</a:rPr>
              <a:t>Q vs gradient for different surface treatments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1B0F877D-BD17-40A3-9291-45731561E3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44583" y="729679"/>
            <a:ext cx="899417" cy="5610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A. Miyazaki SRF2021 Tutorial</a:t>
            </a:r>
          </a:p>
          <a:p>
            <a:endParaRPr lang="en-US" dirty="0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59278E89-8BAF-45BC-A648-123E490F1A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48237" y="3314267"/>
            <a:ext cx="1237426" cy="1036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A. Grassellino</a:t>
            </a:r>
          </a:p>
          <a:p>
            <a:pPr marL="0" indent="0">
              <a:buNone/>
            </a:pPr>
            <a:r>
              <a:rPr lang="en-US" sz="1100" b="1" i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1100" b="1" i="1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 al</a:t>
            </a:r>
            <a:r>
              <a:rPr lang="en-US" sz="11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100" b="1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2013 </a:t>
            </a:r>
            <a:r>
              <a:rPr lang="en-US" sz="1100" b="1" i="1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Supercond. Sci. Technol.</a:t>
            </a:r>
            <a:r>
              <a:rPr lang="en-US" sz="1100" b="1" i="0" dirty="0">
                <a:solidFill>
                  <a:srgbClr val="004C9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26 102001</a:t>
            </a:r>
            <a:endParaRPr lang="en-US" sz="1100" b="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6777F33-41EF-4AB5-AD75-816C29F458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72417" y="3368615"/>
            <a:ext cx="550800" cy="3628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i="0" dirty="0">
                <a:solidFill>
                  <a:schemeClr val="accent4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LTB</a:t>
            </a:r>
            <a:endParaRPr lang="en-US" sz="1100" b="1" dirty="0">
              <a:solidFill>
                <a:schemeClr val="accent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3E4CA02A-99A0-4033-A7D9-379224D75C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84940" y="3592021"/>
            <a:ext cx="550800" cy="3628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i="0" dirty="0">
                <a:solidFill>
                  <a:schemeClr val="accent6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EP</a:t>
            </a:r>
            <a:endParaRPr lang="en-US" sz="1100" b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B2137D-54E0-4FBB-86F8-8A125FFE88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35" y="729679"/>
            <a:ext cx="4179673" cy="416950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503BE944-6473-5BC2-9D23-6C04650DCC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4368" y="2544144"/>
            <a:ext cx="900746" cy="3628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N-doped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Low RRR Analysis Components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9305C13-59FD-44BB-8524-81A5116FC625}"/>
              </a:ext>
            </a:extLst>
          </p:cNvPr>
          <p:cNvSpPr>
            <a:spLocks/>
          </p:cNvSpPr>
          <p:nvPr>
            <p:ph idx="1"/>
          </p:nvPr>
        </p:nvSpPr>
        <p:spPr>
          <a:xfrm>
            <a:off x="457200" y="819150"/>
            <a:ext cx="5558971" cy="3795713"/>
          </a:xfrm>
        </p:spPr>
        <p:txBody>
          <a:bodyPr/>
          <a:lstStyle/>
          <a:p>
            <a:r>
              <a:rPr lang="en-US" sz="1600" dirty="0">
                <a:solidFill>
                  <a:srgbClr val="004C97"/>
                </a:solidFill>
              </a:rPr>
              <a:t>1.3 GHz TESLA-shaped single-cell low RRR (= 61) cavity with primary impurity Ta, according to sheet metal specifications, but not detected on SIMS at Fermilab</a:t>
            </a:r>
          </a:p>
          <a:p>
            <a:r>
              <a:rPr lang="en-US" sz="1600" dirty="0">
                <a:solidFill>
                  <a:srgbClr val="004C97"/>
                </a:solidFill>
              </a:rPr>
              <a:t>Baseline testing in electropolished (EP) condition</a:t>
            </a:r>
          </a:p>
          <a:p>
            <a:pPr lvl="1"/>
            <a:r>
              <a:rPr lang="en-US" dirty="0"/>
              <a:t>Quality factor vs accelerating gradient at 2 K and low T (&lt; 1.5 K)</a:t>
            </a:r>
          </a:p>
          <a:p>
            <a:pPr lvl="1"/>
            <a:r>
              <a:rPr lang="en-US" dirty="0"/>
              <a:t>Residual and BCS resistance vs gradient</a:t>
            </a:r>
          </a:p>
          <a:p>
            <a:r>
              <a:rPr lang="en-US" sz="1600" dirty="0">
                <a:solidFill>
                  <a:srgbClr val="004C97"/>
                </a:solidFill>
              </a:rPr>
              <a:t>Repeat testing after surface treatment</a:t>
            </a:r>
          </a:p>
          <a:p>
            <a:pPr lvl="1"/>
            <a:r>
              <a:rPr lang="en-US" dirty="0"/>
              <a:t>Low temperature bake (120 ℃ x 48 hours)</a:t>
            </a:r>
          </a:p>
          <a:p>
            <a:pPr lvl="1"/>
            <a:r>
              <a:rPr lang="en-US" dirty="0"/>
              <a:t>N-doping (2/6 recipe with 5 </a:t>
            </a:r>
            <a:r>
              <a:rPr lang="el-GR" dirty="0"/>
              <a:t>μ</a:t>
            </a:r>
            <a:r>
              <a:rPr lang="en-US" dirty="0"/>
              <a:t>m EP) required multiple tests due to flux issues</a:t>
            </a:r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6F881CD-1A81-425E-8B51-2326517BA2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6" r="31597"/>
          <a:stretch/>
        </p:blipFill>
        <p:spPr bwMode="auto">
          <a:xfrm>
            <a:off x="6363522" y="196066"/>
            <a:ext cx="2552768" cy="41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959345-F2E3-4220-9394-6B41B00EC0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00800" y="4331994"/>
            <a:ext cx="3056493" cy="4057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</a:rPr>
              <a:t>Cavity testing facility at Fermilab</a:t>
            </a:r>
          </a:p>
        </p:txBody>
      </p:sp>
    </p:spTree>
    <p:extLst>
      <p:ext uri="{BB962C8B-B14F-4D97-AF65-F5344CB8AC3E}">
        <p14:creationId xmlns:p14="http://schemas.microsoft.com/office/powerpoint/2010/main" val="4030913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8CCDF-4439-4DB6-B3E5-176D95F150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6"/>
          </p:nvPr>
        </p:nvSpPr>
        <p:spPr>
          <a:xfrm>
            <a:off x="98737" y="3193143"/>
            <a:ext cx="2960149" cy="1397777"/>
          </a:xfrm>
        </p:spPr>
        <p:txBody>
          <a:bodyPr/>
          <a:lstStyle/>
          <a:p>
            <a:r>
              <a:rPr lang="en-US" sz="1400" dirty="0"/>
              <a:t>Electropolished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has slightly lower Q</a:t>
            </a:r>
            <a:r>
              <a:rPr lang="en-US" sz="1400" baseline="-25000" dirty="0"/>
              <a:t>0</a:t>
            </a:r>
            <a:r>
              <a:rPr lang="en-US" sz="1400" dirty="0"/>
              <a:t> and reaches lower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</a:t>
            </a:r>
            <a:r>
              <a:rPr lang="en-US" sz="1400" baseline="-25000" dirty="0"/>
              <a:t>0</a:t>
            </a:r>
            <a:r>
              <a:rPr lang="en-US" sz="1400" dirty="0"/>
              <a:t> slope begins sooner but less sharp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7D277-B08A-4071-8920-3F7F553894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9"/>
          </p:nvPr>
        </p:nvSpPr>
        <p:spPr>
          <a:xfrm>
            <a:off x="3145973" y="3193143"/>
            <a:ext cx="2797628" cy="1397777"/>
          </a:xfrm>
        </p:spPr>
        <p:txBody>
          <a:bodyPr/>
          <a:lstStyle/>
          <a:p>
            <a:r>
              <a:rPr lang="en-US" sz="1400" dirty="0"/>
              <a:t>Low Temperature Bake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experiences reduced response to LTB treatment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B9853E-3A67-44C3-B5A1-A115767F0D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AD54FD-85F3-4996-A08D-9C22D882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4B7AF9-1E4D-4630-8E79-FFCD6367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2BDA437-3444-4DED-B053-C634F07D77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Quality Factor vs Accelerating Gradient at 2 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7DC45A4-A1F8-E237-213B-C1A6CA5A72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3285" y="3193144"/>
            <a:ext cx="2762116" cy="139568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N-doped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has significantly lower Q</a:t>
            </a:r>
            <a:r>
              <a:rPr lang="en-US" sz="1400" baseline="-25000" dirty="0"/>
              <a:t>0</a:t>
            </a:r>
            <a:r>
              <a:rPr lang="en-US" sz="1400" dirty="0"/>
              <a:t> at low and mid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Experienced multipacting quenches above 16 MV/m</a:t>
            </a:r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B7C379BF-311D-FD8B-00F5-D2E48CA42C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47" y="779237"/>
            <a:ext cx="3126620" cy="2344965"/>
          </a:xfrm>
          <a:prstGeom prst="rect">
            <a:avLst/>
          </a:prstGeom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80075EDB-3F02-AA97-1442-F1A633FC6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6281"/>
          <a:stretch/>
        </p:blipFill>
        <p:spPr>
          <a:xfrm>
            <a:off x="26612" y="784682"/>
            <a:ext cx="2923417" cy="2339520"/>
          </a:xfrm>
          <a:prstGeom prst="rect">
            <a:avLst/>
          </a:prstGeom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C121CE7E-C8B1-9BF9-00DC-B6D1623D07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r="4919"/>
          <a:stretch/>
        </p:blipFill>
        <p:spPr>
          <a:xfrm>
            <a:off x="2950030" y="789220"/>
            <a:ext cx="2960150" cy="233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486E69-3621-48E9-8D02-86EDE0E39A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5"/>
          </p:nvPr>
        </p:nvSpPr>
        <p:spPr>
          <a:xfrm>
            <a:off x="5337036" y="1041110"/>
            <a:ext cx="3570802" cy="3501048"/>
          </a:xfrm>
        </p:spPr>
        <p:txBody>
          <a:bodyPr/>
          <a:lstStyle/>
          <a:p>
            <a:endParaRPr lang="en-US" sz="1600" dirty="0"/>
          </a:p>
          <a:p>
            <a:r>
              <a:rPr lang="en-US" sz="1600" dirty="0"/>
              <a:t>Performance of all cavities is similar at medium gradients</a:t>
            </a:r>
          </a:p>
          <a:p>
            <a:r>
              <a:rPr lang="en-US" sz="1600" dirty="0"/>
              <a:t>LTB delays Q</a:t>
            </a:r>
            <a:r>
              <a:rPr lang="en-US" sz="1600" baseline="-25000" dirty="0"/>
              <a:t>0</a:t>
            </a:r>
            <a:r>
              <a:rPr lang="en-US" sz="1600" dirty="0"/>
              <a:t> slope and reaches highest Q</a:t>
            </a:r>
            <a:r>
              <a:rPr lang="en-US" sz="1600" baseline="-25000" dirty="0"/>
              <a:t>0</a:t>
            </a:r>
            <a:r>
              <a:rPr lang="en-US" sz="1600" dirty="0"/>
              <a:t> and gradient</a:t>
            </a:r>
          </a:p>
          <a:p>
            <a:r>
              <a:rPr lang="en-US" sz="1600" dirty="0"/>
              <a:t>Low RRR does not experience strong anti-Q</a:t>
            </a:r>
            <a:r>
              <a:rPr lang="en-US" sz="1600" baseline="-25000" dirty="0"/>
              <a:t>0</a:t>
            </a:r>
            <a:r>
              <a:rPr lang="en-US" sz="1600" dirty="0"/>
              <a:t> slope </a:t>
            </a:r>
          </a:p>
          <a:p>
            <a:r>
              <a:rPr lang="en-US" sz="1600" dirty="0"/>
              <a:t>N-doping reaches lowest gradient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Quality Factor vs Accelerating Gradient at 2 K</a:t>
            </a:r>
          </a:p>
        </p:txBody>
      </p:sp>
      <p:pic>
        <p:nvPicPr>
          <p:cNvPr id="16" name="Picture Placeholder 29">
            <a:extLst>
              <a:ext uri="{FF2B5EF4-FFF2-40B4-BE49-F238E27FC236}">
                <a16:creationId xmlns:a16="http://schemas.microsoft.com/office/drawing/2014/main" id="{743B9579-7974-49CB-9F8A-B482EFECC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3E2F2F60-958D-BFC7-16E1-8764B9A62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706068"/>
            <a:ext cx="5114786" cy="38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6B48B72-60BC-470E-B471-C1A2E874AB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6"/>
          </p:nvPr>
        </p:nvSpPr>
        <p:spPr>
          <a:xfrm>
            <a:off x="229365" y="3450771"/>
            <a:ext cx="2729423" cy="1140149"/>
          </a:xfrm>
        </p:spPr>
        <p:txBody>
          <a:bodyPr/>
          <a:lstStyle/>
          <a:p>
            <a:r>
              <a:rPr lang="en-US" sz="1400" dirty="0"/>
              <a:t>Electropolished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R</a:t>
            </a:r>
            <a:r>
              <a:rPr lang="en-US" sz="1400" baseline="-25000" dirty="0"/>
              <a:t>r</a:t>
            </a:r>
            <a:r>
              <a:rPr lang="en-US" sz="1400" dirty="0"/>
              <a:t> larger at low and mid fields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FB82E0-1A2D-41BA-8873-2A5EF8293F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9"/>
          </p:nvPr>
        </p:nvSpPr>
        <p:spPr>
          <a:xfrm>
            <a:off x="3215330" y="3450771"/>
            <a:ext cx="2729423" cy="1146641"/>
          </a:xfrm>
        </p:spPr>
        <p:txBody>
          <a:bodyPr/>
          <a:lstStyle/>
          <a:p>
            <a:r>
              <a:rPr lang="en-US" sz="1400" dirty="0"/>
              <a:t>Low Temperature Bake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R</a:t>
            </a:r>
            <a:r>
              <a:rPr lang="en-US" sz="1400" baseline="-25000" dirty="0"/>
              <a:t>r</a:t>
            </a:r>
            <a:r>
              <a:rPr lang="en-US" sz="1400" dirty="0"/>
              <a:t> larger at mid and high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Residual Resistance vs Accelerating Gradient</a:t>
            </a:r>
          </a:p>
        </p:txBody>
      </p:sp>
      <p:pic>
        <p:nvPicPr>
          <p:cNvPr id="16" name="Picture Placeholder 29">
            <a:extLst>
              <a:ext uri="{FF2B5EF4-FFF2-40B4-BE49-F238E27FC236}">
                <a16:creationId xmlns:a16="http://schemas.microsoft.com/office/drawing/2014/main" id="{743B9579-7974-49CB-9F8A-B482EFECC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B92BA6-0297-4DCF-829B-352AC6E33E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104" y="137778"/>
            <a:ext cx="2252585" cy="743812"/>
          </a:xfrm>
          <a:prstGeom prst="rect">
            <a:avLst/>
          </a:prstGeom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1FD701C-5113-CB12-7DF5-5C121F498C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4118" y="3450771"/>
            <a:ext cx="2729423" cy="114014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N-doped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R</a:t>
            </a:r>
            <a:r>
              <a:rPr lang="en-US" sz="1400" baseline="-25000" dirty="0"/>
              <a:t>r</a:t>
            </a:r>
            <a:r>
              <a:rPr lang="en-US" sz="1400" dirty="0"/>
              <a:t> larger at low and mid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more constant with gradient</a:t>
            </a: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308A70E4-3978-F61A-5087-F462EBD9B9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53" y="808860"/>
            <a:ext cx="3215331" cy="2411498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5A2119B6-CD7A-6088-A7AA-321D4399E1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r="6897"/>
          <a:stretch/>
        </p:blipFill>
        <p:spPr>
          <a:xfrm>
            <a:off x="0" y="797580"/>
            <a:ext cx="2993571" cy="2411498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F5D49913-C82E-EB77-782E-017E5596FF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r="5649"/>
          <a:stretch/>
        </p:blipFill>
        <p:spPr>
          <a:xfrm>
            <a:off x="2964334" y="797580"/>
            <a:ext cx="3033695" cy="241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0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F1FD0CD-6F8B-4F4B-8856-874E72ED0B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04" y="126896"/>
            <a:ext cx="2252585" cy="74381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486E69-3621-48E9-8D02-86EDE0E39A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5"/>
          </p:nvPr>
        </p:nvSpPr>
        <p:spPr>
          <a:xfrm>
            <a:off x="5337036" y="1046273"/>
            <a:ext cx="3570802" cy="3586211"/>
          </a:xfrm>
        </p:spPr>
        <p:txBody>
          <a:bodyPr/>
          <a:lstStyle/>
          <a:p>
            <a:endParaRPr lang="en-US" sz="1600" dirty="0"/>
          </a:p>
          <a:p>
            <a:r>
              <a:rPr lang="en-US" sz="1600" dirty="0"/>
              <a:t>Low RRR EP and LTB R</a:t>
            </a:r>
            <a:r>
              <a:rPr lang="en-US" sz="1600" baseline="-25000" dirty="0"/>
              <a:t>r</a:t>
            </a:r>
            <a:r>
              <a:rPr lang="en-US" sz="1600" dirty="0"/>
              <a:t> equal at low and mid fields</a:t>
            </a:r>
          </a:p>
          <a:p>
            <a:r>
              <a:rPr lang="en-US" sz="1600" dirty="0"/>
              <a:t>N-doped R</a:t>
            </a:r>
            <a:r>
              <a:rPr lang="en-US" sz="1600" baseline="-25000" dirty="0"/>
              <a:t>r</a:t>
            </a:r>
            <a:r>
              <a:rPr lang="en-US" sz="1600" dirty="0"/>
              <a:t> always slightly larger than EP and LTB</a:t>
            </a:r>
          </a:p>
          <a:p>
            <a:r>
              <a:rPr lang="en-US" sz="1600" dirty="0"/>
              <a:t>LTB treatment enables smallest increase with gradient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Residual Resistance vs Accelerating Gradient</a:t>
            </a:r>
          </a:p>
        </p:txBody>
      </p:sp>
      <p:pic>
        <p:nvPicPr>
          <p:cNvPr id="16" name="Picture Placeholder 29">
            <a:extLst>
              <a:ext uri="{FF2B5EF4-FFF2-40B4-BE49-F238E27FC236}">
                <a16:creationId xmlns:a16="http://schemas.microsoft.com/office/drawing/2014/main" id="{743B9579-7974-49CB-9F8A-B482EFECC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3EFF9385-86E7-BBC7-D645-7EA1BE9E92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62" y="800596"/>
            <a:ext cx="5101237" cy="38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8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40588-0861-4A11-8435-F94AE4C078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6"/>
          </p:nvPr>
        </p:nvSpPr>
        <p:spPr>
          <a:xfrm>
            <a:off x="229365" y="3319891"/>
            <a:ext cx="2737084" cy="1271030"/>
          </a:xfrm>
        </p:spPr>
        <p:txBody>
          <a:bodyPr/>
          <a:lstStyle/>
          <a:p>
            <a:r>
              <a:rPr lang="en-US" sz="1400" dirty="0"/>
              <a:t>Electropolished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R</a:t>
            </a:r>
            <a:r>
              <a:rPr lang="en-US" sz="1400" baseline="-25000" dirty="0"/>
              <a:t>BCS</a:t>
            </a:r>
            <a:r>
              <a:rPr lang="en-US" sz="1400" dirty="0"/>
              <a:t> is lower at low and mid fields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4D1EB5-7A72-4F61-BDDB-2020AEB57D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9"/>
          </p:nvPr>
        </p:nvSpPr>
        <p:spPr>
          <a:xfrm>
            <a:off x="3194958" y="3319891"/>
            <a:ext cx="2672442" cy="1271029"/>
          </a:xfrm>
        </p:spPr>
        <p:txBody>
          <a:bodyPr/>
          <a:lstStyle/>
          <a:p>
            <a:r>
              <a:rPr lang="en-US" sz="1400" dirty="0"/>
              <a:t>Low Temperature Bake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R</a:t>
            </a:r>
            <a:r>
              <a:rPr lang="en-US" sz="1400" baseline="-25000" dirty="0"/>
              <a:t>BCS </a:t>
            </a:r>
            <a:r>
              <a:rPr lang="en-US" sz="1400" dirty="0"/>
              <a:t> is lower at mid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0CA847-5527-4EC7-A1FB-2AA5FEB06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E2B1FF-CEAB-4DD3-8744-296D8B727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F2A741-C7CA-4DF8-AECF-FB41D931C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7DF2A2C-7BFE-414E-9329-61452D127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BCS Resistance vs Accelerating Gradient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4A112-D420-4219-B5C2-060F98949F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886" y="252027"/>
            <a:ext cx="3312885" cy="481524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AC21E4E-059D-B992-3535-EE3BAB3107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7553" y="3319891"/>
            <a:ext cx="2672442" cy="12752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N-doped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Similar R</a:t>
            </a:r>
            <a:r>
              <a:rPr lang="en-US" sz="1400" baseline="-25000" dirty="0"/>
              <a:t>BCS</a:t>
            </a:r>
            <a:r>
              <a:rPr lang="en-US" sz="1400" dirty="0"/>
              <a:t>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Decreasing with gradient suggests anti-Q</a:t>
            </a:r>
            <a:r>
              <a:rPr lang="en-US" sz="1400" baseline="-25000" dirty="0"/>
              <a:t>0</a:t>
            </a:r>
            <a:r>
              <a:rPr lang="en-US" sz="1400" dirty="0"/>
              <a:t> slope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516761C1-F8AB-F35A-C89B-701C9FD248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2375"/>
          <a:stretch/>
        </p:blipFill>
        <p:spPr>
          <a:xfrm>
            <a:off x="6033828" y="792611"/>
            <a:ext cx="3110172" cy="2389373"/>
          </a:xfrm>
          <a:prstGeom prst="rect">
            <a:avLst/>
          </a:prstGeom>
        </p:spPr>
      </p:pic>
      <p:pic>
        <p:nvPicPr>
          <p:cNvPr id="19" name="Picture 18" descr="Chart&#10;&#10;Description automatically generated with medium confidence">
            <a:extLst>
              <a:ext uri="{FF2B5EF4-FFF2-40B4-BE49-F238E27FC236}">
                <a16:creationId xmlns:a16="http://schemas.microsoft.com/office/drawing/2014/main" id="{4F0CEB7A-7C15-F0B4-DA94-1EDFBA3410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r="4909"/>
          <a:stretch/>
        </p:blipFill>
        <p:spPr>
          <a:xfrm>
            <a:off x="1" y="792299"/>
            <a:ext cx="3022600" cy="2383972"/>
          </a:xfrm>
          <a:prstGeom prst="rect">
            <a:avLst/>
          </a:prstGeom>
        </p:spPr>
      </p:pic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3423B22A-A2A8-01F1-DD6E-54BDA1DA25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r="3358"/>
          <a:stretch/>
        </p:blipFill>
        <p:spPr>
          <a:xfrm>
            <a:off x="2966450" y="733551"/>
            <a:ext cx="3154952" cy="24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6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486E69-3621-48E9-8D02-86EDE0E39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337036" y="989118"/>
            <a:ext cx="3570802" cy="364336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Low RRR exhibits low BCS behavior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>
                <a:sym typeface="Wingdings" panose="05000000000000000000" pitchFamily="2" charset="2"/>
              </a:rPr>
              <a:t>Low RRR R</a:t>
            </a:r>
            <a:r>
              <a:rPr lang="en-US" sz="1600" baseline="-25000" dirty="0">
                <a:sym typeface="Wingdings" panose="05000000000000000000" pitchFamily="2" charset="2"/>
              </a:rPr>
              <a:t>BCS</a:t>
            </a:r>
            <a:r>
              <a:rPr lang="en-US" sz="1600" dirty="0">
                <a:sym typeface="Wingdings" panose="05000000000000000000" pitchFamily="2" charset="2"/>
              </a:rPr>
              <a:t> is lowest at mid field</a:t>
            </a:r>
            <a:endParaRPr lang="en-US" sz="1600" dirty="0"/>
          </a:p>
          <a:p>
            <a:r>
              <a:rPr lang="en-US" sz="1600" dirty="0"/>
              <a:t>Any benefit of dirty surface is lost at high field in EP and LTB</a:t>
            </a:r>
          </a:p>
          <a:p>
            <a:r>
              <a:rPr lang="en-US" sz="1600" dirty="0"/>
              <a:t>N-doped has lower </a:t>
            </a:r>
            <a:r>
              <a:rPr lang="en-US" sz="1600" dirty="0">
                <a:sym typeface="Wingdings" panose="05000000000000000000" pitchFamily="2" charset="2"/>
              </a:rPr>
              <a:t>R</a:t>
            </a:r>
            <a:r>
              <a:rPr lang="en-US" sz="1600" baseline="-25000" dirty="0">
                <a:sym typeface="Wingdings" panose="05000000000000000000" pitchFamily="2" charset="2"/>
              </a:rPr>
              <a:t>BCS</a:t>
            </a:r>
            <a:r>
              <a:rPr lang="en-US" sz="1600" dirty="0"/>
              <a:t> than EP and LTB 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TTC2022 Aomori | Analysis of Low RRR SRF Cavities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BCS Resistance vs Accelerating Gradient</a:t>
            </a:r>
          </a:p>
        </p:txBody>
      </p:sp>
      <p:pic>
        <p:nvPicPr>
          <p:cNvPr id="16" name="Picture Placeholder 29">
            <a:extLst>
              <a:ext uri="{FF2B5EF4-FFF2-40B4-BE49-F238E27FC236}">
                <a16:creationId xmlns:a16="http://schemas.microsoft.com/office/drawing/2014/main" id="{743B9579-7974-49CB-9F8A-B482EFECC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D471A7-30BF-4287-A33D-0937407054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86" y="252027"/>
            <a:ext cx="3312885" cy="481524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AE9B6EB-A199-FDE0-131B-8D39C3FA0C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27" y="915852"/>
            <a:ext cx="4955509" cy="37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2600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2" id="{808DE050-66B1-364F-9DC5-58184CC96A72}" vid="{D6F088E7-0E47-554C-A399-84C9402200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FNAL_Partnership_PowerPoint_16x9-seasons_052121</Template>
  <TotalTime>64173</TotalTime>
  <Words>1262</Words>
  <Application>Microsoft Office PowerPoint</Application>
  <PresentationFormat>On-screen Show (16:9)</PresentationFormat>
  <Paragraphs>183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Helvetica</vt:lpstr>
      <vt:lpstr>Fermilab_PPT_090915</vt:lpstr>
      <vt:lpstr>PowerPoint Presentation</vt:lpstr>
      <vt:lpstr>Motivation for Low RRR Investigation</vt:lpstr>
      <vt:lpstr>Low RRR Analysis Components</vt:lpstr>
      <vt:lpstr>Quality Factor vs Accelerating Gradient at 2 K</vt:lpstr>
      <vt:lpstr>Quality Factor vs Accelerating Gradient at 2 K</vt:lpstr>
      <vt:lpstr>Residual Resistance vs Accelerating Gradient</vt:lpstr>
      <vt:lpstr>Residual Resistance vs Accelerating Gradient</vt:lpstr>
      <vt:lpstr>BCS Resistance vs Accelerating Gradient</vt:lpstr>
      <vt:lpstr>BCS Resistance vs Accelerating Gradient</vt:lpstr>
      <vt:lpstr>Summary</vt:lpstr>
      <vt:lpstr>Next Steps</vt:lpstr>
      <vt:lpstr>Discussion Topics</vt:lpstr>
      <vt:lpstr>Extra Slides</vt:lpstr>
      <vt:lpstr>Introduction to Superconducting Radio Frequency (SRF) Cavities</vt:lpstr>
      <vt:lpstr>Measurement of Purity of Niobium = RRR</vt:lpstr>
      <vt:lpstr>Cavity Material Details</vt:lpstr>
      <vt:lpstr>N-doped Tests</vt:lpstr>
      <vt:lpstr>Effect of Doping Severity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Katrina Howard</dc:creator>
  <cp:lastModifiedBy>Katrina Howard</cp:lastModifiedBy>
  <cp:revision>19</cp:revision>
  <cp:lastPrinted>2022-08-08T17:26:53Z</cp:lastPrinted>
  <dcterms:created xsi:type="dcterms:W3CDTF">2022-03-20T00:50:40Z</dcterms:created>
  <dcterms:modified xsi:type="dcterms:W3CDTF">2022-10-10T08:48:08Z</dcterms:modified>
</cp:coreProperties>
</file>