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32"/>
  </p:notesMasterIdLst>
  <p:handoutMasterIdLst>
    <p:handoutMasterId r:id="rId33"/>
  </p:handoutMasterIdLst>
  <p:sldIdLst>
    <p:sldId id="294" r:id="rId2"/>
    <p:sldId id="312" r:id="rId3"/>
    <p:sldId id="314" r:id="rId4"/>
    <p:sldId id="313" r:id="rId5"/>
    <p:sldId id="296" r:id="rId6"/>
    <p:sldId id="325" r:id="rId7"/>
    <p:sldId id="297" r:id="rId8"/>
    <p:sldId id="298" r:id="rId9"/>
    <p:sldId id="299" r:id="rId10"/>
    <p:sldId id="300" r:id="rId11"/>
    <p:sldId id="301" r:id="rId12"/>
    <p:sldId id="302" r:id="rId13"/>
    <p:sldId id="303" r:id="rId14"/>
    <p:sldId id="304" r:id="rId15"/>
    <p:sldId id="305" r:id="rId16"/>
    <p:sldId id="306" r:id="rId17"/>
    <p:sldId id="311" r:id="rId18"/>
    <p:sldId id="307" r:id="rId19"/>
    <p:sldId id="308" r:id="rId20"/>
    <p:sldId id="315" r:id="rId21"/>
    <p:sldId id="322" r:id="rId22"/>
    <p:sldId id="320" r:id="rId23"/>
    <p:sldId id="323" r:id="rId24"/>
    <p:sldId id="324" r:id="rId25"/>
    <p:sldId id="316" r:id="rId26"/>
    <p:sldId id="317" r:id="rId27"/>
    <p:sldId id="318" r:id="rId28"/>
    <p:sldId id="319" r:id="rId29"/>
    <p:sldId id="310" r:id="rId30"/>
    <p:sldId id="309" r:id="rId31"/>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279C1"/>
    <a:srgbClr val="FF9341"/>
    <a:srgbClr val="A36EB7"/>
    <a:srgbClr val="D595E2"/>
    <a:srgbClr val="FFA94A"/>
    <a:srgbClr val="000000"/>
    <a:srgbClr val="05A104"/>
    <a:srgbClr val="D3D3D3"/>
    <a:srgbClr val="BFBFBF"/>
    <a:srgbClr val="50504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1C8A34-B6D0-4128-B558-A414965EDCB5}" v="5" dt="2022-10-06T14:53:11.068"/>
    <p1510:client id="{C6590D35-514C-4957-934D-D0525AFC15B7}" v="469" dt="2022-10-06T14:34:13.21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49" autoAdjust="0"/>
    <p:restoredTop sz="94660"/>
  </p:normalViewPr>
  <p:slideViewPr>
    <p:cSldViewPr snapToGrid="0" snapToObjects="1" showGuides="1">
      <p:cViewPr varScale="1">
        <p:scale>
          <a:sx n="165" d="100"/>
          <a:sy n="165" d="100"/>
        </p:scale>
        <p:origin x="568" y="184"/>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10/13/22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10/13/22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0DE97E3A-2D67-41CF-BEEF-3C18D23D9C23}" type="datetime1">
              <a:rPr lang="en-US" smtClean="0"/>
              <a:t>10/13/22</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TTC2022 Aomori | Plasma processing at FNAL</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C81A76A1-D37C-4906-AE35-B1660337F38B}" type="datetime1">
              <a:rPr lang="en-US" smtClean="0"/>
              <a:t>10/13/22</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TTC2022 Aomori | Plasma processing at FNAL</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F4987D5F-027C-4E18-A3C2-223EFC38BA38}" type="datetime1">
              <a:rPr lang="en-US" smtClean="0"/>
              <a:t>10/13/22</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TTC2022 Aomori | Plasma processing at FNAL</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58D5B46-E1BE-4FCF-B99C-B31809613701}" type="datetime1">
              <a:rPr lang="en-US" smtClean="0"/>
              <a:t>10/13/22</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TTC2022 Aomori | Plasma processing at FNAL</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E74F30A6-5A3B-4538-93E6-7C88AB94DDA8}" type="datetime1">
              <a:rPr lang="en-US" smtClean="0"/>
              <a:t>10/13/22</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TTC2022 Aomori | Plasma processing at FNAL</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00992E8F-986C-47E3-A681-49121C047480}" type="datetime1">
              <a:rPr lang="en-US" smtClean="0"/>
              <a:t>10/13/22</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TTC2022 Aomori | Plasma processing at FNAL</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9AAE8C0-8D35-4A28-9608-44B65DC1FC21}" type="datetime1">
              <a:rPr lang="en-US" smtClean="0"/>
              <a:t>10/13/22</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TTC2022 Aomori | Plasma processing at FNAL</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4.bin"/><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2400" dirty="0"/>
              <a:t>Plasma processing at FNAL</a:t>
            </a:r>
          </a:p>
        </p:txBody>
      </p:sp>
      <p:sp>
        <p:nvSpPr>
          <p:cNvPr id="4" name="Text Placeholder 3"/>
          <p:cNvSpPr>
            <a:spLocks noGrp="1"/>
          </p:cNvSpPr>
          <p:nvPr>
            <p:ph type="body" sz="quarter" idx="10"/>
          </p:nvPr>
        </p:nvSpPr>
        <p:spPr/>
        <p:txBody>
          <a:bodyPr/>
          <a:lstStyle/>
          <a:p>
            <a:r>
              <a:rPr lang="en-US" dirty="0"/>
              <a:t>Sergey Belomestnykh on behalf of the plasma processing team at Fermilab*</a:t>
            </a:r>
          </a:p>
          <a:p>
            <a:r>
              <a:rPr lang="en-US" dirty="0"/>
              <a:t>TTC2022 Aomori</a:t>
            </a:r>
          </a:p>
          <a:p>
            <a:endParaRPr lang="en-US" sz="1200" dirty="0"/>
          </a:p>
          <a:p>
            <a:r>
              <a:rPr lang="en-US" sz="1200" dirty="0"/>
              <a:t>*The slides are prepared by B. </a:t>
            </a:r>
            <a:r>
              <a:rPr lang="en-US" sz="1200" dirty="0" err="1"/>
              <a:t>Giaccone</a:t>
            </a:r>
            <a:r>
              <a:rPr lang="en-US" sz="1200" dirty="0"/>
              <a:t> and P. </a:t>
            </a:r>
            <a:r>
              <a:rPr lang="en-US" sz="1200" dirty="0" err="1"/>
              <a:t>Berrutti</a:t>
            </a:r>
            <a:endParaRPr lang="en-US" sz="1200" dirty="0"/>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4AEE8-2DFA-4B61-A1E8-54FA7C1B8441}"/>
              </a:ext>
            </a:extLst>
          </p:cNvPr>
          <p:cNvSpPr>
            <a:spLocks noGrp="1"/>
          </p:cNvSpPr>
          <p:nvPr>
            <p:ph type="title"/>
          </p:nvPr>
        </p:nvSpPr>
        <p:spPr/>
        <p:txBody>
          <a:bodyPr/>
          <a:lstStyle/>
          <a:p>
            <a:r>
              <a:rPr lang="en-US" dirty="0"/>
              <a:t>Experimental systems: gas injection, vacuum &amp; RF</a:t>
            </a:r>
          </a:p>
        </p:txBody>
      </p:sp>
      <p:sp>
        <p:nvSpPr>
          <p:cNvPr id="4" name="Date Placeholder 3">
            <a:extLst>
              <a:ext uri="{FF2B5EF4-FFF2-40B4-BE49-F238E27FC236}">
                <a16:creationId xmlns:a16="http://schemas.microsoft.com/office/drawing/2014/main" id="{ADE028EA-1EE1-4D20-98AB-4DA54A07C70F}"/>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22446714-7996-4560-980F-9E14953DC1E2}"/>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7C84662C-3647-4EFB-8A4B-601389730FF8}"/>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pic>
        <p:nvPicPr>
          <p:cNvPr id="8" name="Picture 7" descr="A picture containing text, orange, device, miller&#10;&#10;Description automatically generated">
            <a:extLst>
              <a:ext uri="{FF2B5EF4-FFF2-40B4-BE49-F238E27FC236}">
                <a16:creationId xmlns:a16="http://schemas.microsoft.com/office/drawing/2014/main" id="{E4215CAD-9989-422E-845D-196BC29F18CD}"/>
              </a:ext>
            </a:extLst>
          </p:cNvPr>
          <p:cNvPicPr>
            <a:picLocks noChangeAspect="1"/>
          </p:cNvPicPr>
          <p:nvPr/>
        </p:nvPicPr>
        <p:blipFill>
          <a:blip r:embed="rId2"/>
          <a:stretch>
            <a:fillRect/>
          </a:stretch>
        </p:blipFill>
        <p:spPr>
          <a:xfrm>
            <a:off x="5889485" y="2652114"/>
            <a:ext cx="2934511" cy="1809750"/>
          </a:xfrm>
          <a:prstGeom prst="rect">
            <a:avLst/>
          </a:prstGeom>
        </p:spPr>
      </p:pic>
      <p:pic>
        <p:nvPicPr>
          <p:cNvPr id="9" name="Content Placeholder 5" descr="A picture containing indoor&#10;&#10;Description automatically generated">
            <a:extLst>
              <a:ext uri="{FF2B5EF4-FFF2-40B4-BE49-F238E27FC236}">
                <a16:creationId xmlns:a16="http://schemas.microsoft.com/office/drawing/2014/main" id="{4A6A4B0E-E22C-4EC1-91A7-5EDBC30E7DEB}"/>
              </a:ext>
            </a:extLst>
          </p:cNvPr>
          <p:cNvPicPr>
            <a:picLocks noChangeAspect="1"/>
          </p:cNvPicPr>
          <p:nvPr/>
        </p:nvPicPr>
        <p:blipFill rotWithShape="1">
          <a:blip r:embed="rId3"/>
          <a:srcRect t="14041" r="9249"/>
          <a:stretch/>
        </p:blipFill>
        <p:spPr>
          <a:xfrm>
            <a:off x="222250" y="694726"/>
            <a:ext cx="5284401" cy="3754048"/>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F6FBC6C4-DA0C-4DE4-99AC-86E1AFA50730}"/>
              </a:ext>
            </a:extLst>
          </p:cNvPr>
          <p:cNvPicPr>
            <a:picLocks noChangeAspect="1"/>
          </p:cNvPicPr>
          <p:nvPr/>
        </p:nvPicPr>
        <p:blipFill rotWithShape="1">
          <a:blip r:embed="rId4"/>
          <a:srcRect l="-402" t="15413" r="8920" b="3031"/>
          <a:stretch/>
        </p:blipFill>
        <p:spPr>
          <a:xfrm>
            <a:off x="5889485" y="692697"/>
            <a:ext cx="1575400" cy="1872657"/>
          </a:xfrm>
          <a:prstGeom prst="rect">
            <a:avLst/>
          </a:prstGeom>
        </p:spPr>
      </p:pic>
      <p:sp>
        <p:nvSpPr>
          <p:cNvPr id="11" name="TextBox 10">
            <a:extLst>
              <a:ext uri="{FF2B5EF4-FFF2-40B4-BE49-F238E27FC236}">
                <a16:creationId xmlns:a16="http://schemas.microsoft.com/office/drawing/2014/main" id="{BA2E0148-9853-4E5B-9491-8A5C51BB3250}"/>
              </a:ext>
            </a:extLst>
          </p:cNvPr>
          <p:cNvSpPr txBox="1"/>
          <p:nvPr/>
        </p:nvSpPr>
        <p:spPr>
          <a:xfrm>
            <a:off x="3867528" y="3970970"/>
            <a:ext cx="1639124" cy="461665"/>
          </a:xfrm>
          <a:prstGeom prst="rect">
            <a:avLst/>
          </a:prstGeom>
          <a:solidFill>
            <a:schemeClr val="bg1">
              <a:alpha val="50000"/>
            </a:schemeClr>
          </a:solidFill>
        </p:spPr>
        <p:txBody>
          <a:bodyPr wrap="square" rtlCol="0">
            <a:spAutoFit/>
          </a:bodyPr>
          <a:lstStyle/>
          <a:p>
            <a:pPr defTabSz="914400" fontAlgn="auto">
              <a:spcBef>
                <a:spcPts val="0"/>
              </a:spcBef>
              <a:spcAft>
                <a:spcPts val="0"/>
              </a:spcAft>
            </a:pPr>
            <a:r>
              <a:rPr lang="en-US" sz="1200" b="1" dirty="0">
                <a:solidFill>
                  <a:srgbClr val="000000"/>
                </a:solidFill>
                <a:latin typeface="Arial"/>
                <a:ea typeface="+mn-ea"/>
                <a:cs typeface="+mn-cs"/>
              </a:rPr>
              <a:t>Gas cart connected to the </a:t>
            </a:r>
            <a:r>
              <a:rPr lang="en-US" sz="1200" b="1" dirty="0" err="1">
                <a:solidFill>
                  <a:srgbClr val="000000"/>
                </a:solidFill>
                <a:latin typeface="Arial"/>
                <a:ea typeface="+mn-ea"/>
                <a:cs typeface="+mn-cs"/>
              </a:rPr>
              <a:t>Feedcap</a:t>
            </a:r>
            <a:r>
              <a:rPr lang="en-US" sz="1200" b="1" dirty="0">
                <a:solidFill>
                  <a:srgbClr val="000000"/>
                </a:solidFill>
                <a:latin typeface="Arial"/>
                <a:ea typeface="+mn-ea"/>
                <a:cs typeface="+mn-cs"/>
              </a:rPr>
              <a:t> side</a:t>
            </a:r>
          </a:p>
        </p:txBody>
      </p:sp>
      <p:sp>
        <p:nvSpPr>
          <p:cNvPr id="12" name="TextBox 11">
            <a:extLst>
              <a:ext uri="{FF2B5EF4-FFF2-40B4-BE49-F238E27FC236}">
                <a16:creationId xmlns:a16="http://schemas.microsoft.com/office/drawing/2014/main" id="{826C3CC1-E7DA-4E4E-87AA-BA337B051AF3}"/>
              </a:ext>
            </a:extLst>
          </p:cNvPr>
          <p:cNvSpPr txBox="1"/>
          <p:nvPr/>
        </p:nvSpPr>
        <p:spPr>
          <a:xfrm>
            <a:off x="7471636" y="677093"/>
            <a:ext cx="1575399" cy="646331"/>
          </a:xfrm>
          <a:prstGeom prst="rect">
            <a:avLst/>
          </a:prstGeom>
          <a:noFill/>
        </p:spPr>
        <p:txBody>
          <a:bodyPr wrap="square" rtlCol="0">
            <a:spAutoFit/>
          </a:bodyPr>
          <a:lstStyle/>
          <a:p>
            <a:pPr defTabSz="914400" fontAlgn="auto">
              <a:spcBef>
                <a:spcPts val="0"/>
              </a:spcBef>
              <a:spcAft>
                <a:spcPts val="0"/>
              </a:spcAft>
            </a:pPr>
            <a:r>
              <a:rPr lang="en-US" sz="1200" dirty="0">
                <a:solidFill>
                  <a:srgbClr val="000000"/>
                </a:solidFill>
                <a:latin typeface="Arial"/>
                <a:ea typeface="+mn-ea"/>
                <a:cs typeface="+mn-cs"/>
              </a:rPr>
              <a:t>Vacuum cart connected to the Endcap side</a:t>
            </a:r>
          </a:p>
        </p:txBody>
      </p:sp>
      <p:sp>
        <p:nvSpPr>
          <p:cNvPr id="13" name="TextBox 12">
            <a:extLst>
              <a:ext uri="{FF2B5EF4-FFF2-40B4-BE49-F238E27FC236}">
                <a16:creationId xmlns:a16="http://schemas.microsoft.com/office/drawing/2014/main" id="{AEA64FDE-D52F-4DDB-A782-CDCC1F0826EF}"/>
              </a:ext>
            </a:extLst>
          </p:cNvPr>
          <p:cNvSpPr txBox="1"/>
          <p:nvPr/>
        </p:nvSpPr>
        <p:spPr>
          <a:xfrm>
            <a:off x="7792722" y="2029721"/>
            <a:ext cx="966600" cy="461665"/>
          </a:xfrm>
          <a:prstGeom prst="rect">
            <a:avLst/>
          </a:prstGeom>
          <a:noFill/>
        </p:spPr>
        <p:txBody>
          <a:bodyPr wrap="square" rtlCol="0">
            <a:spAutoFit/>
          </a:bodyPr>
          <a:lstStyle/>
          <a:p>
            <a:pPr defTabSz="914400" fontAlgn="auto">
              <a:spcBef>
                <a:spcPts val="0"/>
              </a:spcBef>
              <a:spcAft>
                <a:spcPts val="0"/>
              </a:spcAft>
            </a:pPr>
            <a:r>
              <a:rPr lang="en-US" sz="1200" dirty="0">
                <a:solidFill>
                  <a:srgbClr val="000000"/>
                </a:solidFill>
                <a:latin typeface="Arial"/>
                <a:ea typeface="+mn-ea"/>
                <a:cs typeface="+mn-cs"/>
              </a:rPr>
              <a:t>RF system, computers</a:t>
            </a:r>
          </a:p>
        </p:txBody>
      </p:sp>
      <p:cxnSp>
        <p:nvCxnSpPr>
          <p:cNvPr id="14" name="Straight Arrow Connector 13">
            <a:extLst>
              <a:ext uri="{FF2B5EF4-FFF2-40B4-BE49-F238E27FC236}">
                <a16:creationId xmlns:a16="http://schemas.microsoft.com/office/drawing/2014/main" id="{81FD0A84-E4B6-4CFF-877F-D06379C3CF97}"/>
              </a:ext>
            </a:extLst>
          </p:cNvPr>
          <p:cNvCxnSpPr>
            <a:cxnSpLocks/>
            <a:stCxn id="13" idx="2"/>
          </p:cNvCxnSpPr>
          <p:nvPr/>
        </p:nvCxnSpPr>
        <p:spPr>
          <a:xfrm flipH="1">
            <a:off x="6720256" y="2491386"/>
            <a:ext cx="1555766" cy="581245"/>
          </a:xfrm>
          <a:prstGeom prst="straightConnector1">
            <a:avLst/>
          </a:prstGeom>
          <a:noFill/>
          <a:ln w="28575" cap="flat" cmpd="sng" algn="ctr">
            <a:solidFill>
              <a:schemeClr val="tx1"/>
            </a:solidFill>
            <a:prstDash val="solid"/>
            <a:tailEnd type="triangle"/>
          </a:ln>
          <a:effectLst/>
        </p:spPr>
      </p:cxnSp>
    </p:spTree>
    <p:extLst>
      <p:ext uri="{BB962C8B-B14F-4D97-AF65-F5344CB8AC3E}">
        <p14:creationId xmlns:p14="http://schemas.microsoft.com/office/powerpoint/2010/main" val="1198130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4AEE8-2DFA-4B61-A1E8-54FA7C1B8441}"/>
              </a:ext>
            </a:extLst>
          </p:cNvPr>
          <p:cNvSpPr>
            <a:spLocks noGrp="1"/>
          </p:cNvSpPr>
          <p:nvPr>
            <p:ph type="title"/>
          </p:nvPr>
        </p:nvSpPr>
        <p:spPr/>
        <p:txBody>
          <a:bodyPr/>
          <a:lstStyle/>
          <a:p>
            <a:r>
              <a:rPr lang="en-US" dirty="0"/>
              <a:t>Connections between gas/vacuum systems and CM</a:t>
            </a:r>
          </a:p>
        </p:txBody>
      </p:sp>
      <p:sp>
        <p:nvSpPr>
          <p:cNvPr id="4" name="Date Placeholder 3">
            <a:extLst>
              <a:ext uri="{FF2B5EF4-FFF2-40B4-BE49-F238E27FC236}">
                <a16:creationId xmlns:a16="http://schemas.microsoft.com/office/drawing/2014/main" id="{ADE028EA-1EE1-4D20-98AB-4DA54A07C70F}"/>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22446714-7996-4560-980F-9E14953DC1E2}"/>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7C84662C-3647-4EFB-8A4B-601389730FF8}"/>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pic>
        <p:nvPicPr>
          <p:cNvPr id="8" name="Picture 7" descr="A person working on a machine&#10;&#10;Description automatically generated with medium confidence">
            <a:extLst>
              <a:ext uri="{FF2B5EF4-FFF2-40B4-BE49-F238E27FC236}">
                <a16:creationId xmlns:a16="http://schemas.microsoft.com/office/drawing/2014/main" id="{834A7143-6164-4D0A-B769-3484B41B5610}"/>
              </a:ext>
            </a:extLst>
          </p:cNvPr>
          <p:cNvPicPr>
            <a:picLocks noChangeAspect="1"/>
          </p:cNvPicPr>
          <p:nvPr/>
        </p:nvPicPr>
        <p:blipFill rotWithShape="1">
          <a:blip r:embed="rId2"/>
          <a:srcRect t="10000" r="8889"/>
          <a:stretch/>
        </p:blipFill>
        <p:spPr>
          <a:xfrm>
            <a:off x="81904" y="1552967"/>
            <a:ext cx="3654031" cy="2707102"/>
          </a:xfrm>
          <a:prstGeom prst="rect">
            <a:avLst/>
          </a:prstGeom>
        </p:spPr>
      </p:pic>
      <p:pic>
        <p:nvPicPr>
          <p:cNvPr id="9" name="Picture 8" descr="A close up of a spider&#10;&#10;Description automatically generated with medium confidence">
            <a:extLst>
              <a:ext uri="{FF2B5EF4-FFF2-40B4-BE49-F238E27FC236}">
                <a16:creationId xmlns:a16="http://schemas.microsoft.com/office/drawing/2014/main" id="{25D05D85-0A69-4EEC-86F9-3BEE6DF35806}"/>
              </a:ext>
            </a:extLst>
          </p:cNvPr>
          <p:cNvPicPr>
            <a:picLocks noChangeAspect="1"/>
          </p:cNvPicPr>
          <p:nvPr/>
        </p:nvPicPr>
        <p:blipFill rotWithShape="1">
          <a:blip r:embed="rId3"/>
          <a:srcRect l="26296" t="6544" r="15926" b="8518"/>
          <a:stretch/>
        </p:blipFill>
        <p:spPr>
          <a:xfrm rot="5400000">
            <a:off x="6221867" y="1414141"/>
            <a:ext cx="2707106" cy="2984759"/>
          </a:xfrm>
          <a:prstGeom prst="rect">
            <a:avLst/>
          </a:prstGeom>
        </p:spPr>
      </p:pic>
      <p:pic>
        <p:nvPicPr>
          <p:cNvPr id="10" name="Picture 9" descr="A picture containing bag, plastic, wrapped, clothes&#10;&#10;Description automatically generated">
            <a:extLst>
              <a:ext uri="{FF2B5EF4-FFF2-40B4-BE49-F238E27FC236}">
                <a16:creationId xmlns:a16="http://schemas.microsoft.com/office/drawing/2014/main" id="{99146B91-194B-4C79-993B-F90A035C41B5}"/>
              </a:ext>
            </a:extLst>
          </p:cNvPr>
          <p:cNvPicPr>
            <a:picLocks noChangeAspect="1"/>
          </p:cNvPicPr>
          <p:nvPr/>
        </p:nvPicPr>
        <p:blipFill rotWithShape="1">
          <a:blip r:embed="rId4"/>
          <a:srcRect l="21621" t="16989"/>
          <a:stretch/>
        </p:blipFill>
        <p:spPr>
          <a:xfrm rot="5400000">
            <a:off x="3556761" y="1831346"/>
            <a:ext cx="2707103" cy="2150348"/>
          </a:xfrm>
          <a:prstGeom prst="rect">
            <a:avLst/>
          </a:prstGeom>
        </p:spPr>
      </p:pic>
      <p:sp>
        <p:nvSpPr>
          <p:cNvPr id="11" name="TextBox 10">
            <a:extLst>
              <a:ext uri="{FF2B5EF4-FFF2-40B4-BE49-F238E27FC236}">
                <a16:creationId xmlns:a16="http://schemas.microsoft.com/office/drawing/2014/main" id="{37468EE1-95E1-4547-92C9-B90F42AC228C}"/>
              </a:ext>
            </a:extLst>
          </p:cNvPr>
          <p:cNvSpPr txBox="1"/>
          <p:nvPr/>
        </p:nvSpPr>
        <p:spPr>
          <a:xfrm>
            <a:off x="344219" y="708179"/>
            <a:ext cx="8339428" cy="646331"/>
          </a:xfrm>
          <a:prstGeom prst="rect">
            <a:avLst/>
          </a:prstGeom>
          <a:noFill/>
        </p:spPr>
        <p:txBody>
          <a:bodyPr wrap="square" rtlCol="0">
            <a:spAutoFit/>
          </a:bodyPr>
          <a:lstStyle/>
          <a:p>
            <a:pPr algn="ctr" defTabSz="914400" fontAlgn="auto">
              <a:spcBef>
                <a:spcPts val="0"/>
              </a:spcBef>
              <a:spcAft>
                <a:spcPts val="0"/>
              </a:spcAft>
            </a:pPr>
            <a:r>
              <a:rPr lang="en-US" sz="1800" dirty="0">
                <a:solidFill>
                  <a:srgbClr val="000000"/>
                </a:solidFill>
                <a:latin typeface="Helvetica" panose="020B0604020202020204" pitchFamily="34" charset="0"/>
                <a:ea typeface="+mn-ea"/>
                <a:cs typeface="Helvetica" panose="020B0604020202020204" pitchFamily="34" charset="0"/>
              </a:rPr>
              <a:t>Connections between gas/vacuum systems and </a:t>
            </a:r>
            <a:r>
              <a:rPr lang="en-US" sz="1800" dirty="0" err="1">
                <a:solidFill>
                  <a:srgbClr val="000000"/>
                </a:solidFill>
                <a:latin typeface="Helvetica" panose="020B0604020202020204" pitchFamily="34" charset="0"/>
                <a:ea typeface="+mn-ea"/>
                <a:cs typeface="Helvetica" panose="020B0604020202020204" pitchFamily="34" charset="0"/>
              </a:rPr>
              <a:t>vCM</a:t>
            </a:r>
            <a:r>
              <a:rPr lang="en-US" sz="1800" dirty="0">
                <a:solidFill>
                  <a:srgbClr val="000000"/>
                </a:solidFill>
                <a:latin typeface="Helvetica" panose="020B0604020202020204" pitchFamily="34" charset="0"/>
                <a:ea typeface="+mn-ea"/>
                <a:cs typeface="Helvetica" panose="020B0604020202020204" pitchFamily="34" charset="0"/>
              </a:rPr>
              <a:t> were conducted in cleanroom to minimize risk of particle contamination</a:t>
            </a:r>
          </a:p>
        </p:txBody>
      </p:sp>
    </p:spTree>
    <p:extLst>
      <p:ext uri="{BB962C8B-B14F-4D97-AF65-F5344CB8AC3E}">
        <p14:creationId xmlns:p14="http://schemas.microsoft.com/office/powerpoint/2010/main" val="3959783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4AEE8-2DFA-4B61-A1E8-54FA7C1B8441}"/>
              </a:ext>
            </a:extLst>
          </p:cNvPr>
          <p:cNvSpPr>
            <a:spLocks noGrp="1"/>
          </p:cNvSpPr>
          <p:nvPr>
            <p:ph type="title"/>
          </p:nvPr>
        </p:nvSpPr>
        <p:spPr/>
        <p:txBody>
          <a:bodyPr/>
          <a:lstStyle/>
          <a:p>
            <a:r>
              <a:rPr lang="en-US" dirty="0"/>
              <a:t>Plasma processing applied to </a:t>
            </a:r>
            <a:r>
              <a:rPr lang="en-US" dirty="0" err="1"/>
              <a:t>vCM</a:t>
            </a:r>
            <a:r>
              <a:rPr lang="en-US" dirty="0"/>
              <a:t> (1)</a:t>
            </a:r>
          </a:p>
        </p:txBody>
      </p:sp>
      <p:sp>
        <p:nvSpPr>
          <p:cNvPr id="4" name="Date Placeholder 3">
            <a:extLst>
              <a:ext uri="{FF2B5EF4-FFF2-40B4-BE49-F238E27FC236}">
                <a16:creationId xmlns:a16="http://schemas.microsoft.com/office/drawing/2014/main" id="{ADE028EA-1EE1-4D20-98AB-4DA54A07C70F}"/>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22446714-7996-4560-980F-9E14953DC1E2}"/>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7C84662C-3647-4EFB-8A4B-601389730FF8}"/>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grpSp>
        <p:nvGrpSpPr>
          <p:cNvPr id="7" name="Group 6">
            <a:extLst>
              <a:ext uri="{FF2B5EF4-FFF2-40B4-BE49-F238E27FC236}">
                <a16:creationId xmlns:a16="http://schemas.microsoft.com/office/drawing/2014/main" id="{239224EF-007D-4FC3-918C-B24A43143110}"/>
              </a:ext>
            </a:extLst>
          </p:cNvPr>
          <p:cNvGrpSpPr/>
          <p:nvPr/>
        </p:nvGrpSpPr>
        <p:grpSpPr>
          <a:xfrm>
            <a:off x="5202621" y="686697"/>
            <a:ext cx="3888784" cy="3830113"/>
            <a:chOff x="5384248" y="862061"/>
            <a:chExt cx="3888784" cy="3830113"/>
          </a:xfrm>
        </p:grpSpPr>
        <p:pic>
          <p:nvPicPr>
            <p:cNvPr id="8" name="Picture 7">
              <a:extLst>
                <a:ext uri="{FF2B5EF4-FFF2-40B4-BE49-F238E27FC236}">
                  <a16:creationId xmlns:a16="http://schemas.microsoft.com/office/drawing/2014/main" id="{195ADC04-310E-41C0-B3DA-77168AC84E76}"/>
                </a:ext>
              </a:extLst>
            </p:cNvPr>
            <p:cNvPicPr>
              <a:picLocks noChangeAspect="1"/>
            </p:cNvPicPr>
            <p:nvPr/>
          </p:nvPicPr>
          <p:blipFill>
            <a:blip r:embed="rId2"/>
            <a:stretch>
              <a:fillRect/>
            </a:stretch>
          </p:blipFill>
          <p:spPr>
            <a:xfrm>
              <a:off x="5561033" y="1181988"/>
              <a:ext cx="3226090" cy="2507616"/>
            </a:xfrm>
            <a:prstGeom prst="rect">
              <a:avLst/>
            </a:prstGeom>
          </p:spPr>
        </p:pic>
        <p:sp>
          <p:nvSpPr>
            <p:cNvPr id="9" name="TextBox 8">
              <a:extLst>
                <a:ext uri="{FF2B5EF4-FFF2-40B4-BE49-F238E27FC236}">
                  <a16:creationId xmlns:a16="http://schemas.microsoft.com/office/drawing/2014/main" id="{D128777B-5BC0-44BE-97D8-5E1B9B8C72FB}"/>
                </a:ext>
              </a:extLst>
            </p:cNvPr>
            <p:cNvSpPr txBox="1"/>
            <p:nvPr/>
          </p:nvSpPr>
          <p:spPr>
            <a:xfrm>
              <a:off x="5561033" y="862061"/>
              <a:ext cx="3429000" cy="338554"/>
            </a:xfrm>
            <a:prstGeom prst="rect">
              <a:avLst/>
            </a:prstGeom>
            <a:noFill/>
          </p:spPr>
          <p:txBody>
            <a:bodyPr wrap="square" rtlCol="0">
              <a:spAutoFit/>
            </a:bodyPr>
            <a:lstStyle/>
            <a:p>
              <a:pPr defTabSz="914400" fontAlgn="auto">
                <a:spcBef>
                  <a:spcPts val="0"/>
                </a:spcBef>
                <a:spcAft>
                  <a:spcPts val="0"/>
                </a:spcAft>
              </a:pPr>
              <a:r>
                <a:rPr lang="en-US" sz="1600" dirty="0">
                  <a:solidFill>
                    <a:srgbClr val="000000"/>
                  </a:solidFill>
                  <a:latin typeface="Arial"/>
                  <a:ea typeface="+mn-ea"/>
                  <a:cs typeface="+mn-cs"/>
                </a:rPr>
                <a:t>CAV1: 1</a:t>
              </a:r>
              <a:r>
                <a:rPr lang="en-US" sz="1600" baseline="30000" dirty="0">
                  <a:solidFill>
                    <a:srgbClr val="000000"/>
                  </a:solidFill>
                  <a:latin typeface="Arial"/>
                  <a:ea typeface="+mn-ea"/>
                  <a:cs typeface="+mn-cs"/>
                </a:rPr>
                <a:t>st</a:t>
              </a:r>
              <a:r>
                <a:rPr lang="en-US" sz="1600" dirty="0">
                  <a:solidFill>
                    <a:srgbClr val="000000"/>
                  </a:solidFill>
                  <a:latin typeface="Arial"/>
                  <a:ea typeface="+mn-ea"/>
                  <a:cs typeface="+mn-cs"/>
                </a:rPr>
                <a:t> day of plasma processing</a:t>
              </a:r>
            </a:p>
          </p:txBody>
        </p:sp>
        <p:sp>
          <p:nvSpPr>
            <p:cNvPr id="10" name="TextBox 9">
              <a:extLst>
                <a:ext uri="{FF2B5EF4-FFF2-40B4-BE49-F238E27FC236}">
                  <a16:creationId xmlns:a16="http://schemas.microsoft.com/office/drawing/2014/main" id="{A53FB038-0BFE-482C-B8CA-A5D549DC4F26}"/>
                </a:ext>
              </a:extLst>
            </p:cNvPr>
            <p:cNvSpPr txBox="1"/>
            <p:nvPr/>
          </p:nvSpPr>
          <p:spPr>
            <a:xfrm>
              <a:off x="5384248" y="3661123"/>
              <a:ext cx="3888784" cy="1031051"/>
            </a:xfrm>
            <a:prstGeom prst="rect">
              <a:avLst/>
            </a:prstGeom>
            <a:noFill/>
          </p:spPr>
          <p:txBody>
            <a:bodyPr wrap="square" rtlCol="0">
              <a:spAutoFit/>
            </a:bodyPr>
            <a:lstStyle/>
            <a:p>
              <a:pPr marL="285750" indent="-285750" defTabSz="914400" fontAlgn="auto">
                <a:spcBef>
                  <a:spcPts val="0"/>
                </a:spcBef>
                <a:spcAft>
                  <a:spcPts val="600"/>
                </a:spcAft>
                <a:buFont typeface="Wingdings" pitchFamily="2" charset="2"/>
                <a:buChar char="§"/>
              </a:pPr>
              <a:r>
                <a:rPr lang="en-US" sz="1400" dirty="0">
                  <a:solidFill>
                    <a:srgbClr val="000000"/>
                  </a:solidFill>
                  <a:latin typeface="Arial"/>
                  <a:ea typeface="+mn-ea"/>
                  <a:cs typeface="+mn-cs"/>
                </a:rPr>
                <a:t>Increase in CO,CO</a:t>
              </a:r>
              <a:r>
                <a:rPr lang="en-US" sz="1400" baseline="-25000" dirty="0">
                  <a:solidFill>
                    <a:srgbClr val="000000"/>
                  </a:solidFill>
                  <a:latin typeface="Arial"/>
                  <a:ea typeface="+mn-ea"/>
                  <a:cs typeface="+mn-cs"/>
                </a:rPr>
                <a:t>2</a:t>
              </a:r>
              <a:r>
                <a:rPr lang="en-US" sz="1400" dirty="0">
                  <a:solidFill>
                    <a:srgbClr val="000000"/>
                  </a:solidFill>
                  <a:latin typeface="Arial"/>
                  <a:ea typeface="+mn-ea"/>
                  <a:cs typeface="+mn-cs"/>
                </a:rPr>
                <a:t>, C signals is observed along with decrease in O</a:t>
              </a:r>
              <a:r>
                <a:rPr lang="en-US" sz="1400" baseline="-25000" dirty="0">
                  <a:solidFill>
                    <a:srgbClr val="000000"/>
                  </a:solidFill>
                  <a:latin typeface="Arial"/>
                  <a:ea typeface="+mn-ea"/>
                  <a:cs typeface="+mn-cs"/>
                </a:rPr>
                <a:t>2</a:t>
              </a:r>
              <a:r>
                <a:rPr lang="en-US" sz="1400" dirty="0">
                  <a:solidFill>
                    <a:srgbClr val="000000"/>
                  </a:solidFill>
                  <a:latin typeface="Arial"/>
                  <a:ea typeface="+mn-ea"/>
                  <a:cs typeface="+mn-cs"/>
                </a:rPr>
                <a:t> signal</a:t>
              </a:r>
            </a:p>
            <a:p>
              <a:pPr marL="285750" indent="-285750" defTabSz="914400" fontAlgn="auto">
                <a:spcBef>
                  <a:spcPts val="0"/>
                </a:spcBef>
                <a:spcAft>
                  <a:spcPts val="600"/>
                </a:spcAft>
                <a:buFont typeface="Wingdings" pitchFamily="2" charset="2"/>
                <a:buChar char="§"/>
              </a:pPr>
              <a:r>
                <a:rPr lang="en-US" sz="1400" dirty="0">
                  <a:solidFill>
                    <a:srgbClr val="000000"/>
                  </a:solidFill>
                  <a:latin typeface="Arial"/>
                  <a:ea typeface="+mn-ea"/>
                  <a:cs typeface="+mn-cs"/>
                </a:rPr>
                <a:t>Almost no by-products measured by RGA during 2</a:t>
              </a:r>
              <a:r>
                <a:rPr lang="en-US" sz="1400" baseline="30000" dirty="0">
                  <a:solidFill>
                    <a:srgbClr val="000000"/>
                  </a:solidFill>
                  <a:latin typeface="Arial"/>
                  <a:ea typeface="+mn-ea"/>
                  <a:cs typeface="+mn-cs"/>
                </a:rPr>
                <a:t>nd</a:t>
              </a:r>
              <a:r>
                <a:rPr lang="en-US" sz="1400" dirty="0">
                  <a:solidFill>
                    <a:srgbClr val="000000"/>
                  </a:solidFill>
                  <a:latin typeface="Arial"/>
                  <a:ea typeface="+mn-ea"/>
                  <a:cs typeface="+mn-cs"/>
                </a:rPr>
                <a:t> day of plasma processing.</a:t>
              </a:r>
            </a:p>
          </p:txBody>
        </p:sp>
      </p:grpSp>
      <p:grpSp>
        <p:nvGrpSpPr>
          <p:cNvPr id="11" name="Group 10">
            <a:extLst>
              <a:ext uri="{FF2B5EF4-FFF2-40B4-BE49-F238E27FC236}">
                <a16:creationId xmlns:a16="http://schemas.microsoft.com/office/drawing/2014/main" id="{39447991-6450-4D17-A489-6CC4C6B8F963}"/>
              </a:ext>
            </a:extLst>
          </p:cNvPr>
          <p:cNvGrpSpPr/>
          <p:nvPr/>
        </p:nvGrpSpPr>
        <p:grpSpPr>
          <a:xfrm>
            <a:off x="0" y="975382"/>
            <a:ext cx="4953000" cy="2282826"/>
            <a:chOff x="103688" y="1232275"/>
            <a:chExt cx="4049357" cy="1782042"/>
          </a:xfrm>
        </p:grpSpPr>
        <p:grpSp>
          <p:nvGrpSpPr>
            <p:cNvPr id="12" name="Group 11">
              <a:extLst>
                <a:ext uri="{FF2B5EF4-FFF2-40B4-BE49-F238E27FC236}">
                  <a16:creationId xmlns:a16="http://schemas.microsoft.com/office/drawing/2014/main" id="{1442B7B8-CF7C-4C47-AFF0-27C46E9661FC}"/>
                </a:ext>
              </a:extLst>
            </p:cNvPr>
            <p:cNvGrpSpPr/>
            <p:nvPr/>
          </p:nvGrpSpPr>
          <p:grpSpPr>
            <a:xfrm>
              <a:off x="103688" y="1232275"/>
              <a:ext cx="4049357" cy="1131277"/>
              <a:chOff x="1374314" y="1038497"/>
              <a:chExt cx="5897071" cy="1685654"/>
            </a:xfrm>
          </p:grpSpPr>
          <p:grpSp>
            <p:nvGrpSpPr>
              <p:cNvPr id="14" name="Group 13">
                <a:extLst>
                  <a:ext uri="{FF2B5EF4-FFF2-40B4-BE49-F238E27FC236}">
                    <a16:creationId xmlns:a16="http://schemas.microsoft.com/office/drawing/2014/main" id="{1F565D3A-72EA-4FEA-93A2-1C6658F0FABA}"/>
                  </a:ext>
                </a:extLst>
              </p:cNvPr>
              <p:cNvGrpSpPr/>
              <p:nvPr/>
            </p:nvGrpSpPr>
            <p:grpSpPr>
              <a:xfrm>
                <a:off x="1374314" y="1038497"/>
                <a:ext cx="5897071" cy="1685654"/>
                <a:chOff x="1374314" y="1038497"/>
                <a:chExt cx="5897071" cy="1685654"/>
              </a:xfrm>
            </p:grpSpPr>
            <p:pic>
              <p:nvPicPr>
                <p:cNvPr id="16" name="Picture 15">
                  <a:extLst>
                    <a:ext uri="{FF2B5EF4-FFF2-40B4-BE49-F238E27FC236}">
                      <a16:creationId xmlns:a16="http://schemas.microsoft.com/office/drawing/2014/main" id="{9A7C62D0-5C27-4C65-B37B-4804D238381C}"/>
                    </a:ext>
                  </a:extLst>
                </p:cNvPr>
                <p:cNvPicPr>
                  <a:picLocks noChangeAspect="1"/>
                </p:cNvPicPr>
                <p:nvPr/>
              </p:nvPicPr>
              <p:blipFill rotWithShape="1">
                <a:blip r:embed="rId3"/>
                <a:srcRect t="6990" b="14119"/>
                <a:stretch/>
              </p:blipFill>
              <p:spPr>
                <a:xfrm>
                  <a:off x="1374314" y="1038497"/>
                  <a:ext cx="5897071" cy="1685654"/>
                </a:xfrm>
                <a:prstGeom prst="rect">
                  <a:avLst/>
                </a:prstGeom>
              </p:spPr>
            </p:pic>
            <p:grpSp>
              <p:nvGrpSpPr>
                <p:cNvPr id="17" name="Group 16">
                  <a:extLst>
                    <a:ext uri="{FF2B5EF4-FFF2-40B4-BE49-F238E27FC236}">
                      <a16:creationId xmlns:a16="http://schemas.microsoft.com/office/drawing/2014/main" id="{47D7E574-0573-477F-9CF6-2ABF16DD9921}"/>
                    </a:ext>
                  </a:extLst>
                </p:cNvPr>
                <p:cNvGrpSpPr/>
                <p:nvPr/>
              </p:nvGrpSpPr>
              <p:grpSpPr>
                <a:xfrm>
                  <a:off x="1950720" y="1635429"/>
                  <a:ext cx="45720" cy="146304"/>
                  <a:chOff x="1950720" y="1635429"/>
                  <a:chExt cx="45720" cy="146304"/>
                </a:xfrm>
              </p:grpSpPr>
              <p:sp>
                <p:nvSpPr>
                  <p:cNvPr id="18" name="Oval 17">
                    <a:extLst>
                      <a:ext uri="{FF2B5EF4-FFF2-40B4-BE49-F238E27FC236}">
                        <a16:creationId xmlns:a16="http://schemas.microsoft.com/office/drawing/2014/main" id="{E52CE211-B614-4ABD-9FF6-AFCE674C9747}"/>
                      </a:ext>
                    </a:extLst>
                  </p:cNvPr>
                  <p:cNvSpPr>
                    <a:spLocks noChangeAspect="1"/>
                  </p:cNvSpPr>
                  <p:nvPr/>
                </p:nvSpPr>
                <p:spPr>
                  <a:xfrm>
                    <a:off x="1950720" y="1635429"/>
                    <a:ext cx="45720" cy="45720"/>
                  </a:xfrm>
                  <a:prstGeom prst="ellipse">
                    <a:avLst/>
                  </a:prstGeom>
                  <a:noFill/>
                  <a:ln w="63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cxnSp>
                <p:nvCxnSpPr>
                  <p:cNvPr id="19" name="Straight Connector 18">
                    <a:extLst>
                      <a:ext uri="{FF2B5EF4-FFF2-40B4-BE49-F238E27FC236}">
                        <a16:creationId xmlns:a16="http://schemas.microsoft.com/office/drawing/2014/main" id="{CF230CBD-C53F-491F-9326-E3A7FA448C50}"/>
                      </a:ext>
                    </a:extLst>
                  </p:cNvPr>
                  <p:cNvCxnSpPr>
                    <a:cxnSpLocks/>
                  </p:cNvCxnSpPr>
                  <p:nvPr/>
                </p:nvCxnSpPr>
                <p:spPr>
                  <a:xfrm>
                    <a:off x="1973580" y="1681149"/>
                    <a:ext cx="0" cy="100584"/>
                  </a:xfrm>
                  <a:prstGeom prst="line">
                    <a:avLst/>
                  </a:prstGeom>
                  <a:noFill/>
                  <a:ln w="6350" cap="flat" cmpd="sng" algn="ctr">
                    <a:solidFill>
                      <a:srgbClr val="000000">
                        <a:shade val="95000"/>
                        <a:satMod val="105000"/>
                      </a:srgbClr>
                    </a:solidFill>
                    <a:prstDash val="solid"/>
                  </a:ln>
                  <a:effectLst/>
                </p:spPr>
              </p:cxnSp>
            </p:grpSp>
          </p:grpSp>
          <p:sp>
            <p:nvSpPr>
              <p:cNvPr id="15" name="TextBox 14">
                <a:extLst>
                  <a:ext uri="{FF2B5EF4-FFF2-40B4-BE49-F238E27FC236}">
                    <a16:creationId xmlns:a16="http://schemas.microsoft.com/office/drawing/2014/main" id="{E3251A7D-001F-4B78-97CF-53B5742CA42F}"/>
                  </a:ext>
                </a:extLst>
              </p:cNvPr>
              <p:cNvSpPr txBox="1"/>
              <p:nvPr/>
            </p:nvSpPr>
            <p:spPr>
              <a:xfrm>
                <a:off x="1865947" y="1543267"/>
                <a:ext cx="603522" cy="1384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dirty="0">
                    <a:ln>
                      <a:noFill/>
                    </a:ln>
                    <a:solidFill>
                      <a:srgbClr val="000000"/>
                    </a:solidFill>
                    <a:effectLst/>
                    <a:uLnTx/>
                    <a:uFillTx/>
                    <a:latin typeface="Arial"/>
                    <a:ea typeface="+mn-ea"/>
                    <a:cs typeface="+mn-cs"/>
                  </a:rPr>
                  <a:t>PI</a:t>
                </a:r>
              </a:p>
            </p:txBody>
          </p:sp>
        </p:grpSp>
        <p:pic>
          <p:nvPicPr>
            <p:cNvPr id="13" name="Picture 12">
              <a:extLst>
                <a:ext uri="{FF2B5EF4-FFF2-40B4-BE49-F238E27FC236}">
                  <a16:creationId xmlns:a16="http://schemas.microsoft.com/office/drawing/2014/main" id="{A9F02501-194C-4F43-A5BE-E6FDFB5272F4}"/>
                </a:ext>
              </a:extLst>
            </p:cNvPr>
            <p:cNvPicPr>
              <a:picLocks noChangeAspect="1"/>
            </p:cNvPicPr>
            <p:nvPr/>
          </p:nvPicPr>
          <p:blipFill rotWithShape="1">
            <a:blip r:embed="rId4"/>
            <a:srcRect l="4939" t="8704" r="11944" b="5951"/>
            <a:stretch/>
          </p:blipFill>
          <p:spPr>
            <a:xfrm>
              <a:off x="1410055" y="1883041"/>
              <a:ext cx="1436621" cy="1131276"/>
            </a:xfrm>
            <a:prstGeom prst="rect">
              <a:avLst/>
            </a:prstGeom>
          </p:spPr>
        </p:pic>
      </p:grpSp>
      <p:sp>
        <p:nvSpPr>
          <p:cNvPr id="20" name="TextBox 19">
            <a:extLst>
              <a:ext uri="{FF2B5EF4-FFF2-40B4-BE49-F238E27FC236}">
                <a16:creationId xmlns:a16="http://schemas.microsoft.com/office/drawing/2014/main" id="{918D915B-424E-4A95-9D74-6AFE41168FA9}"/>
              </a:ext>
            </a:extLst>
          </p:cNvPr>
          <p:cNvSpPr txBox="1"/>
          <p:nvPr/>
        </p:nvSpPr>
        <p:spPr>
          <a:xfrm>
            <a:off x="919830" y="3483409"/>
            <a:ext cx="3383957" cy="584775"/>
          </a:xfrm>
          <a:prstGeom prst="rect">
            <a:avLst/>
          </a:prstGeom>
          <a:noFill/>
        </p:spPr>
        <p:txBody>
          <a:bodyPr wrap="square" rtlCol="0">
            <a:spAutoFit/>
          </a:bodyPr>
          <a:lstStyle/>
          <a:p>
            <a:pPr defTabSz="914400" fontAlgn="auto">
              <a:spcBef>
                <a:spcPts val="0"/>
              </a:spcBef>
              <a:spcAft>
                <a:spcPts val="0"/>
              </a:spcAft>
            </a:pPr>
            <a:r>
              <a:rPr lang="en-US" sz="1600" dirty="0">
                <a:solidFill>
                  <a:srgbClr val="000000"/>
                </a:solidFill>
                <a:latin typeface="Arial"/>
                <a:ea typeface="+mn-ea"/>
                <a:cs typeface="+mn-cs"/>
              </a:rPr>
              <a:t>Each morning the gas flow was established through the </a:t>
            </a:r>
            <a:r>
              <a:rPr lang="en-US" sz="1600" dirty="0" err="1">
                <a:solidFill>
                  <a:srgbClr val="000000"/>
                </a:solidFill>
                <a:latin typeface="Arial"/>
                <a:ea typeface="+mn-ea"/>
                <a:cs typeface="+mn-cs"/>
              </a:rPr>
              <a:t>vCM</a:t>
            </a:r>
            <a:endParaRPr lang="en-US" sz="1600" dirty="0">
              <a:solidFill>
                <a:srgbClr val="000000"/>
              </a:solidFill>
              <a:latin typeface="Arial"/>
              <a:ea typeface="+mn-ea"/>
              <a:cs typeface="+mn-cs"/>
            </a:endParaRPr>
          </a:p>
        </p:txBody>
      </p:sp>
    </p:spTree>
    <p:extLst>
      <p:ext uri="{BB962C8B-B14F-4D97-AF65-F5344CB8AC3E}">
        <p14:creationId xmlns:p14="http://schemas.microsoft.com/office/powerpoint/2010/main" val="985713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565BF-A0B5-4103-BE37-4DE9D6C4A269}"/>
              </a:ext>
            </a:extLst>
          </p:cNvPr>
          <p:cNvSpPr>
            <a:spLocks noGrp="1"/>
          </p:cNvSpPr>
          <p:nvPr>
            <p:ph type="title"/>
          </p:nvPr>
        </p:nvSpPr>
        <p:spPr/>
        <p:txBody>
          <a:bodyPr/>
          <a:lstStyle/>
          <a:p>
            <a:r>
              <a:rPr lang="en-US" dirty="0"/>
              <a:t>Plasma processing applied to </a:t>
            </a:r>
            <a:r>
              <a:rPr lang="en-US" dirty="0" err="1"/>
              <a:t>vCM</a:t>
            </a:r>
            <a:r>
              <a:rPr lang="en-US" dirty="0"/>
              <a:t> (2)</a:t>
            </a:r>
          </a:p>
        </p:txBody>
      </p:sp>
      <p:sp>
        <p:nvSpPr>
          <p:cNvPr id="4" name="Date Placeholder 3">
            <a:extLst>
              <a:ext uri="{FF2B5EF4-FFF2-40B4-BE49-F238E27FC236}">
                <a16:creationId xmlns:a16="http://schemas.microsoft.com/office/drawing/2014/main" id="{4DCE90BE-6FAA-472E-87D9-45E3388A2AAC}"/>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331D654C-131A-4E95-BB47-1E8682E306A2}"/>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AEE18A68-DCB1-4877-8B48-D23FFA15CCBD}"/>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graphicFrame>
        <p:nvGraphicFramePr>
          <p:cNvPr id="7" name="Object 1" descr="Project Path: C:\Users\giaccone\OneDrive - Fermi National Accelerator Laboratory\Desktop\Plasma Processing\vCM - HE prototype cryomodule\Processing Data\July 15 - CAV4 - processed cell 9-8-7-6-5-4\RGAData_July15-2021.opju&#10;PE Folder: /RGAData_July15-2021/Folder1/&#10;Short Name: Graph4">
            <a:extLst>
              <a:ext uri="{FF2B5EF4-FFF2-40B4-BE49-F238E27FC236}">
                <a16:creationId xmlns:a16="http://schemas.microsoft.com/office/drawing/2014/main" id="{5233C1DA-AD2C-4F52-A59B-1DB15A0E9EA6}"/>
              </a:ext>
            </a:extLst>
          </p:cNvPr>
          <p:cNvGraphicFramePr>
            <a:graphicFrameLocks noChangeAspect="1"/>
          </p:cNvGraphicFramePr>
          <p:nvPr>
            <p:extLst>
              <p:ext uri="{D42A27DB-BD31-4B8C-83A1-F6EECF244321}">
                <p14:modId xmlns:p14="http://schemas.microsoft.com/office/powerpoint/2010/main" val="247152460"/>
              </p:ext>
            </p:extLst>
          </p:nvPr>
        </p:nvGraphicFramePr>
        <p:xfrm>
          <a:off x="39907" y="1157194"/>
          <a:ext cx="4499937" cy="3443098"/>
        </p:xfrm>
        <a:graphic>
          <a:graphicData uri="http://schemas.openxmlformats.org/presentationml/2006/ole">
            <mc:AlternateContent xmlns:mc="http://schemas.openxmlformats.org/markup-compatibility/2006">
              <mc:Choice xmlns:v="urn:schemas-microsoft-com:vml" Requires="v">
                <p:oleObj name="Graph" r:id="rId2" imgW="3929974" imgH="3005847" progId="Origin95.Graph">
                  <p:embed/>
                </p:oleObj>
              </mc:Choice>
              <mc:Fallback>
                <p:oleObj name="Graph" r:id="rId2" imgW="3929974" imgH="3005847" progId="Origin95.Graph">
                  <p:embed/>
                  <p:pic>
                    <p:nvPicPr>
                      <p:cNvPr id="7" name="Object 1" descr="Project Path: C:\Users\giaccone\OneDrive - Fermi National Accelerator Laboratory\Desktop\Plasma Processing\vCM - HE prototype cryomodule\Processing Data\July 15 - CAV4 - processed cell 9-8-7-6-5-4\RGAData_July15-2021.opju&#10;PE Folder: /RGAData_July15-2021/Folder1/&#10;Short Name: Graph4">
                        <a:extLst>
                          <a:ext uri="{FF2B5EF4-FFF2-40B4-BE49-F238E27FC236}">
                            <a16:creationId xmlns:a16="http://schemas.microsoft.com/office/drawing/2014/main" id="{5233C1DA-AD2C-4F52-A59B-1DB15A0E9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7" y="1157194"/>
                        <a:ext cx="4499937" cy="3443098"/>
                      </a:xfrm>
                      <a:prstGeom prst="rect">
                        <a:avLst/>
                      </a:prstGeom>
                      <a:noFill/>
                      <a:ln>
                        <a:noFill/>
                      </a:ln>
                    </p:spPr>
                  </p:pic>
                </p:oleObj>
              </mc:Fallback>
            </mc:AlternateContent>
          </a:graphicData>
        </a:graphic>
      </p:graphicFrame>
      <p:grpSp>
        <p:nvGrpSpPr>
          <p:cNvPr id="8" name="Group 7">
            <a:extLst>
              <a:ext uri="{FF2B5EF4-FFF2-40B4-BE49-F238E27FC236}">
                <a16:creationId xmlns:a16="http://schemas.microsoft.com/office/drawing/2014/main" id="{91795B36-3351-4793-BC1F-5F9B9FBEBDA5}"/>
              </a:ext>
            </a:extLst>
          </p:cNvPr>
          <p:cNvGrpSpPr/>
          <p:nvPr/>
        </p:nvGrpSpPr>
        <p:grpSpPr>
          <a:xfrm>
            <a:off x="4464794" y="1007324"/>
            <a:ext cx="4455282" cy="3649722"/>
            <a:chOff x="4513455" y="980412"/>
            <a:chExt cx="4455282" cy="3649722"/>
          </a:xfrm>
        </p:grpSpPr>
        <p:graphicFrame>
          <p:nvGraphicFramePr>
            <p:cNvPr id="9" name="Object 8">
              <a:extLst>
                <a:ext uri="{FF2B5EF4-FFF2-40B4-BE49-F238E27FC236}">
                  <a16:creationId xmlns:a16="http://schemas.microsoft.com/office/drawing/2014/main" id="{EA22C47F-5433-4395-9EB6-48F8DAF52CED}"/>
                </a:ext>
              </a:extLst>
            </p:cNvPr>
            <p:cNvGraphicFramePr>
              <a:graphicFrameLocks noChangeAspect="1"/>
            </p:cNvGraphicFramePr>
            <p:nvPr>
              <p:extLst>
                <p:ext uri="{D42A27DB-BD31-4B8C-83A1-F6EECF244321}">
                  <p14:modId xmlns:p14="http://schemas.microsoft.com/office/powerpoint/2010/main" val="3079944409"/>
                </p:ext>
              </p:extLst>
            </p:nvPr>
          </p:nvGraphicFramePr>
          <p:xfrm>
            <a:off x="4900094" y="980412"/>
            <a:ext cx="4068643" cy="3115449"/>
          </p:xfrm>
          <a:graphic>
            <a:graphicData uri="http://schemas.openxmlformats.org/presentationml/2006/ole">
              <mc:AlternateContent xmlns:mc="http://schemas.openxmlformats.org/markup-compatibility/2006">
                <mc:Choice xmlns:v="urn:schemas-microsoft-com:vml" Requires="v">
                  <p:oleObj name="Acrobat Document" r:id="rId4" imgW="5882462" imgH="4503105" progId="AcroExch.Document.DC">
                    <p:embed/>
                  </p:oleObj>
                </mc:Choice>
                <mc:Fallback>
                  <p:oleObj name="Acrobat Document" r:id="rId4" imgW="5882462" imgH="4503105" progId="AcroExch.Document.DC">
                    <p:embed/>
                    <p:pic>
                      <p:nvPicPr>
                        <p:cNvPr id="9" name="Object 8">
                          <a:extLst>
                            <a:ext uri="{FF2B5EF4-FFF2-40B4-BE49-F238E27FC236}">
                              <a16:creationId xmlns:a16="http://schemas.microsoft.com/office/drawing/2014/main" id="{EA22C47F-5433-4395-9EB6-48F8DAF52CED}"/>
                            </a:ext>
                          </a:extLst>
                        </p:cNvPr>
                        <p:cNvPicPr/>
                        <p:nvPr/>
                      </p:nvPicPr>
                      <p:blipFill>
                        <a:blip r:embed="rId5"/>
                        <a:stretch>
                          <a:fillRect/>
                        </a:stretch>
                      </p:blipFill>
                      <p:spPr>
                        <a:xfrm>
                          <a:off x="4900094" y="980412"/>
                          <a:ext cx="4068643" cy="3115449"/>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6033B246-AB3B-49B7-839C-30459A8EC757}"/>
                </a:ext>
              </a:extLst>
            </p:cNvPr>
            <p:cNvSpPr/>
            <p:nvPr/>
          </p:nvSpPr>
          <p:spPr>
            <a:xfrm>
              <a:off x="6172200" y="1579917"/>
              <a:ext cx="76200" cy="2134833"/>
            </a:xfrm>
            <a:prstGeom prst="rect">
              <a:avLst/>
            </a:prstGeom>
            <a:noFill/>
            <a:ln w="12700" cap="flat" cmpd="sng" algn="ctr">
              <a:solidFill>
                <a:srgbClr val="F6630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224A0760-F039-4575-BBDF-D70922FBAD57}"/>
                </a:ext>
              </a:extLst>
            </p:cNvPr>
            <p:cNvSpPr txBox="1"/>
            <p:nvPr/>
          </p:nvSpPr>
          <p:spPr>
            <a:xfrm>
              <a:off x="5593550" y="4214636"/>
              <a:ext cx="1114419" cy="415498"/>
            </a:xfrm>
            <a:prstGeom prst="rect">
              <a:avLst/>
            </a:prstGeom>
            <a:noFill/>
            <a:ln>
              <a:solidFill>
                <a:srgbClr val="F66308"/>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Arial"/>
                  <a:ea typeface="+mn-ea"/>
                  <a:cs typeface="+mn-cs"/>
                </a:rPr>
                <a:t>Plasma ignition in the cavity</a:t>
              </a:r>
            </a:p>
          </p:txBody>
        </p:sp>
        <p:cxnSp>
          <p:nvCxnSpPr>
            <p:cNvPr id="12" name="Straight Arrow Connector 11">
              <a:extLst>
                <a:ext uri="{FF2B5EF4-FFF2-40B4-BE49-F238E27FC236}">
                  <a16:creationId xmlns:a16="http://schemas.microsoft.com/office/drawing/2014/main" id="{32DD3D98-1549-4FA1-83B9-3856920F15E4}"/>
                </a:ext>
              </a:extLst>
            </p:cNvPr>
            <p:cNvCxnSpPr>
              <a:cxnSpLocks/>
              <a:stCxn id="11" idx="0"/>
            </p:cNvCxnSpPr>
            <p:nvPr/>
          </p:nvCxnSpPr>
          <p:spPr>
            <a:xfrm flipV="1">
              <a:off x="6150760" y="3727827"/>
              <a:ext cx="33776" cy="486809"/>
            </a:xfrm>
            <a:prstGeom prst="straightConnector1">
              <a:avLst/>
            </a:prstGeom>
            <a:noFill/>
            <a:ln w="12700" cap="flat" cmpd="sng" algn="ctr">
              <a:solidFill>
                <a:srgbClr val="F66308"/>
              </a:solidFill>
              <a:prstDash val="solid"/>
              <a:tailEnd type="triangle"/>
            </a:ln>
            <a:effectLst/>
          </p:spPr>
        </p:cxnSp>
        <p:cxnSp>
          <p:nvCxnSpPr>
            <p:cNvPr id="13" name="Straight Arrow Connector 12">
              <a:extLst>
                <a:ext uri="{FF2B5EF4-FFF2-40B4-BE49-F238E27FC236}">
                  <a16:creationId xmlns:a16="http://schemas.microsoft.com/office/drawing/2014/main" id="{03B85999-6EDD-4A21-ADFB-F5EEE7D48B70}"/>
                </a:ext>
              </a:extLst>
            </p:cNvPr>
            <p:cNvCxnSpPr>
              <a:cxnSpLocks/>
            </p:cNvCxnSpPr>
            <p:nvPr/>
          </p:nvCxnSpPr>
          <p:spPr>
            <a:xfrm flipH="1">
              <a:off x="6276349" y="1795360"/>
              <a:ext cx="133102" cy="384061"/>
            </a:xfrm>
            <a:prstGeom prst="straightConnector1">
              <a:avLst/>
            </a:prstGeom>
            <a:noFill/>
            <a:ln w="9525" cap="flat" cmpd="sng" algn="ctr">
              <a:solidFill>
                <a:srgbClr val="00B0F0"/>
              </a:solidFill>
              <a:prstDash val="solid"/>
              <a:tailEnd type="triangle"/>
            </a:ln>
            <a:effectLst/>
          </p:spPr>
        </p:cxnSp>
        <p:sp>
          <p:nvSpPr>
            <p:cNvPr id="14" name="TextBox 13">
              <a:extLst>
                <a:ext uri="{FF2B5EF4-FFF2-40B4-BE49-F238E27FC236}">
                  <a16:creationId xmlns:a16="http://schemas.microsoft.com/office/drawing/2014/main" id="{6F654268-B0EA-40A5-AE6C-F267420799F5}"/>
                </a:ext>
              </a:extLst>
            </p:cNvPr>
            <p:cNvSpPr txBox="1"/>
            <p:nvPr/>
          </p:nvSpPr>
          <p:spPr>
            <a:xfrm>
              <a:off x="6301528" y="1364473"/>
              <a:ext cx="1443041" cy="430887"/>
            </a:xfrm>
            <a:prstGeom prst="rect">
              <a:avLst/>
            </a:prstGeom>
            <a:noFill/>
            <a:ln>
              <a:solidFill>
                <a:srgbClr val="0099CC">
                  <a:lumMod val="60000"/>
                  <a:lumOff val="4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Arial"/>
                  <a:ea typeface="+mn-ea"/>
                  <a:cs typeface="+mn-cs"/>
                </a:rPr>
                <a:t>Plasma transfer from cell 5 to desired cell</a:t>
              </a:r>
            </a:p>
          </p:txBody>
        </p:sp>
        <p:cxnSp>
          <p:nvCxnSpPr>
            <p:cNvPr id="15" name="Straight Arrow Connector 14">
              <a:extLst>
                <a:ext uri="{FF2B5EF4-FFF2-40B4-BE49-F238E27FC236}">
                  <a16:creationId xmlns:a16="http://schemas.microsoft.com/office/drawing/2014/main" id="{296C4460-4570-4FB8-8C0F-77A74DDA19F4}"/>
                </a:ext>
              </a:extLst>
            </p:cNvPr>
            <p:cNvCxnSpPr>
              <a:cxnSpLocks/>
              <a:stCxn id="17" idx="1"/>
            </p:cNvCxnSpPr>
            <p:nvPr/>
          </p:nvCxnSpPr>
          <p:spPr>
            <a:xfrm flipH="1">
              <a:off x="6351073" y="1962593"/>
              <a:ext cx="586988" cy="207148"/>
            </a:xfrm>
            <a:prstGeom prst="straightConnector1">
              <a:avLst/>
            </a:prstGeom>
            <a:noFill/>
            <a:ln w="9525" cap="flat" cmpd="sng" algn="ctr">
              <a:solidFill>
                <a:srgbClr val="A4001D">
                  <a:lumMod val="40000"/>
                  <a:lumOff val="60000"/>
                </a:srgbClr>
              </a:solidFill>
              <a:prstDash val="solid"/>
              <a:tailEnd type="triangle"/>
            </a:ln>
            <a:effectLst/>
          </p:spPr>
        </p:cxnSp>
        <p:cxnSp>
          <p:nvCxnSpPr>
            <p:cNvPr id="16" name="Straight Arrow Connector 15">
              <a:extLst>
                <a:ext uri="{FF2B5EF4-FFF2-40B4-BE49-F238E27FC236}">
                  <a16:creationId xmlns:a16="http://schemas.microsoft.com/office/drawing/2014/main" id="{ED6B4102-679A-43AB-BB11-9284ABF83527}"/>
                </a:ext>
              </a:extLst>
            </p:cNvPr>
            <p:cNvCxnSpPr>
              <a:cxnSpLocks/>
              <a:stCxn id="17" idx="1"/>
            </p:cNvCxnSpPr>
            <p:nvPr/>
          </p:nvCxnSpPr>
          <p:spPr>
            <a:xfrm flipH="1">
              <a:off x="6679579" y="1962593"/>
              <a:ext cx="258482" cy="176553"/>
            </a:xfrm>
            <a:prstGeom prst="straightConnector1">
              <a:avLst/>
            </a:prstGeom>
            <a:noFill/>
            <a:ln w="9525" cap="flat" cmpd="sng" algn="ctr">
              <a:solidFill>
                <a:srgbClr val="A4001D">
                  <a:lumMod val="40000"/>
                  <a:lumOff val="60000"/>
                </a:srgbClr>
              </a:solidFill>
              <a:prstDash val="solid"/>
              <a:tailEnd type="triangle"/>
            </a:ln>
            <a:effectLst/>
          </p:spPr>
        </p:cxnSp>
        <p:sp>
          <p:nvSpPr>
            <p:cNvPr id="17" name="TextBox 16">
              <a:extLst>
                <a:ext uri="{FF2B5EF4-FFF2-40B4-BE49-F238E27FC236}">
                  <a16:creationId xmlns:a16="http://schemas.microsoft.com/office/drawing/2014/main" id="{76A157F2-C54A-45F5-9906-9FE1D1DF4950}"/>
                </a:ext>
              </a:extLst>
            </p:cNvPr>
            <p:cNvSpPr txBox="1"/>
            <p:nvPr/>
          </p:nvSpPr>
          <p:spPr>
            <a:xfrm>
              <a:off x="6938061" y="1835635"/>
              <a:ext cx="1610172" cy="253916"/>
            </a:xfrm>
            <a:prstGeom prst="rect">
              <a:avLst/>
            </a:prstGeom>
            <a:noFill/>
            <a:ln>
              <a:solidFill>
                <a:srgbClr val="A4001D">
                  <a:lumMod val="40000"/>
                  <a:lumOff val="6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Arial"/>
                  <a:ea typeface="+mn-ea"/>
                  <a:cs typeface="+mn-cs"/>
                </a:rPr>
                <a:t>Plasma tuning/detuning</a:t>
              </a:r>
            </a:p>
          </p:txBody>
        </p:sp>
        <p:cxnSp>
          <p:nvCxnSpPr>
            <p:cNvPr id="18" name="Straight Arrow Connector 17">
              <a:extLst>
                <a:ext uri="{FF2B5EF4-FFF2-40B4-BE49-F238E27FC236}">
                  <a16:creationId xmlns:a16="http://schemas.microsoft.com/office/drawing/2014/main" id="{5BEBE69C-1C37-46D5-B8ED-BA2511CB198A}"/>
                </a:ext>
              </a:extLst>
            </p:cNvPr>
            <p:cNvCxnSpPr>
              <a:cxnSpLocks/>
            </p:cNvCxnSpPr>
            <p:nvPr/>
          </p:nvCxnSpPr>
          <p:spPr>
            <a:xfrm flipH="1" flipV="1">
              <a:off x="6553200" y="2244992"/>
              <a:ext cx="429795" cy="1864203"/>
            </a:xfrm>
            <a:prstGeom prst="straightConnector1">
              <a:avLst/>
            </a:prstGeom>
            <a:noFill/>
            <a:ln w="9525" cap="flat" cmpd="sng" algn="ctr">
              <a:solidFill>
                <a:srgbClr val="69BE28">
                  <a:lumMod val="60000"/>
                  <a:lumOff val="40000"/>
                </a:srgbClr>
              </a:solidFill>
              <a:prstDash val="solid"/>
              <a:tailEnd type="triangle"/>
            </a:ln>
            <a:effectLst/>
          </p:spPr>
        </p:cxnSp>
        <p:sp>
          <p:nvSpPr>
            <p:cNvPr id="19" name="TextBox 18">
              <a:extLst>
                <a:ext uri="{FF2B5EF4-FFF2-40B4-BE49-F238E27FC236}">
                  <a16:creationId xmlns:a16="http://schemas.microsoft.com/office/drawing/2014/main" id="{F27B601D-2D97-4B09-8C5B-61A271581235}"/>
                </a:ext>
              </a:extLst>
            </p:cNvPr>
            <p:cNvSpPr txBox="1"/>
            <p:nvPr/>
          </p:nvSpPr>
          <p:spPr>
            <a:xfrm>
              <a:off x="6797530" y="4109195"/>
              <a:ext cx="1907513" cy="253916"/>
            </a:xfrm>
            <a:prstGeom prst="rect">
              <a:avLst/>
            </a:prstGeom>
            <a:noFill/>
            <a:ln>
              <a:solidFill>
                <a:srgbClr val="69BE28">
                  <a:lumMod val="60000"/>
                  <a:lumOff val="4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Arial"/>
                  <a:ea typeface="+mn-ea"/>
                  <a:cs typeface="+mn-cs"/>
                </a:rPr>
                <a:t>45 min of processing per cell</a:t>
              </a:r>
            </a:p>
          </p:txBody>
        </p:sp>
        <p:sp>
          <p:nvSpPr>
            <p:cNvPr id="20" name="Rectangle 19">
              <a:extLst>
                <a:ext uri="{FF2B5EF4-FFF2-40B4-BE49-F238E27FC236}">
                  <a16:creationId xmlns:a16="http://schemas.microsoft.com/office/drawing/2014/main" id="{B8DE0D9D-D5FA-4E92-A77C-BA82481F3B59}"/>
                </a:ext>
              </a:extLst>
            </p:cNvPr>
            <p:cNvSpPr/>
            <p:nvPr/>
          </p:nvSpPr>
          <p:spPr>
            <a:xfrm>
              <a:off x="5593550" y="1276349"/>
              <a:ext cx="257824" cy="2451477"/>
            </a:xfrm>
            <a:prstGeom prst="rect">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C8A26288-49B7-495F-954C-CF236B8A79D3}"/>
                </a:ext>
              </a:extLst>
            </p:cNvPr>
            <p:cNvSpPr txBox="1"/>
            <p:nvPr/>
          </p:nvSpPr>
          <p:spPr>
            <a:xfrm>
              <a:off x="4513455" y="4095861"/>
              <a:ext cx="974259" cy="415498"/>
            </a:xfrm>
            <a:prstGeom prst="rect">
              <a:avLst/>
            </a:prstGeom>
            <a:noFill/>
            <a:ln>
              <a:solidFill>
                <a:srgbClr val="C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Arial"/>
                  <a:ea typeface="+mn-ea"/>
                  <a:cs typeface="+mn-cs"/>
                </a:rPr>
                <a:t>HOM coupler ignition</a:t>
              </a:r>
            </a:p>
          </p:txBody>
        </p:sp>
        <p:cxnSp>
          <p:nvCxnSpPr>
            <p:cNvPr id="22" name="Straight Arrow Connector 21">
              <a:extLst>
                <a:ext uri="{FF2B5EF4-FFF2-40B4-BE49-F238E27FC236}">
                  <a16:creationId xmlns:a16="http://schemas.microsoft.com/office/drawing/2014/main" id="{F43F68BC-AD46-4397-AEA1-F0AAF6A71ED3}"/>
                </a:ext>
              </a:extLst>
            </p:cNvPr>
            <p:cNvCxnSpPr>
              <a:cxnSpLocks/>
            </p:cNvCxnSpPr>
            <p:nvPr/>
          </p:nvCxnSpPr>
          <p:spPr>
            <a:xfrm flipV="1">
              <a:off x="5334000" y="3746215"/>
              <a:ext cx="253515" cy="349646"/>
            </a:xfrm>
            <a:prstGeom prst="straightConnector1">
              <a:avLst/>
            </a:prstGeom>
            <a:noFill/>
            <a:ln w="12700" cap="flat" cmpd="sng" algn="ctr">
              <a:solidFill>
                <a:srgbClr val="C00000"/>
              </a:solidFill>
              <a:prstDash val="solid"/>
              <a:tailEnd type="triangle"/>
            </a:ln>
            <a:effectLst/>
          </p:spPr>
        </p:cxnSp>
      </p:grpSp>
      <p:sp>
        <p:nvSpPr>
          <p:cNvPr id="23" name="TextBox 22">
            <a:extLst>
              <a:ext uri="{FF2B5EF4-FFF2-40B4-BE49-F238E27FC236}">
                <a16:creationId xmlns:a16="http://schemas.microsoft.com/office/drawing/2014/main" id="{DC4AEBB6-D783-4B40-9C0F-3FB4BEF6F5B2}"/>
              </a:ext>
            </a:extLst>
          </p:cNvPr>
          <p:cNvSpPr txBox="1"/>
          <p:nvPr/>
        </p:nvSpPr>
        <p:spPr>
          <a:xfrm>
            <a:off x="557191" y="539280"/>
            <a:ext cx="8016105" cy="646331"/>
          </a:xfrm>
          <a:prstGeom prst="rect">
            <a:avLst/>
          </a:prstGeom>
          <a:noFill/>
        </p:spPr>
        <p:txBody>
          <a:bodyPr wrap="square" rtlCol="0">
            <a:spAutoFit/>
          </a:bodyPr>
          <a:lstStyle/>
          <a:p>
            <a:pPr defTabSz="914400" fontAlgn="auto">
              <a:spcBef>
                <a:spcPts val="0"/>
              </a:spcBef>
              <a:spcAft>
                <a:spcPts val="0"/>
              </a:spcAft>
            </a:pPr>
            <a:r>
              <a:rPr lang="en-US" sz="1800" dirty="0">
                <a:solidFill>
                  <a:srgbClr val="000000"/>
                </a:solidFill>
                <a:latin typeface="Arial"/>
                <a:ea typeface="+mn-ea"/>
                <a:cs typeface="+mn-cs"/>
              </a:rPr>
              <a:t>Example of experimental data collected during plasma processing of CAV4. This includes a rare case of plasma ignition at the HOM coupler</a:t>
            </a:r>
          </a:p>
        </p:txBody>
      </p:sp>
    </p:spTree>
    <p:extLst>
      <p:ext uri="{BB962C8B-B14F-4D97-AF65-F5344CB8AC3E}">
        <p14:creationId xmlns:p14="http://schemas.microsoft.com/office/powerpoint/2010/main" val="2968274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9EDC57-0A96-4016-8C13-6A9A53EF6567}"/>
              </a:ext>
            </a:extLst>
          </p:cNvPr>
          <p:cNvSpPr>
            <a:spLocks noGrp="1"/>
          </p:cNvSpPr>
          <p:nvPr>
            <p:ph type="title"/>
          </p:nvPr>
        </p:nvSpPr>
        <p:spPr/>
        <p:txBody>
          <a:bodyPr/>
          <a:lstStyle/>
          <a:p>
            <a:r>
              <a:rPr lang="en-US" dirty="0"/>
              <a:t>Plasma processing applied to </a:t>
            </a:r>
            <a:r>
              <a:rPr lang="en-US" dirty="0" err="1"/>
              <a:t>vCM</a:t>
            </a:r>
            <a:r>
              <a:rPr lang="en-US" dirty="0"/>
              <a:t> (3)</a:t>
            </a:r>
          </a:p>
        </p:txBody>
      </p:sp>
      <p:sp>
        <p:nvSpPr>
          <p:cNvPr id="4" name="Date Placeholder 3">
            <a:extLst>
              <a:ext uri="{FF2B5EF4-FFF2-40B4-BE49-F238E27FC236}">
                <a16:creationId xmlns:a16="http://schemas.microsoft.com/office/drawing/2014/main" id="{9CA49CF9-B14B-4BC3-BA10-85A4A08466E9}"/>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FA267D84-31A8-415C-AE28-9BCC44BB95DB}"/>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1D13B2B1-D750-4D52-9BBB-0091516D0E96}"/>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graphicFrame>
        <p:nvGraphicFramePr>
          <p:cNvPr id="7" name="Object 6">
            <a:extLst>
              <a:ext uri="{FF2B5EF4-FFF2-40B4-BE49-F238E27FC236}">
                <a16:creationId xmlns:a16="http://schemas.microsoft.com/office/drawing/2014/main" id="{7437BC9D-79F2-4619-B6BC-1133FA9D3DDF}"/>
              </a:ext>
            </a:extLst>
          </p:cNvPr>
          <p:cNvGraphicFramePr>
            <a:graphicFrameLocks noChangeAspect="1"/>
          </p:cNvGraphicFramePr>
          <p:nvPr>
            <p:extLst>
              <p:ext uri="{D42A27DB-BD31-4B8C-83A1-F6EECF244321}">
                <p14:modId xmlns:p14="http://schemas.microsoft.com/office/powerpoint/2010/main" val="4101270540"/>
              </p:ext>
            </p:extLst>
          </p:nvPr>
        </p:nvGraphicFramePr>
        <p:xfrm>
          <a:off x="378353" y="1194937"/>
          <a:ext cx="3596113" cy="2753625"/>
        </p:xfrm>
        <a:graphic>
          <a:graphicData uri="http://schemas.openxmlformats.org/presentationml/2006/ole">
            <mc:AlternateContent xmlns:mc="http://schemas.openxmlformats.org/markup-compatibility/2006">
              <mc:Choice xmlns:v="urn:schemas-microsoft-com:vml" Requires="v">
                <p:oleObj name="Acrobat Document" r:id="rId2" imgW="5882462" imgH="4503105" progId="AcroExch.Document.DC">
                  <p:embed/>
                </p:oleObj>
              </mc:Choice>
              <mc:Fallback>
                <p:oleObj name="Acrobat Document" r:id="rId2" imgW="5882462" imgH="4503105" progId="AcroExch.Document.DC">
                  <p:embed/>
                  <p:pic>
                    <p:nvPicPr>
                      <p:cNvPr id="7" name="Object 6">
                        <a:extLst>
                          <a:ext uri="{FF2B5EF4-FFF2-40B4-BE49-F238E27FC236}">
                            <a16:creationId xmlns:a16="http://schemas.microsoft.com/office/drawing/2014/main" id="{7437BC9D-79F2-4619-B6BC-1133FA9D3DDF}"/>
                          </a:ext>
                        </a:extLst>
                      </p:cNvPr>
                      <p:cNvPicPr/>
                      <p:nvPr/>
                    </p:nvPicPr>
                    <p:blipFill>
                      <a:blip r:embed="rId3"/>
                      <a:stretch>
                        <a:fillRect/>
                      </a:stretch>
                    </p:blipFill>
                    <p:spPr>
                      <a:xfrm>
                        <a:off x="378353" y="1194937"/>
                        <a:ext cx="3596113" cy="27536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95F98CD-04EF-484B-A8AD-CFD46F0976EB}"/>
              </a:ext>
            </a:extLst>
          </p:cNvPr>
          <p:cNvGraphicFramePr>
            <a:graphicFrameLocks noChangeAspect="1"/>
          </p:cNvGraphicFramePr>
          <p:nvPr>
            <p:extLst>
              <p:ext uri="{D42A27DB-BD31-4B8C-83A1-F6EECF244321}">
                <p14:modId xmlns:p14="http://schemas.microsoft.com/office/powerpoint/2010/main" val="65880787"/>
              </p:ext>
            </p:extLst>
          </p:nvPr>
        </p:nvGraphicFramePr>
        <p:xfrm>
          <a:off x="4891487" y="1194937"/>
          <a:ext cx="3596113" cy="2753625"/>
        </p:xfrm>
        <a:graphic>
          <a:graphicData uri="http://schemas.openxmlformats.org/presentationml/2006/ole">
            <mc:AlternateContent xmlns:mc="http://schemas.openxmlformats.org/markup-compatibility/2006">
              <mc:Choice xmlns:v="urn:schemas-microsoft-com:vml" Requires="v">
                <p:oleObj name="Acrobat Document" r:id="rId4" imgW="5882462" imgH="4503105" progId="AcroExch.Document.DC">
                  <p:embed/>
                </p:oleObj>
              </mc:Choice>
              <mc:Fallback>
                <p:oleObj name="Acrobat Document" r:id="rId4" imgW="5882462" imgH="4503105" progId="AcroExch.Document.DC">
                  <p:embed/>
                  <p:pic>
                    <p:nvPicPr>
                      <p:cNvPr id="8" name="Object 7">
                        <a:extLst>
                          <a:ext uri="{FF2B5EF4-FFF2-40B4-BE49-F238E27FC236}">
                            <a16:creationId xmlns:a16="http://schemas.microsoft.com/office/drawing/2014/main" id="{395F98CD-04EF-484B-A8AD-CFD46F0976EB}"/>
                          </a:ext>
                        </a:extLst>
                      </p:cNvPr>
                      <p:cNvPicPr/>
                      <p:nvPr/>
                    </p:nvPicPr>
                    <p:blipFill>
                      <a:blip r:embed="rId5"/>
                      <a:stretch>
                        <a:fillRect/>
                      </a:stretch>
                    </p:blipFill>
                    <p:spPr>
                      <a:xfrm>
                        <a:off x="4891487" y="1194937"/>
                        <a:ext cx="3596113" cy="2753625"/>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64F1E2B9-8433-400C-9836-A214A2DD14A6}"/>
              </a:ext>
            </a:extLst>
          </p:cNvPr>
          <p:cNvSpPr txBox="1"/>
          <p:nvPr/>
        </p:nvSpPr>
        <p:spPr>
          <a:xfrm>
            <a:off x="871229" y="3768409"/>
            <a:ext cx="4853240" cy="830997"/>
          </a:xfrm>
          <a:prstGeom prst="rect">
            <a:avLst/>
          </a:prstGeom>
          <a:noFill/>
        </p:spPr>
        <p:txBody>
          <a:bodyPr wrap="square" rtlCol="0">
            <a:spAutoFit/>
          </a:bodyPr>
          <a:lstStyle/>
          <a:p>
            <a:pPr defTabSz="914400" fontAlgn="auto">
              <a:spcBef>
                <a:spcPts val="0"/>
              </a:spcBef>
              <a:spcAft>
                <a:spcPts val="0"/>
              </a:spcAft>
            </a:pPr>
            <a:r>
              <a:rPr lang="en-US" sz="1200" dirty="0">
                <a:solidFill>
                  <a:srgbClr val="000000"/>
                </a:solidFill>
                <a:latin typeface="Arial"/>
                <a:ea typeface="+mn-ea"/>
                <a:cs typeface="+mn-cs"/>
              </a:rPr>
              <a:t>Temperature increase on:</a:t>
            </a:r>
          </a:p>
          <a:p>
            <a:pPr marL="458788" lvl="1" indent="-227013" defTabSz="914400" fontAlgn="auto">
              <a:spcBef>
                <a:spcPts val="0"/>
              </a:spcBef>
              <a:spcAft>
                <a:spcPts val="0"/>
              </a:spcAft>
              <a:buFont typeface="Wingdings" pitchFamily="2" charset="2"/>
              <a:buChar char="§"/>
            </a:pPr>
            <a:r>
              <a:rPr lang="en-US" sz="1200" dirty="0">
                <a:solidFill>
                  <a:srgbClr val="FFCC00"/>
                </a:solidFill>
                <a:latin typeface="Arial"/>
                <a:ea typeface="+mn-ea"/>
                <a:cs typeface="+mn-cs"/>
              </a:rPr>
              <a:t>HOM1</a:t>
            </a:r>
            <a:r>
              <a:rPr lang="en-US" sz="1200" dirty="0">
                <a:solidFill>
                  <a:srgbClr val="000000"/>
                </a:solidFill>
                <a:latin typeface="Arial"/>
                <a:ea typeface="+mn-ea"/>
                <a:cs typeface="+mn-cs"/>
              </a:rPr>
              <a:t> cable &lt; 2 K</a:t>
            </a:r>
          </a:p>
          <a:p>
            <a:pPr marL="458788" lvl="1" indent="-227013" defTabSz="914400" fontAlgn="auto">
              <a:spcBef>
                <a:spcPts val="0"/>
              </a:spcBef>
              <a:spcAft>
                <a:spcPts val="0"/>
              </a:spcAft>
              <a:buFont typeface="Wingdings" pitchFamily="2" charset="2"/>
              <a:buChar char="§"/>
            </a:pPr>
            <a:r>
              <a:rPr lang="en-US" sz="1200" dirty="0">
                <a:solidFill>
                  <a:srgbClr val="32C8BA"/>
                </a:solidFill>
                <a:latin typeface="Arial"/>
                <a:ea typeface="+mn-ea"/>
                <a:cs typeface="+mn-cs"/>
              </a:rPr>
              <a:t>HOM2 </a:t>
            </a:r>
            <a:r>
              <a:rPr lang="en-US" sz="1200" dirty="0">
                <a:solidFill>
                  <a:srgbClr val="000000"/>
                </a:solidFill>
                <a:latin typeface="Arial"/>
                <a:ea typeface="+mn-ea"/>
                <a:cs typeface="+mn-cs"/>
              </a:rPr>
              <a:t>cable &lt; 0.5 K</a:t>
            </a:r>
          </a:p>
          <a:p>
            <a:pPr defTabSz="914400" fontAlgn="auto">
              <a:spcBef>
                <a:spcPts val="0"/>
              </a:spcBef>
              <a:spcAft>
                <a:spcPts val="0"/>
              </a:spcAft>
            </a:pPr>
            <a:r>
              <a:rPr lang="en-US" sz="1200" dirty="0">
                <a:solidFill>
                  <a:srgbClr val="000000"/>
                </a:solidFill>
                <a:latin typeface="Arial"/>
                <a:ea typeface="+mn-ea"/>
                <a:cs typeface="+mn-cs"/>
              </a:rPr>
              <a:t>During coupler ignition: 1.4 K increase on HOM1 cable</a:t>
            </a:r>
          </a:p>
        </p:txBody>
      </p:sp>
      <p:sp>
        <p:nvSpPr>
          <p:cNvPr id="11" name="TextBox 10">
            <a:extLst>
              <a:ext uri="{FF2B5EF4-FFF2-40B4-BE49-F238E27FC236}">
                <a16:creationId xmlns:a16="http://schemas.microsoft.com/office/drawing/2014/main" id="{BAA32B9D-114D-48AA-AE8C-1AFA6016A156}"/>
              </a:ext>
            </a:extLst>
          </p:cNvPr>
          <p:cNvSpPr txBox="1"/>
          <p:nvPr/>
        </p:nvSpPr>
        <p:spPr>
          <a:xfrm>
            <a:off x="5419669" y="3768408"/>
            <a:ext cx="3115804" cy="830997"/>
          </a:xfrm>
          <a:prstGeom prst="rect">
            <a:avLst/>
          </a:prstGeom>
          <a:noFill/>
        </p:spPr>
        <p:txBody>
          <a:bodyPr wrap="square" rtlCol="0">
            <a:spAutoFit/>
          </a:bodyPr>
          <a:lstStyle/>
          <a:p>
            <a:pPr defTabSz="914400" fontAlgn="auto">
              <a:spcBef>
                <a:spcPts val="0"/>
              </a:spcBef>
              <a:spcAft>
                <a:spcPts val="0"/>
              </a:spcAft>
            </a:pPr>
            <a:r>
              <a:rPr lang="en-US" sz="1200" dirty="0">
                <a:solidFill>
                  <a:srgbClr val="000000">
                    <a:lumMod val="95000"/>
                    <a:lumOff val="5000"/>
                  </a:srgbClr>
                </a:solidFill>
                <a:latin typeface="Arial"/>
                <a:ea typeface="+mn-ea"/>
                <a:cs typeface="+mn-cs"/>
              </a:rPr>
              <a:t>Temperature increase on:</a:t>
            </a:r>
          </a:p>
          <a:p>
            <a:pPr marL="458788" lvl="1" indent="-233363" defTabSz="914400" fontAlgn="auto">
              <a:spcBef>
                <a:spcPts val="0"/>
              </a:spcBef>
              <a:spcAft>
                <a:spcPts val="0"/>
              </a:spcAft>
              <a:buFont typeface="Wingdings" pitchFamily="2" charset="2"/>
              <a:buChar char="§"/>
            </a:pPr>
            <a:r>
              <a:rPr lang="en-US" sz="1200" dirty="0">
                <a:solidFill>
                  <a:srgbClr val="000000">
                    <a:lumMod val="95000"/>
                    <a:lumOff val="5000"/>
                  </a:srgbClr>
                </a:solidFill>
                <a:latin typeface="Arial"/>
                <a:ea typeface="+mn-ea"/>
                <a:cs typeface="+mn-cs"/>
              </a:rPr>
              <a:t>Cell # 1 &lt; 1.2 K</a:t>
            </a:r>
          </a:p>
          <a:p>
            <a:pPr marL="458788" lvl="1" indent="-233363" defTabSz="914400" fontAlgn="auto">
              <a:spcBef>
                <a:spcPts val="0"/>
              </a:spcBef>
              <a:spcAft>
                <a:spcPts val="0"/>
              </a:spcAft>
              <a:buFont typeface="Wingdings" pitchFamily="2" charset="2"/>
              <a:buChar char="§"/>
            </a:pPr>
            <a:r>
              <a:rPr lang="en-US" sz="1200" dirty="0">
                <a:solidFill>
                  <a:srgbClr val="000000">
                    <a:lumMod val="95000"/>
                    <a:lumOff val="5000"/>
                  </a:srgbClr>
                </a:solidFill>
                <a:latin typeface="Arial"/>
                <a:ea typeface="+mn-ea"/>
                <a:cs typeface="+mn-cs"/>
              </a:rPr>
              <a:t>Cell # 9 &lt; 1.6 K</a:t>
            </a:r>
          </a:p>
          <a:p>
            <a:pPr marL="458788" lvl="1" indent="-233363" defTabSz="914400" fontAlgn="auto">
              <a:spcBef>
                <a:spcPts val="0"/>
              </a:spcBef>
              <a:spcAft>
                <a:spcPts val="0"/>
              </a:spcAft>
              <a:buFont typeface="Wingdings" pitchFamily="2" charset="2"/>
              <a:buChar char="§"/>
            </a:pPr>
            <a:r>
              <a:rPr lang="en-US" sz="1200" dirty="0">
                <a:solidFill>
                  <a:srgbClr val="000000">
                    <a:lumMod val="95000"/>
                    <a:lumOff val="5000"/>
                  </a:srgbClr>
                </a:solidFill>
                <a:latin typeface="Arial"/>
                <a:ea typeface="+mn-ea"/>
                <a:cs typeface="+mn-cs"/>
              </a:rPr>
              <a:t>During coupler ignition: 0.3 K</a:t>
            </a:r>
          </a:p>
        </p:txBody>
      </p:sp>
      <p:sp>
        <p:nvSpPr>
          <p:cNvPr id="2" name="TextBox 1">
            <a:extLst>
              <a:ext uri="{FF2B5EF4-FFF2-40B4-BE49-F238E27FC236}">
                <a16:creationId xmlns:a16="http://schemas.microsoft.com/office/drawing/2014/main" id="{3A1EAE4F-9049-CD04-3B3E-11A9687E43D0}"/>
              </a:ext>
            </a:extLst>
          </p:cNvPr>
          <p:cNvSpPr txBox="1"/>
          <p:nvPr/>
        </p:nvSpPr>
        <p:spPr>
          <a:xfrm>
            <a:off x="557191" y="539280"/>
            <a:ext cx="8016105" cy="646331"/>
          </a:xfrm>
          <a:prstGeom prst="rect">
            <a:avLst/>
          </a:prstGeom>
          <a:noFill/>
        </p:spPr>
        <p:txBody>
          <a:bodyPr wrap="square" rtlCol="0">
            <a:spAutoFit/>
          </a:bodyPr>
          <a:lstStyle/>
          <a:p>
            <a:pPr defTabSz="914400" fontAlgn="auto">
              <a:spcBef>
                <a:spcPts val="0"/>
              </a:spcBef>
              <a:spcAft>
                <a:spcPts val="0"/>
              </a:spcAft>
            </a:pPr>
            <a:r>
              <a:rPr lang="en-US" sz="1800" dirty="0">
                <a:solidFill>
                  <a:srgbClr val="000000"/>
                </a:solidFill>
                <a:latin typeface="Arial"/>
                <a:ea typeface="+mn-ea"/>
                <a:cs typeface="+mn-cs"/>
              </a:rPr>
              <a:t>Example of experimental data collected during plasma processing of CAV4. This includes a rare case of plasma ignition at the HOM coupler</a:t>
            </a:r>
          </a:p>
        </p:txBody>
      </p:sp>
    </p:spTree>
    <p:extLst>
      <p:ext uri="{BB962C8B-B14F-4D97-AF65-F5344CB8AC3E}">
        <p14:creationId xmlns:p14="http://schemas.microsoft.com/office/powerpoint/2010/main" val="2475886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9EDC57-0A96-4016-8C13-6A9A53EF6567}"/>
              </a:ext>
            </a:extLst>
          </p:cNvPr>
          <p:cNvSpPr>
            <a:spLocks noGrp="1"/>
          </p:cNvSpPr>
          <p:nvPr>
            <p:ph type="title"/>
          </p:nvPr>
        </p:nvSpPr>
        <p:spPr/>
        <p:txBody>
          <a:bodyPr/>
          <a:lstStyle/>
          <a:p>
            <a:r>
              <a:rPr lang="en-US" dirty="0"/>
              <a:t>Questions to address after plasma processing</a:t>
            </a:r>
          </a:p>
        </p:txBody>
      </p:sp>
      <p:sp>
        <p:nvSpPr>
          <p:cNvPr id="4" name="Date Placeholder 3">
            <a:extLst>
              <a:ext uri="{FF2B5EF4-FFF2-40B4-BE49-F238E27FC236}">
                <a16:creationId xmlns:a16="http://schemas.microsoft.com/office/drawing/2014/main" id="{9CA49CF9-B14B-4BC3-BA10-85A4A08466E9}"/>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FA267D84-31A8-415C-AE28-9BCC44BB95DB}"/>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1D13B2B1-D750-4D52-9BBB-0091516D0E96}"/>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7" name="Content Placeholder 3">
            <a:extLst>
              <a:ext uri="{FF2B5EF4-FFF2-40B4-BE49-F238E27FC236}">
                <a16:creationId xmlns:a16="http://schemas.microsoft.com/office/drawing/2014/main" id="{AC768E50-BB0C-412D-A9E2-2A120C23E452}"/>
              </a:ext>
            </a:extLst>
          </p:cNvPr>
          <p:cNvSpPr txBox="1">
            <a:spLocks/>
          </p:cNvSpPr>
          <p:nvPr/>
        </p:nvSpPr>
        <p:spPr>
          <a:xfrm>
            <a:off x="457200" y="821780"/>
            <a:ext cx="8108950" cy="3799142"/>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rgbClr val="981E3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981E32"/>
              </a:buClr>
              <a:buSzTx/>
              <a:buFont typeface="Arial" pitchFamily="34" charset="0"/>
              <a:buNone/>
              <a:tabLst/>
              <a:defRPr/>
            </a:pPr>
            <a:r>
              <a:rPr kumimoji="0" lang="en-US" sz="20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RF test after processing to monitor changes in performance:</a:t>
            </a:r>
          </a:p>
          <a:p>
            <a:pPr marL="800100" lvl="1" indent="-342900" fontAlgn="auto">
              <a:lnSpc>
                <a:spcPct val="100000"/>
              </a:lnSpc>
              <a:spcAft>
                <a:spcPts val="600"/>
              </a:spcAft>
              <a:buClrTx/>
              <a:buSzTx/>
              <a:buFont typeface="Wingdings" pitchFamily="2" charset="2"/>
              <a:buChar char="§"/>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Maximum gradient and usable gradient</a:t>
            </a:r>
          </a:p>
          <a:p>
            <a:pPr marL="800100" lvl="1" indent="-342900" fontAlgn="auto">
              <a:lnSpc>
                <a:spcPct val="100000"/>
              </a:lnSpc>
              <a:spcAft>
                <a:spcPts val="600"/>
              </a:spcAft>
              <a:buClrTx/>
              <a:buSzTx/>
              <a:buFont typeface="Wingdings" pitchFamily="2" charset="2"/>
              <a:buChar char="§"/>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X-ray &amp; Dark current</a:t>
            </a:r>
          </a:p>
          <a:p>
            <a:pPr marL="800100" lvl="1" indent="-342900" fontAlgn="auto">
              <a:lnSpc>
                <a:spcPct val="100000"/>
              </a:lnSpc>
              <a:spcAft>
                <a:spcPts val="600"/>
              </a:spcAft>
              <a:buClrTx/>
              <a:buSzTx/>
              <a:buFont typeface="Wingdings" pitchFamily="2" charset="2"/>
              <a:buChar char="§"/>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Q-factor at 20.8 MV/m</a:t>
            </a:r>
          </a:p>
          <a:p>
            <a:pPr marL="800100" lvl="1" indent="-342900" fontAlgn="auto">
              <a:lnSpc>
                <a:spcPct val="100000"/>
              </a:lnSpc>
              <a:spcAft>
                <a:spcPts val="600"/>
              </a:spcAft>
              <a:buClrTx/>
              <a:buSzTx/>
              <a:buFont typeface="Wingdings" pitchFamily="2" charset="2"/>
              <a:buChar char="§"/>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Check that cavities can sustain stable operation at 20.8 MV/m</a:t>
            </a:r>
          </a:p>
          <a:p>
            <a:pPr marL="800100" lvl="1" indent="-342900" fontAlgn="auto">
              <a:lnSpc>
                <a:spcPct val="100000"/>
              </a:lnSpc>
              <a:spcAft>
                <a:spcPts val="600"/>
              </a:spcAft>
              <a:buClrTx/>
              <a:buSzTx/>
              <a:buFont typeface="Wingdings" pitchFamily="2" charset="2"/>
              <a:buChar char="§"/>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Time necessary to process </a:t>
            </a:r>
            <a:r>
              <a:rPr kumimoji="0" lang="en-US" sz="1800" b="0" i="0" u="none" strike="noStrike" kern="1200" cap="none" spc="0" normalizeH="0" baseline="0" noProof="0" dirty="0" err="1">
                <a:ln>
                  <a:noFill/>
                </a:ln>
                <a:solidFill>
                  <a:srgbClr val="000000"/>
                </a:solidFill>
                <a:effectLst/>
                <a:uLnTx/>
                <a:uFillTx/>
                <a:latin typeface="Helvetica" panose="020B0604020202020204" pitchFamily="34" charset="0"/>
                <a:cs typeface="Helvetica" panose="020B0604020202020204" pitchFamily="34" charset="0"/>
              </a:rPr>
              <a:t>multipacting</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61F7CA11-8EE6-44B0-AE1C-FB4F8B5EF1A1}"/>
              </a:ext>
            </a:extLst>
          </p:cNvPr>
          <p:cNvSpPr txBox="1"/>
          <p:nvPr/>
        </p:nvSpPr>
        <p:spPr>
          <a:xfrm>
            <a:off x="542800" y="3367590"/>
            <a:ext cx="8023350" cy="784830"/>
          </a:xfrm>
          <a:prstGeom prst="rect">
            <a:avLst/>
          </a:prstGeom>
          <a:solidFill>
            <a:srgbClr val="C00000"/>
          </a:solidFill>
          <a:ln w="25400" cap="flat" cmpd="sng" algn="ctr">
            <a:solidFill>
              <a:srgbClr val="C00000"/>
            </a:solidFill>
            <a:prstDash val="solid"/>
          </a:ln>
          <a:effectLst/>
        </p:spPr>
        <p:txBody>
          <a:bodyPr wrap="none" rtlCol="0">
            <a:spAutoFit/>
          </a:bodyPr>
          <a:lstStyle/>
          <a:p>
            <a:pPr marL="342900" marR="0" lvl="0" indent="-342900" defTabSz="914400" eaLnBrk="1" fontAlgn="auto" latinLnBrk="0" hangingPunct="1">
              <a:lnSpc>
                <a:spcPct val="100000"/>
              </a:lnSpc>
              <a:spcBef>
                <a:spcPts val="0"/>
              </a:spcBef>
              <a:spcAft>
                <a:spcPts val="600"/>
              </a:spcAft>
              <a:buClrTx/>
              <a:buSzTx/>
              <a:buFont typeface="Wingdings" pitchFamily="2" charset="2"/>
              <a:buChar char="§"/>
              <a:tabLst/>
              <a:defRPr/>
            </a:pPr>
            <a:r>
              <a:rPr kumimoji="0" lang="en-US" sz="2000" b="0" i="0" u="none" strike="noStrike" kern="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Did plasma processing deteriorate cavity performance in any way?</a:t>
            </a:r>
          </a:p>
          <a:p>
            <a:pPr marL="342900" marR="0" lvl="0" indent="-342900" defTabSz="914400" eaLnBrk="1" fontAlgn="auto" latinLnBrk="0" hangingPunct="1">
              <a:lnSpc>
                <a:spcPct val="100000"/>
              </a:lnSpc>
              <a:spcBef>
                <a:spcPts val="0"/>
              </a:spcBef>
              <a:spcAft>
                <a:spcPts val="600"/>
              </a:spcAft>
              <a:buClrTx/>
              <a:buSzTx/>
              <a:buFont typeface="Wingdings" pitchFamily="2" charset="2"/>
              <a:buChar char="§"/>
              <a:tabLst/>
              <a:defRPr/>
            </a:pPr>
            <a:r>
              <a:rPr kumimoji="0" lang="en-US" sz="2000" b="0" i="0" u="none" strike="noStrike" kern="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Did plasma processing have an impact on </a:t>
            </a:r>
            <a:r>
              <a:rPr kumimoji="0" lang="en-US" sz="2000" b="0" i="0" u="none" strike="noStrike" kern="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rPr>
              <a:t>multipacting</a:t>
            </a:r>
            <a:r>
              <a:rPr kumimoji="0" lang="en-US" sz="2000" b="0" i="0" u="none" strike="noStrike" kern="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t>
            </a:r>
          </a:p>
        </p:txBody>
      </p:sp>
    </p:spTree>
    <p:extLst>
      <p:ext uri="{BB962C8B-B14F-4D97-AF65-F5344CB8AC3E}">
        <p14:creationId xmlns:p14="http://schemas.microsoft.com/office/powerpoint/2010/main" val="2446154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9EDC57-0A96-4016-8C13-6A9A53EF6567}"/>
              </a:ext>
            </a:extLst>
          </p:cNvPr>
          <p:cNvSpPr>
            <a:spLocks noGrp="1"/>
          </p:cNvSpPr>
          <p:nvPr>
            <p:ph type="title"/>
          </p:nvPr>
        </p:nvSpPr>
        <p:spPr/>
        <p:txBody>
          <a:bodyPr/>
          <a:lstStyle/>
          <a:p>
            <a:r>
              <a:rPr lang="en-US" dirty="0" err="1"/>
              <a:t>vCM</a:t>
            </a:r>
            <a:r>
              <a:rPr lang="en-US" dirty="0"/>
              <a:t> performance before and after plasma processing</a:t>
            </a:r>
          </a:p>
        </p:txBody>
      </p:sp>
      <p:sp>
        <p:nvSpPr>
          <p:cNvPr id="4" name="Date Placeholder 3">
            <a:extLst>
              <a:ext uri="{FF2B5EF4-FFF2-40B4-BE49-F238E27FC236}">
                <a16:creationId xmlns:a16="http://schemas.microsoft.com/office/drawing/2014/main" id="{9CA49CF9-B14B-4BC3-BA10-85A4A08466E9}"/>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FA267D84-31A8-415C-AE28-9BCC44BB95DB}"/>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1D13B2B1-D750-4D52-9BBB-0091516D0E96}"/>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pic>
        <p:nvPicPr>
          <p:cNvPr id="7" name="Picture 6">
            <a:extLst>
              <a:ext uri="{FF2B5EF4-FFF2-40B4-BE49-F238E27FC236}">
                <a16:creationId xmlns:a16="http://schemas.microsoft.com/office/drawing/2014/main" id="{6E27A34F-4641-4EF1-8A60-5C76FEF86FC7}"/>
              </a:ext>
            </a:extLst>
          </p:cNvPr>
          <p:cNvPicPr>
            <a:picLocks noChangeAspect="1"/>
          </p:cNvPicPr>
          <p:nvPr/>
        </p:nvPicPr>
        <p:blipFill>
          <a:blip r:embed="rId2"/>
          <a:stretch>
            <a:fillRect/>
          </a:stretch>
        </p:blipFill>
        <p:spPr>
          <a:xfrm>
            <a:off x="0" y="676530"/>
            <a:ext cx="9144000" cy="2735525"/>
          </a:xfrm>
          <a:prstGeom prst="rect">
            <a:avLst/>
          </a:prstGeom>
        </p:spPr>
      </p:pic>
      <p:sp>
        <p:nvSpPr>
          <p:cNvPr id="8" name="Rectangle: Rounded Corners 7">
            <a:extLst>
              <a:ext uri="{FF2B5EF4-FFF2-40B4-BE49-F238E27FC236}">
                <a16:creationId xmlns:a16="http://schemas.microsoft.com/office/drawing/2014/main" id="{82352D04-037D-4A55-912E-61E6F7DF3418}"/>
              </a:ext>
            </a:extLst>
          </p:cNvPr>
          <p:cNvSpPr/>
          <p:nvPr/>
        </p:nvSpPr>
        <p:spPr>
          <a:xfrm>
            <a:off x="88780" y="2653893"/>
            <a:ext cx="8839175" cy="176645"/>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66F9A050-DCDA-4237-BA91-D0C7F5BCB3A6}"/>
              </a:ext>
            </a:extLst>
          </p:cNvPr>
          <p:cNvSpPr/>
          <p:nvPr/>
        </p:nvSpPr>
        <p:spPr>
          <a:xfrm>
            <a:off x="88780" y="2090431"/>
            <a:ext cx="8839175" cy="176645"/>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3F2E65E8-F076-4CE5-AF9D-692F1898D4EE}"/>
              </a:ext>
            </a:extLst>
          </p:cNvPr>
          <p:cNvSpPr/>
          <p:nvPr/>
        </p:nvSpPr>
        <p:spPr>
          <a:xfrm>
            <a:off x="88780" y="1923932"/>
            <a:ext cx="8839175" cy="176645"/>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831D9767-9207-42B1-89EC-799A7C862BB4}"/>
              </a:ext>
            </a:extLst>
          </p:cNvPr>
          <p:cNvSpPr/>
          <p:nvPr/>
        </p:nvSpPr>
        <p:spPr>
          <a:xfrm>
            <a:off x="88780" y="1346370"/>
            <a:ext cx="8839175" cy="176645"/>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338E84B6-67DD-4B23-8E33-A61B547E307A}"/>
              </a:ext>
            </a:extLst>
          </p:cNvPr>
          <p:cNvSpPr txBox="1"/>
          <p:nvPr/>
        </p:nvSpPr>
        <p:spPr>
          <a:xfrm>
            <a:off x="496016" y="3335918"/>
            <a:ext cx="8419384" cy="1107996"/>
          </a:xfrm>
          <a:prstGeom prst="rect">
            <a:avLst/>
          </a:prstGeom>
          <a:noFill/>
        </p:spPr>
        <p:txBody>
          <a:bodyPr wrap="square">
            <a:spAutoFit/>
          </a:bodyPr>
          <a:lstStyle/>
          <a:p>
            <a:pPr defTabSz="914400" fontAlgn="auto">
              <a:spcBef>
                <a:spcPts val="0"/>
              </a:spcBef>
              <a:spcAft>
                <a:spcPts val="600"/>
              </a:spcAft>
            </a:pPr>
            <a:r>
              <a:rPr lang="en-US" sz="2000" dirty="0">
                <a:solidFill>
                  <a:srgbClr val="000000"/>
                </a:solidFill>
                <a:latin typeface="Helvetica" panose="020B0604020202020204" pitchFamily="34" charset="0"/>
                <a:ea typeface="+mn-ea"/>
                <a:cs typeface="Helvetica" panose="020B0604020202020204" pitchFamily="34" charset="0"/>
              </a:rPr>
              <a:t>RF test after plasma processing demonstrated that:</a:t>
            </a:r>
          </a:p>
          <a:p>
            <a:pPr marL="342900" indent="-342900" defTabSz="914400" fontAlgn="auto">
              <a:spcBef>
                <a:spcPts val="0"/>
              </a:spcBef>
              <a:spcAft>
                <a:spcPts val="600"/>
              </a:spcAft>
              <a:buFont typeface="Wingdings" pitchFamily="2" charset="2"/>
              <a:buChar char="§"/>
            </a:pPr>
            <a:r>
              <a:rPr lang="en-US" sz="1800" b="1" dirty="0" err="1">
                <a:solidFill>
                  <a:srgbClr val="A4001D"/>
                </a:solidFill>
                <a:latin typeface="Helvetica" panose="020B0604020202020204" pitchFamily="34" charset="0"/>
                <a:ea typeface="+mn-ea"/>
                <a:cs typeface="Helvetica" panose="020B0604020202020204" pitchFamily="34" charset="0"/>
              </a:rPr>
              <a:t>vCM</a:t>
            </a:r>
            <a:r>
              <a:rPr lang="en-US" sz="1800" b="1" dirty="0">
                <a:solidFill>
                  <a:srgbClr val="A4001D"/>
                </a:solidFill>
                <a:latin typeface="Helvetica" panose="020B0604020202020204" pitchFamily="34" charset="0"/>
                <a:ea typeface="+mn-ea"/>
                <a:cs typeface="Helvetica" panose="020B0604020202020204" pitchFamily="34" charset="0"/>
              </a:rPr>
              <a:t> performance</a:t>
            </a:r>
            <a:r>
              <a:rPr lang="en-US" sz="1800" b="1" dirty="0">
                <a:solidFill>
                  <a:srgbClr val="000000"/>
                </a:solidFill>
                <a:latin typeface="Helvetica" panose="020B0604020202020204" pitchFamily="34" charset="0"/>
                <a:ea typeface="+mn-ea"/>
                <a:cs typeface="Helvetica" panose="020B0604020202020204" pitchFamily="34" charset="0"/>
              </a:rPr>
              <a:t> </a:t>
            </a:r>
            <a:r>
              <a:rPr lang="en-US" sz="1800" dirty="0">
                <a:solidFill>
                  <a:srgbClr val="000000"/>
                </a:solidFill>
                <a:latin typeface="Helvetica" panose="020B0604020202020204" pitchFamily="34" charset="0"/>
                <a:ea typeface="+mn-ea"/>
                <a:cs typeface="Helvetica" panose="020B0604020202020204" pitchFamily="34" charset="0"/>
              </a:rPr>
              <a:t>is</a:t>
            </a:r>
            <a:r>
              <a:rPr lang="en-US" sz="1800" b="1" dirty="0">
                <a:solidFill>
                  <a:srgbClr val="000000"/>
                </a:solidFill>
                <a:latin typeface="Helvetica" panose="020B0604020202020204" pitchFamily="34" charset="0"/>
                <a:ea typeface="+mn-ea"/>
                <a:cs typeface="Helvetica" panose="020B0604020202020204" pitchFamily="34" charset="0"/>
              </a:rPr>
              <a:t> </a:t>
            </a:r>
            <a:r>
              <a:rPr lang="en-US" sz="1800" b="1" dirty="0">
                <a:solidFill>
                  <a:srgbClr val="A4001D"/>
                </a:solidFill>
                <a:latin typeface="Helvetica" panose="020B0604020202020204" pitchFamily="34" charset="0"/>
                <a:ea typeface="+mn-ea"/>
                <a:cs typeface="Helvetica" panose="020B0604020202020204" pitchFamily="34" charset="0"/>
              </a:rPr>
              <a:t>preserved</a:t>
            </a:r>
          </a:p>
          <a:p>
            <a:pPr marL="342900" indent="-342900" defTabSz="914400" fontAlgn="auto">
              <a:spcBef>
                <a:spcPts val="0"/>
              </a:spcBef>
              <a:spcAft>
                <a:spcPts val="600"/>
              </a:spcAft>
              <a:buFont typeface="Wingdings" pitchFamily="2" charset="2"/>
              <a:buChar char="§"/>
            </a:pPr>
            <a:r>
              <a:rPr lang="en-US" sz="1800" dirty="0">
                <a:solidFill>
                  <a:srgbClr val="000000"/>
                </a:solidFill>
                <a:latin typeface="Helvetica" panose="020B0604020202020204" pitchFamily="34" charset="0"/>
                <a:ea typeface="+mn-ea"/>
                <a:cs typeface="Helvetica" panose="020B0604020202020204" pitchFamily="34" charset="0"/>
              </a:rPr>
              <a:t>Plasma processing did not introduce any contamination: </a:t>
            </a:r>
            <a:r>
              <a:rPr lang="en-US" sz="1800" b="1" dirty="0" err="1">
                <a:solidFill>
                  <a:srgbClr val="A4001D"/>
                </a:solidFill>
                <a:latin typeface="Helvetica" panose="020B0604020202020204" pitchFamily="34" charset="0"/>
                <a:ea typeface="+mn-ea"/>
                <a:cs typeface="Helvetica" panose="020B0604020202020204" pitchFamily="34" charset="0"/>
              </a:rPr>
              <a:t>vCM</a:t>
            </a:r>
            <a:r>
              <a:rPr lang="en-US" sz="1800" b="1" dirty="0">
                <a:solidFill>
                  <a:srgbClr val="A4001D"/>
                </a:solidFill>
                <a:latin typeface="Helvetica" panose="020B0604020202020204" pitchFamily="34" charset="0"/>
                <a:ea typeface="+mn-ea"/>
                <a:cs typeface="Helvetica" panose="020B0604020202020204" pitchFamily="34" charset="0"/>
              </a:rPr>
              <a:t> is still FE-free</a:t>
            </a:r>
          </a:p>
        </p:txBody>
      </p:sp>
      <p:sp>
        <p:nvSpPr>
          <p:cNvPr id="13" name="Rectangle: Rounded Corners 12">
            <a:extLst>
              <a:ext uri="{FF2B5EF4-FFF2-40B4-BE49-F238E27FC236}">
                <a16:creationId xmlns:a16="http://schemas.microsoft.com/office/drawing/2014/main" id="{82F66F85-E883-4DBA-8EE8-3E46D47978FC}"/>
              </a:ext>
            </a:extLst>
          </p:cNvPr>
          <p:cNvSpPr/>
          <p:nvPr/>
        </p:nvSpPr>
        <p:spPr>
          <a:xfrm>
            <a:off x="3011975" y="1398050"/>
            <a:ext cx="3463981" cy="1739287"/>
          </a:xfrm>
          <a:prstGeom prst="roundRect">
            <a:avLst/>
          </a:prstGeom>
          <a:solidFill>
            <a:srgbClr val="A4001D"/>
          </a:solidFill>
          <a:ln w="25400" cap="flat" cmpd="sng" algn="ctr">
            <a:solidFill>
              <a:srgbClr val="A4001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Arial"/>
                <a:ea typeface="+mn-ea"/>
                <a:cs typeface="+mn-cs"/>
              </a:rPr>
              <a:t>Plasma processing procedure is fully validated!</a:t>
            </a:r>
          </a:p>
        </p:txBody>
      </p:sp>
      <p:sp>
        <p:nvSpPr>
          <p:cNvPr id="2" name="Footer Placeholder 3">
            <a:extLst>
              <a:ext uri="{FF2B5EF4-FFF2-40B4-BE49-F238E27FC236}">
                <a16:creationId xmlns:a16="http://schemas.microsoft.com/office/drawing/2014/main" id="{2EE036DD-E065-FFAF-2182-87E812D28688}"/>
              </a:ext>
            </a:extLst>
          </p:cNvPr>
          <p:cNvSpPr txBox="1">
            <a:spLocks/>
          </p:cNvSpPr>
          <p:nvPr/>
        </p:nvSpPr>
        <p:spPr>
          <a:xfrm>
            <a:off x="3587102" y="4458137"/>
            <a:ext cx="4324027" cy="4200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00B0F0"/>
                </a:solidFill>
                <a:effectLst/>
                <a:uLnTx/>
                <a:uFillTx/>
                <a:latin typeface="Arial"/>
                <a:ea typeface="+mn-ea"/>
                <a:cs typeface="+mn-cs"/>
              </a:rPr>
              <a:t>B. Giaccone et al., </a:t>
            </a:r>
            <a:r>
              <a:rPr kumimoji="0" lang="it-IT" sz="1100" b="0" i="1" u="none" strike="noStrike" kern="1200" cap="none" spc="0" normalizeH="0" baseline="0" noProof="0" dirty="0" err="1">
                <a:ln>
                  <a:noFill/>
                </a:ln>
                <a:solidFill>
                  <a:srgbClr val="00B0F0"/>
                </a:solidFill>
                <a:effectLst/>
                <a:uLnTx/>
                <a:uFillTx/>
                <a:latin typeface="Arial"/>
                <a:ea typeface="+mn-ea"/>
                <a:cs typeface="+mn-cs"/>
              </a:rPr>
              <a:t>Phys</a:t>
            </a:r>
            <a:r>
              <a:rPr kumimoji="0" lang="it-IT" sz="1100" b="0" i="1" u="none" strike="noStrike" kern="1200" cap="none" spc="0" normalizeH="0" baseline="0" noProof="0" dirty="0">
                <a:ln>
                  <a:noFill/>
                </a:ln>
                <a:solidFill>
                  <a:srgbClr val="00B0F0"/>
                </a:solidFill>
                <a:effectLst/>
                <a:uLnTx/>
                <a:uFillTx/>
                <a:latin typeface="Arial"/>
                <a:ea typeface="+mn-ea"/>
                <a:cs typeface="+mn-cs"/>
              </a:rPr>
              <a:t>. Rev. </a:t>
            </a:r>
            <a:r>
              <a:rPr kumimoji="0" lang="it-IT" sz="1100" b="0" i="1" u="none" strike="noStrike" kern="1200" cap="none" spc="0" normalizeH="0" baseline="0" noProof="0" dirty="0" err="1">
                <a:ln>
                  <a:noFill/>
                </a:ln>
                <a:solidFill>
                  <a:srgbClr val="00B0F0"/>
                </a:solidFill>
                <a:effectLst/>
                <a:uLnTx/>
                <a:uFillTx/>
                <a:latin typeface="Arial"/>
                <a:ea typeface="+mn-ea"/>
                <a:cs typeface="+mn-cs"/>
              </a:rPr>
              <a:t>Accel</a:t>
            </a:r>
            <a:r>
              <a:rPr kumimoji="0" lang="it-IT" sz="1100" b="0" i="1" u="none" strike="noStrike" kern="1200" cap="none" spc="0" normalizeH="0" baseline="0" noProof="0" dirty="0">
                <a:ln>
                  <a:noFill/>
                </a:ln>
                <a:solidFill>
                  <a:srgbClr val="00B0F0"/>
                </a:solidFill>
                <a:effectLst/>
                <a:uLnTx/>
                <a:uFillTx/>
                <a:latin typeface="Arial"/>
                <a:ea typeface="+mn-ea"/>
                <a:cs typeface="+mn-cs"/>
              </a:rPr>
              <a:t>. </a:t>
            </a:r>
            <a:r>
              <a:rPr kumimoji="0" lang="it-IT" sz="1100" b="0" i="1" u="none" strike="noStrike" kern="1200" cap="none" spc="0" normalizeH="0" baseline="0" noProof="0" dirty="0" err="1">
                <a:ln>
                  <a:noFill/>
                </a:ln>
                <a:solidFill>
                  <a:srgbClr val="00B0F0"/>
                </a:solidFill>
                <a:effectLst/>
                <a:uLnTx/>
                <a:uFillTx/>
                <a:latin typeface="Arial"/>
                <a:ea typeface="+mn-ea"/>
                <a:cs typeface="+mn-cs"/>
              </a:rPr>
              <a:t>Beams</a:t>
            </a:r>
            <a:r>
              <a:rPr kumimoji="0" lang="it-IT" sz="1100" b="0" i="1" u="none" strike="noStrike" kern="1200" cap="none" spc="0" normalizeH="0" baseline="0" noProof="0" dirty="0">
                <a:ln>
                  <a:noFill/>
                </a:ln>
                <a:solidFill>
                  <a:srgbClr val="00B0F0"/>
                </a:solidFill>
                <a:effectLst/>
                <a:uLnTx/>
                <a:uFillTx/>
                <a:latin typeface="Arial"/>
                <a:ea typeface="+mn-ea"/>
                <a:cs typeface="+mn-cs"/>
              </a:rPr>
              <a:t> </a:t>
            </a:r>
            <a:r>
              <a:rPr kumimoji="0" lang="it-IT" sz="1100" b="1" i="0" u="none" strike="noStrike" kern="1200" cap="none" spc="0" normalizeH="0" baseline="0" noProof="0" dirty="0">
                <a:ln>
                  <a:noFill/>
                </a:ln>
                <a:solidFill>
                  <a:srgbClr val="00B0F0"/>
                </a:solidFill>
                <a:effectLst/>
                <a:uLnTx/>
                <a:uFillTx/>
                <a:latin typeface="Arial"/>
                <a:ea typeface="+mn-ea"/>
                <a:cs typeface="+mn-cs"/>
              </a:rPr>
              <a:t>25</a:t>
            </a:r>
            <a:r>
              <a:rPr kumimoji="0" lang="it-IT" sz="1100" b="0" i="0" u="none" strike="noStrike" kern="1200" cap="none" spc="0" normalizeH="0" baseline="0" noProof="0" dirty="0">
                <a:ln>
                  <a:noFill/>
                </a:ln>
                <a:solidFill>
                  <a:srgbClr val="00B0F0"/>
                </a:solidFill>
                <a:effectLst/>
                <a:uLnTx/>
                <a:uFillTx/>
                <a:latin typeface="Arial"/>
                <a:ea typeface="+mn-ea"/>
                <a:cs typeface="+mn-cs"/>
              </a:rPr>
              <a:t>, 102001 (2022)</a:t>
            </a:r>
          </a:p>
        </p:txBody>
      </p:sp>
    </p:spTree>
    <p:extLst>
      <p:ext uri="{BB962C8B-B14F-4D97-AF65-F5344CB8AC3E}">
        <p14:creationId xmlns:p14="http://schemas.microsoft.com/office/powerpoint/2010/main" val="188684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9EDC57-0A96-4016-8C13-6A9A53EF6567}"/>
              </a:ext>
            </a:extLst>
          </p:cNvPr>
          <p:cNvSpPr>
            <a:spLocks noGrp="1"/>
          </p:cNvSpPr>
          <p:nvPr>
            <p:ph type="title"/>
          </p:nvPr>
        </p:nvSpPr>
        <p:spPr/>
        <p:txBody>
          <a:bodyPr/>
          <a:lstStyle/>
          <a:p>
            <a:r>
              <a:rPr lang="en-US" dirty="0" err="1"/>
              <a:t>vCM</a:t>
            </a:r>
            <a:r>
              <a:rPr lang="en-US" dirty="0"/>
              <a:t> performance before and after plasma processing</a:t>
            </a:r>
          </a:p>
        </p:txBody>
      </p:sp>
      <p:sp>
        <p:nvSpPr>
          <p:cNvPr id="4" name="Date Placeholder 3">
            <a:extLst>
              <a:ext uri="{FF2B5EF4-FFF2-40B4-BE49-F238E27FC236}">
                <a16:creationId xmlns:a16="http://schemas.microsoft.com/office/drawing/2014/main" id="{9CA49CF9-B14B-4BC3-BA10-85A4A08466E9}"/>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FA267D84-31A8-415C-AE28-9BCC44BB95DB}"/>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1D13B2B1-D750-4D52-9BBB-0091516D0E96}"/>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pic>
        <p:nvPicPr>
          <p:cNvPr id="7" name="Picture 6">
            <a:extLst>
              <a:ext uri="{FF2B5EF4-FFF2-40B4-BE49-F238E27FC236}">
                <a16:creationId xmlns:a16="http://schemas.microsoft.com/office/drawing/2014/main" id="{6E27A34F-4641-4EF1-8A60-5C76FEF86FC7}"/>
              </a:ext>
            </a:extLst>
          </p:cNvPr>
          <p:cNvPicPr>
            <a:picLocks noChangeAspect="1"/>
          </p:cNvPicPr>
          <p:nvPr/>
        </p:nvPicPr>
        <p:blipFill>
          <a:blip r:embed="rId2"/>
          <a:stretch>
            <a:fillRect/>
          </a:stretch>
        </p:blipFill>
        <p:spPr>
          <a:xfrm>
            <a:off x="0" y="676530"/>
            <a:ext cx="9144000" cy="2735525"/>
          </a:xfrm>
          <a:prstGeom prst="rect">
            <a:avLst/>
          </a:prstGeom>
        </p:spPr>
      </p:pic>
      <p:sp>
        <p:nvSpPr>
          <p:cNvPr id="8" name="Rectangle: Rounded Corners 7">
            <a:extLst>
              <a:ext uri="{FF2B5EF4-FFF2-40B4-BE49-F238E27FC236}">
                <a16:creationId xmlns:a16="http://schemas.microsoft.com/office/drawing/2014/main" id="{82352D04-037D-4A55-912E-61E6F7DF3418}"/>
              </a:ext>
            </a:extLst>
          </p:cNvPr>
          <p:cNvSpPr/>
          <p:nvPr/>
        </p:nvSpPr>
        <p:spPr>
          <a:xfrm>
            <a:off x="88780" y="2653893"/>
            <a:ext cx="8839175" cy="176645"/>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66F9A050-DCDA-4237-BA91-D0C7F5BCB3A6}"/>
              </a:ext>
            </a:extLst>
          </p:cNvPr>
          <p:cNvSpPr/>
          <p:nvPr/>
        </p:nvSpPr>
        <p:spPr>
          <a:xfrm>
            <a:off x="88780" y="2090431"/>
            <a:ext cx="8839175" cy="176645"/>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3F2E65E8-F076-4CE5-AF9D-692F1898D4EE}"/>
              </a:ext>
            </a:extLst>
          </p:cNvPr>
          <p:cNvSpPr/>
          <p:nvPr/>
        </p:nvSpPr>
        <p:spPr>
          <a:xfrm>
            <a:off x="88780" y="1923932"/>
            <a:ext cx="8839175" cy="176645"/>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831D9767-9207-42B1-89EC-799A7C862BB4}"/>
              </a:ext>
            </a:extLst>
          </p:cNvPr>
          <p:cNvSpPr/>
          <p:nvPr/>
        </p:nvSpPr>
        <p:spPr>
          <a:xfrm>
            <a:off x="88780" y="1346370"/>
            <a:ext cx="8839175" cy="176645"/>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338E84B6-67DD-4B23-8E33-A61B547E307A}"/>
              </a:ext>
            </a:extLst>
          </p:cNvPr>
          <p:cNvSpPr txBox="1"/>
          <p:nvPr/>
        </p:nvSpPr>
        <p:spPr>
          <a:xfrm>
            <a:off x="496016" y="3335918"/>
            <a:ext cx="8419384" cy="1107996"/>
          </a:xfrm>
          <a:prstGeom prst="rect">
            <a:avLst/>
          </a:prstGeom>
          <a:noFill/>
        </p:spPr>
        <p:txBody>
          <a:bodyPr wrap="square">
            <a:spAutoFit/>
          </a:bodyPr>
          <a:lstStyle/>
          <a:p>
            <a:pPr defTabSz="914400" fontAlgn="auto">
              <a:spcBef>
                <a:spcPts val="0"/>
              </a:spcBef>
              <a:spcAft>
                <a:spcPts val="600"/>
              </a:spcAft>
            </a:pPr>
            <a:r>
              <a:rPr lang="en-US" sz="2000" dirty="0">
                <a:solidFill>
                  <a:srgbClr val="000000"/>
                </a:solidFill>
                <a:latin typeface="Helvetica" panose="020B0604020202020204" pitchFamily="34" charset="0"/>
                <a:ea typeface="+mn-ea"/>
                <a:cs typeface="Helvetica" panose="020B0604020202020204" pitchFamily="34" charset="0"/>
              </a:rPr>
              <a:t>RF test after plasma processing demonstrated that:</a:t>
            </a:r>
          </a:p>
          <a:p>
            <a:pPr marL="342900" indent="-342900" defTabSz="914400" fontAlgn="auto">
              <a:spcBef>
                <a:spcPts val="0"/>
              </a:spcBef>
              <a:spcAft>
                <a:spcPts val="600"/>
              </a:spcAft>
              <a:buFont typeface="Wingdings" pitchFamily="2" charset="2"/>
              <a:buChar char="§"/>
            </a:pPr>
            <a:r>
              <a:rPr lang="en-US" sz="1800" b="1" dirty="0" err="1">
                <a:solidFill>
                  <a:srgbClr val="A4001D"/>
                </a:solidFill>
                <a:latin typeface="Helvetica" panose="020B0604020202020204" pitchFamily="34" charset="0"/>
                <a:ea typeface="+mn-ea"/>
                <a:cs typeface="Helvetica" panose="020B0604020202020204" pitchFamily="34" charset="0"/>
              </a:rPr>
              <a:t>vCM</a:t>
            </a:r>
            <a:r>
              <a:rPr lang="en-US" sz="1800" b="1" dirty="0">
                <a:solidFill>
                  <a:srgbClr val="A4001D"/>
                </a:solidFill>
                <a:latin typeface="Helvetica" panose="020B0604020202020204" pitchFamily="34" charset="0"/>
                <a:ea typeface="+mn-ea"/>
                <a:cs typeface="Helvetica" panose="020B0604020202020204" pitchFamily="34" charset="0"/>
              </a:rPr>
              <a:t> performance</a:t>
            </a:r>
            <a:r>
              <a:rPr lang="en-US" sz="1800" b="1" dirty="0">
                <a:solidFill>
                  <a:srgbClr val="000000"/>
                </a:solidFill>
                <a:latin typeface="Helvetica" panose="020B0604020202020204" pitchFamily="34" charset="0"/>
                <a:ea typeface="+mn-ea"/>
                <a:cs typeface="Helvetica" panose="020B0604020202020204" pitchFamily="34" charset="0"/>
              </a:rPr>
              <a:t> </a:t>
            </a:r>
            <a:r>
              <a:rPr lang="en-US" sz="1800" dirty="0">
                <a:solidFill>
                  <a:srgbClr val="000000"/>
                </a:solidFill>
                <a:latin typeface="Helvetica" panose="020B0604020202020204" pitchFamily="34" charset="0"/>
                <a:ea typeface="+mn-ea"/>
                <a:cs typeface="Helvetica" panose="020B0604020202020204" pitchFamily="34" charset="0"/>
              </a:rPr>
              <a:t>is</a:t>
            </a:r>
            <a:r>
              <a:rPr lang="en-US" sz="1800" b="1" dirty="0">
                <a:solidFill>
                  <a:srgbClr val="000000"/>
                </a:solidFill>
                <a:latin typeface="Helvetica" panose="020B0604020202020204" pitchFamily="34" charset="0"/>
                <a:ea typeface="+mn-ea"/>
                <a:cs typeface="Helvetica" panose="020B0604020202020204" pitchFamily="34" charset="0"/>
              </a:rPr>
              <a:t> </a:t>
            </a:r>
            <a:r>
              <a:rPr lang="en-US" sz="1800" b="1" dirty="0">
                <a:solidFill>
                  <a:srgbClr val="A4001D"/>
                </a:solidFill>
                <a:latin typeface="Helvetica" panose="020B0604020202020204" pitchFamily="34" charset="0"/>
                <a:ea typeface="+mn-ea"/>
                <a:cs typeface="Helvetica" panose="020B0604020202020204" pitchFamily="34" charset="0"/>
              </a:rPr>
              <a:t>preserved</a:t>
            </a:r>
          </a:p>
          <a:p>
            <a:pPr marL="342900" indent="-342900" defTabSz="914400" fontAlgn="auto">
              <a:spcBef>
                <a:spcPts val="0"/>
              </a:spcBef>
              <a:spcAft>
                <a:spcPts val="600"/>
              </a:spcAft>
              <a:buFont typeface="Wingdings" pitchFamily="2" charset="2"/>
              <a:buChar char="§"/>
            </a:pPr>
            <a:r>
              <a:rPr lang="en-US" sz="1800" dirty="0">
                <a:solidFill>
                  <a:srgbClr val="000000"/>
                </a:solidFill>
                <a:latin typeface="Helvetica" panose="020B0604020202020204" pitchFamily="34" charset="0"/>
                <a:ea typeface="+mn-ea"/>
                <a:cs typeface="Helvetica" panose="020B0604020202020204" pitchFamily="34" charset="0"/>
              </a:rPr>
              <a:t>Plasma processing did not introduce any contamination: </a:t>
            </a:r>
            <a:r>
              <a:rPr lang="en-US" sz="1800" b="1" dirty="0" err="1">
                <a:solidFill>
                  <a:srgbClr val="A4001D"/>
                </a:solidFill>
                <a:latin typeface="Helvetica" panose="020B0604020202020204" pitchFamily="34" charset="0"/>
                <a:ea typeface="+mn-ea"/>
                <a:cs typeface="Helvetica" panose="020B0604020202020204" pitchFamily="34" charset="0"/>
              </a:rPr>
              <a:t>vCM</a:t>
            </a:r>
            <a:r>
              <a:rPr lang="en-US" sz="1800" b="1" dirty="0">
                <a:solidFill>
                  <a:srgbClr val="A4001D"/>
                </a:solidFill>
                <a:latin typeface="Helvetica" panose="020B0604020202020204" pitchFamily="34" charset="0"/>
                <a:ea typeface="+mn-ea"/>
                <a:cs typeface="Helvetica" panose="020B0604020202020204" pitchFamily="34" charset="0"/>
              </a:rPr>
              <a:t> is still FE-free</a:t>
            </a:r>
          </a:p>
        </p:txBody>
      </p:sp>
      <p:sp>
        <p:nvSpPr>
          <p:cNvPr id="14" name="Rectangle: Rounded Corners 13">
            <a:extLst>
              <a:ext uri="{FF2B5EF4-FFF2-40B4-BE49-F238E27FC236}">
                <a16:creationId xmlns:a16="http://schemas.microsoft.com/office/drawing/2014/main" id="{C519CB05-BE57-45E4-94FA-7EBAC7EA9AA7}"/>
              </a:ext>
            </a:extLst>
          </p:cNvPr>
          <p:cNvSpPr/>
          <p:nvPr/>
        </p:nvSpPr>
        <p:spPr>
          <a:xfrm>
            <a:off x="3975543" y="1300477"/>
            <a:ext cx="762000" cy="1600200"/>
          </a:xfrm>
          <a:prstGeom prst="roundRect">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56C002AF-AEC1-4508-9B39-9BA86D9CCB5B}"/>
              </a:ext>
            </a:extLst>
          </p:cNvPr>
          <p:cNvSpPr/>
          <p:nvPr/>
        </p:nvSpPr>
        <p:spPr>
          <a:xfrm>
            <a:off x="8166543" y="1300477"/>
            <a:ext cx="762000" cy="1600200"/>
          </a:xfrm>
          <a:prstGeom prst="roundRect">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553147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77783A-CDAA-4D55-AA20-B78F99372FC6}"/>
              </a:ext>
            </a:extLst>
          </p:cNvPr>
          <p:cNvSpPr>
            <a:spLocks noGrp="1"/>
          </p:cNvSpPr>
          <p:nvPr>
            <p:ph type="title"/>
          </p:nvPr>
        </p:nvSpPr>
        <p:spPr/>
        <p:txBody>
          <a:bodyPr/>
          <a:lstStyle/>
          <a:p>
            <a:r>
              <a:rPr lang="en-US" dirty="0" err="1"/>
              <a:t>vCM</a:t>
            </a:r>
            <a:r>
              <a:rPr lang="en-US" dirty="0"/>
              <a:t> performance before and after plasma processing</a:t>
            </a:r>
          </a:p>
        </p:txBody>
      </p:sp>
      <p:sp>
        <p:nvSpPr>
          <p:cNvPr id="4" name="Date Placeholder 3">
            <a:extLst>
              <a:ext uri="{FF2B5EF4-FFF2-40B4-BE49-F238E27FC236}">
                <a16:creationId xmlns:a16="http://schemas.microsoft.com/office/drawing/2014/main" id="{388C1477-3E27-46BE-8085-8EDC6E87513A}"/>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6976B4D9-83B7-45B4-9C5E-73584AB97D17}"/>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F447E87C-0B4B-49FA-B8B8-3D885A7D6073}"/>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pic>
        <p:nvPicPr>
          <p:cNvPr id="7" name="Content Placeholder 5">
            <a:extLst>
              <a:ext uri="{FF2B5EF4-FFF2-40B4-BE49-F238E27FC236}">
                <a16:creationId xmlns:a16="http://schemas.microsoft.com/office/drawing/2014/main" id="{1A4EF6B5-4CE3-4337-986F-63C8DD174AC9}"/>
              </a:ext>
            </a:extLst>
          </p:cNvPr>
          <p:cNvPicPr>
            <a:picLocks noChangeAspect="1"/>
          </p:cNvPicPr>
          <p:nvPr/>
        </p:nvPicPr>
        <p:blipFill>
          <a:blip r:embed="rId2"/>
          <a:stretch>
            <a:fillRect/>
          </a:stretch>
        </p:blipFill>
        <p:spPr>
          <a:xfrm>
            <a:off x="6031282" y="3083973"/>
            <a:ext cx="2733160" cy="1429313"/>
          </a:xfrm>
          <a:prstGeom prst="rect">
            <a:avLst/>
          </a:prstGeom>
        </p:spPr>
      </p:pic>
      <p:pic>
        <p:nvPicPr>
          <p:cNvPr id="8" name="Picture 7">
            <a:extLst>
              <a:ext uri="{FF2B5EF4-FFF2-40B4-BE49-F238E27FC236}">
                <a16:creationId xmlns:a16="http://schemas.microsoft.com/office/drawing/2014/main" id="{F1662537-EA53-4752-8474-D29765438FEF}"/>
              </a:ext>
            </a:extLst>
          </p:cNvPr>
          <p:cNvPicPr>
            <a:picLocks noChangeAspect="1"/>
          </p:cNvPicPr>
          <p:nvPr/>
        </p:nvPicPr>
        <p:blipFill>
          <a:blip r:embed="rId3"/>
          <a:stretch>
            <a:fillRect/>
          </a:stretch>
        </p:blipFill>
        <p:spPr>
          <a:xfrm>
            <a:off x="333599" y="880609"/>
            <a:ext cx="8221793" cy="2096150"/>
          </a:xfrm>
          <a:prstGeom prst="rect">
            <a:avLst/>
          </a:prstGeom>
        </p:spPr>
      </p:pic>
      <p:sp>
        <p:nvSpPr>
          <p:cNvPr id="9" name="TextBox 8">
            <a:extLst>
              <a:ext uri="{FF2B5EF4-FFF2-40B4-BE49-F238E27FC236}">
                <a16:creationId xmlns:a16="http://schemas.microsoft.com/office/drawing/2014/main" id="{A2086FA6-AE37-4745-B64D-01C2310B87C4}"/>
              </a:ext>
            </a:extLst>
          </p:cNvPr>
          <p:cNvSpPr txBox="1"/>
          <p:nvPr/>
        </p:nvSpPr>
        <p:spPr>
          <a:xfrm>
            <a:off x="762000" y="585551"/>
            <a:ext cx="2047009" cy="461665"/>
          </a:xfrm>
          <a:prstGeom prst="rect">
            <a:avLst/>
          </a:prstGeom>
          <a:noFill/>
        </p:spPr>
        <p:txBody>
          <a:bodyPr wrap="square" rtlCol="0">
            <a:spAutoFit/>
          </a:bodyPr>
          <a:lstStyle/>
          <a:p>
            <a:pPr algn="ctr" defTabSz="914400" fontAlgn="auto">
              <a:spcBef>
                <a:spcPts val="0"/>
              </a:spcBef>
              <a:spcAft>
                <a:spcPts val="0"/>
              </a:spcAft>
            </a:pPr>
            <a:r>
              <a:rPr lang="en-US" sz="1200" dirty="0">
                <a:solidFill>
                  <a:srgbClr val="000000"/>
                </a:solidFill>
                <a:latin typeface="Arial"/>
                <a:ea typeface="+mn-ea"/>
                <a:cs typeface="+mn-cs"/>
              </a:rPr>
              <a:t>Before Plasma processing 1</a:t>
            </a:r>
            <a:r>
              <a:rPr lang="en-US" sz="1200" baseline="30000" dirty="0">
                <a:solidFill>
                  <a:srgbClr val="000000"/>
                </a:solidFill>
                <a:latin typeface="Arial"/>
                <a:ea typeface="+mn-ea"/>
                <a:cs typeface="+mn-cs"/>
              </a:rPr>
              <a:t>st</a:t>
            </a:r>
            <a:r>
              <a:rPr lang="en-US" sz="1200" dirty="0">
                <a:solidFill>
                  <a:srgbClr val="000000"/>
                </a:solidFill>
                <a:latin typeface="Arial"/>
                <a:ea typeface="+mn-ea"/>
                <a:cs typeface="+mn-cs"/>
              </a:rPr>
              <a:t> cool down</a:t>
            </a:r>
          </a:p>
        </p:txBody>
      </p:sp>
      <p:sp>
        <p:nvSpPr>
          <p:cNvPr id="10" name="TextBox 9">
            <a:extLst>
              <a:ext uri="{FF2B5EF4-FFF2-40B4-BE49-F238E27FC236}">
                <a16:creationId xmlns:a16="http://schemas.microsoft.com/office/drawing/2014/main" id="{E25D320E-442B-45BA-A6B6-AEFE870D506C}"/>
              </a:ext>
            </a:extLst>
          </p:cNvPr>
          <p:cNvSpPr txBox="1"/>
          <p:nvPr/>
        </p:nvSpPr>
        <p:spPr>
          <a:xfrm>
            <a:off x="3657600" y="585551"/>
            <a:ext cx="2057400" cy="461665"/>
          </a:xfrm>
          <a:prstGeom prst="rect">
            <a:avLst/>
          </a:prstGeom>
          <a:noFill/>
        </p:spPr>
        <p:txBody>
          <a:bodyPr wrap="square" rtlCol="0">
            <a:spAutoFit/>
          </a:bodyPr>
          <a:lstStyle/>
          <a:p>
            <a:pPr algn="ctr" defTabSz="914400" fontAlgn="auto">
              <a:spcBef>
                <a:spcPts val="0"/>
              </a:spcBef>
              <a:spcAft>
                <a:spcPts val="0"/>
              </a:spcAft>
            </a:pPr>
            <a:r>
              <a:rPr lang="en-US" sz="1200" dirty="0">
                <a:solidFill>
                  <a:srgbClr val="000000"/>
                </a:solidFill>
                <a:latin typeface="Arial"/>
                <a:ea typeface="+mn-ea"/>
                <a:cs typeface="+mn-cs"/>
              </a:rPr>
              <a:t>Before Plasma processing 2</a:t>
            </a:r>
            <a:r>
              <a:rPr lang="en-US" sz="1200" baseline="30000" dirty="0">
                <a:solidFill>
                  <a:srgbClr val="000000"/>
                </a:solidFill>
                <a:latin typeface="Arial"/>
                <a:ea typeface="+mn-ea"/>
                <a:cs typeface="+mn-cs"/>
              </a:rPr>
              <a:t>nd</a:t>
            </a:r>
            <a:r>
              <a:rPr lang="en-US" sz="1200" dirty="0">
                <a:solidFill>
                  <a:srgbClr val="000000"/>
                </a:solidFill>
                <a:latin typeface="Arial"/>
                <a:ea typeface="+mn-ea"/>
                <a:cs typeface="+mn-cs"/>
              </a:rPr>
              <a:t> cool down</a:t>
            </a:r>
          </a:p>
        </p:txBody>
      </p:sp>
      <p:sp>
        <p:nvSpPr>
          <p:cNvPr id="11" name="TextBox 10">
            <a:extLst>
              <a:ext uri="{FF2B5EF4-FFF2-40B4-BE49-F238E27FC236}">
                <a16:creationId xmlns:a16="http://schemas.microsoft.com/office/drawing/2014/main" id="{BF330CB6-6BC2-4830-B555-9683C4EB7B12}"/>
              </a:ext>
            </a:extLst>
          </p:cNvPr>
          <p:cNvSpPr txBox="1"/>
          <p:nvPr/>
        </p:nvSpPr>
        <p:spPr>
          <a:xfrm>
            <a:off x="6444095" y="677884"/>
            <a:ext cx="2057400" cy="276999"/>
          </a:xfrm>
          <a:prstGeom prst="rect">
            <a:avLst/>
          </a:prstGeom>
          <a:noFill/>
        </p:spPr>
        <p:txBody>
          <a:bodyPr wrap="square" rtlCol="0">
            <a:spAutoFit/>
          </a:bodyPr>
          <a:lstStyle/>
          <a:p>
            <a:pPr algn="ctr" defTabSz="914400" fontAlgn="auto">
              <a:spcBef>
                <a:spcPts val="0"/>
              </a:spcBef>
              <a:spcAft>
                <a:spcPts val="0"/>
              </a:spcAft>
            </a:pPr>
            <a:r>
              <a:rPr lang="en-US" sz="1200" dirty="0">
                <a:solidFill>
                  <a:srgbClr val="000000"/>
                </a:solidFill>
                <a:latin typeface="Arial"/>
                <a:ea typeface="+mn-ea"/>
                <a:cs typeface="+mn-cs"/>
              </a:rPr>
              <a:t>After Plasma processing</a:t>
            </a:r>
          </a:p>
        </p:txBody>
      </p:sp>
      <p:sp>
        <p:nvSpPr>
          <p:cNvPr id="12" name="TextBox 11">
            <a:extLst>
              <a:ext uri="{FF2B5EF4-FFF2-40B4-BE49-F238E27FC236}">
                <a16:creationId xmlns:a16="http://schemas.microsoft.com/office/drawing/2014/main" id="{EF542D4B-6CDA-48A7-8F2B-5EE4BC660A0C}"/>
              </a:ext>
            </a:extLst>
          </p:cNvPr>
          <p:cNvSpPr txBox="1"/>
          <p:nvPr/>
        </p:nvSpPr>
        <p:spPr>
          <a:xfrm>
            <a:off x="222250" y="3160247"/>
            <a:ext cx="5772364" cy="1169551"/>
          </a:xfrm>
          <a:prstGeom prst="rect">
            <a:avLst/>
          </a:prstGeom>
          <a:noFill/>
        </p:spPr>
        <p:txBody>
          <a:bodyPr wrap="square">
            <a:spAutoFit/>
          </a:bodyPr>
          <a:lstStyle/>
          <a:p>
            <a:pPr defTabSz="914400" fontAlgn="auto">
              <a:spcBef>
                <a:spcPts val="0"/>
              </a:spcBef>
              <a:spcAft>
                <a:spcPts val="600"/>
              </a:spcAft>
            </a:pPr>
            <a:r>
              <a:rPr lang="en-US" sz="1600" dirty="0">
                <a:solidFill>
                  <a:srgbClr val="000000"/>
                </a:solidFill>
                <a:latin typeface="Arial"/>
                <a:ea typeface="+mn-ea"/>
                <a:cs typeface="Helvetica" panose="020B0604020202020204" pitchFamily="34" charset="0"/>
              </a:rPr>
              <a:t>Plasma processing </a:t>
            </a:r>
            <a:r>
              <a:rPr lang="en-US" sz="1600" b="1" dirty="0">
                <a:solidFill>
                  <a:srgbClr val="A4001D"/>
                </a:solidFill>
                <a:latin typeface="Arial"/>
                <a:ea typeface="+mn-ea"/>
                <a:cs typeface="Helvetica" panose="020B0604020202020204" pitchFamily="34" charset="0"/>
              </a:rPr>
              <a:t>can eliminate </a:t>
            </a:r>
            <a:r>
              <a:rPr lang="en-US" sz="1600" b="1" dirty="0" err="1">
                <a:solidFill>
                  <a:srgbClr val="A4001D"/>
                </a:solidFill>
                <a:latin typeface="Arial"/>
                <a:ea typeface="+mn-ea"/>
                <a:cs typeface="Helvetica" panose="020B0604020202020204" pitchFamily="34" charset="0"/>
              </a:rPr>
              <a:t>multipacting</a:t>
            </a:r>
            <a:r>
              <a:rPr lang="en-US" sz="1600" b="1" dirty="0">
                <a:solidFill>
                  <a:srgbClr val="A4001D"/>
                </a:solidFill>
                <a:latin typeface="Arial"/>
                <a:ea typeface="+mn-ea"/>
                <a:cs typeface="Helvetica" panose="020B0604020202020204" pitchFamily="34" charset="0"/>
              </a:rPr>
              <a:t>: </a:t>
            </a:r>
          </a:p>
          <a:p>
            <a:pPr marL="231775" indent="-231775" defTabSz="914400" fontAlgn="auto">
              <a:spcBef>
                <a:spcPts val="0"/>
              </a:spcBef>
              <a:spcAft>
                <a:spcPts val="600"/>
              </a:spcAft>
              <a:buFont typeface="Wingdings" pitchFamily="2" charset="2"/>
              <a:buChar char="§"/>
            </a:pPr>
            <a:r>
              <a:rPr lang="en-US" sz="1400" b="1" dirty="0">
                <a:solidFill>
                  <a:srgbClr val="A4001D"/>
                </a:solidFill>
                <a:latin typeface="Arial"/>
                <a:ea typeface="+mn-ea"/>
                <a:cs typeface="Helvetica" panose="020B0604020202020204" pitchFamily="34" charset="0"/>
              </a:rPr>
              <a:t>the 4 plasma processed cavities do no exhibit any MP quench</a:t>
            </a:r>
            <a:r>
              <a:rPr lang="en-US" sz="1400" b="1" dirty="0">
                <a:solidFill>
                  <a:srgbClr val="000000"/>
                </a:solidFill>
                <a:latin typeface="Arial"/>
                <a:ea typeface="+mn-ea"/>
                <a:cs typeface="Helvetica" panose="020B0604020202020204" pitchFamily="34" charset="0"/>
              </a:rPr>
              <a:t>, </a:t>
            </a:r>
            <a:r>
              <a:rPr lang="en-US" sz="1400" dirty="0">
                <a:solidFill>
                  <a:srgbClr val="000000"/>
                </a:solidFill>
                <a:latin typeface="Arial"/>
                <a:ea typeface="+mn-ea"/>
                <a:cs typeface="Helvetica" panose="020B0604020202020204" pitchFamily="34" charset="0"/>
              </a:rPr>
              <a:t>contrary to the other 4 cavities</a:t>
            </a:r>
          </a:p>
          <a:p>
            <a:pPr defTabSz="914400" fontAlgn="auto">
              <a:spcBef>
                <a:spcPts val="0"/>
              </a:spcBef>
              <a:spcAft>
                <a:spcPts val="600"/>
              </a:spcAft>
            </a:pPr>
            <a:r>
              <a:rPr lang="en-US" sz="1600" dirty="0">
                <a:solidFill>
                  <a:srgbClr val="000000"/>
                </a:solidFill>
                <a:latin typeface="Arial"/>
                <a:ea typeface="+mn-ea"/>
                <a:cs typeface="Helvetica" panose="020B0604020202020204" pitchFamily="34" charset="0"/>
              </a:rPr>
              <a:t>We could </a:t>
            </a:r>
            <a:r>
              <a:rPr lang="en-US" sz="1600" b="1" dirty="0">
                <a:solidFill>
                  <a:srgbClr val="A4001D"/>
                </a:solidFill>
                <a:latin typeface="Arial"/>
                <a:ea typeface="+mn-ea"/>
                <a:cs typeface="Helvetica" panose="020B0604020202020204" pitchFamily="34" charset="0"/>
              </a:rPr>
              <a:t>address both FE and MP </a:t>
            </a:r>
            <a:r>
              <a:rPr lang="en-US" sz="1600" b="1" i="1" dirty="0">
                <a:solidFill>
                  <a:srgbClr val="A4001D"/>
                </a:solidFill>
                <a:latin typeface="Arial"/>
                <a:ea typeface="+mn-ea"/>
                <a:cs typeface="Helvetica" panose="020B0604020202020204" pitchFamily="34" charset="0"/>
              </a:rPr>
              <a:t>in situ</a:t>
            </a:r>
            <a:r>
              <a:rPr lang="en-US" sz="1600" b="1" dirty="0">
                <a:solidFill>
                  <a:srgbClr val="A4001D"/>
                </a:solidFill>
                <a:latin typeface="Arial"/>
                <a:ea typeface="+mn-ea"/>
                <a:cs typeface="Helvetica" panose="020B0604020202020204" pitchFamily="34" charset="0"/>
              </a:rPr>
              <a:t> at the same time</a:t>
            </a:r>
            <a:endParaRPr lang="en-US" sz="1600" dirty="0">
              <a:solidFill>
                <a:srgbClr val="000000"/>
              </a:solidFill>
              <a:latin typeface="Arial"/>
              <a:ea typeface="+mn-ea"/>
              <a:cs typeface="Helvetica" panose="020B0604020202020204" pitchFamily="34" charset="0"/>
            </a:endParaRPr>
          </a:p>
        </p:txBody>
      </p:sp>
      <p:sp>
        <p:nvSpPr>
          <p:cNvPr id="13" name="Footer Placeholder 3">
            <a:extLst>
              <a:ext uri="{FF2B5EF4-FFF2-40B4-BE49-F238E27FC236}">
                <a16:creationId xmlns:a16="http://schemas.microsoft.com/office/drawing/2014/main" id="{5CAA7ED2-9EF0-9DD6-6F23-A234BCB1A1F9}"/>
              </a:ext>
            </a:extLst>
          </p:cNvPr>
          <p:cNvSpPr txBox="1">
            <a:spLocks/>
          </p:cNvSpPr>
          <p:nvPr/>
        </p:nvSpPr>
        <p:spPr>
          <a:xfrm>
            <a:off x="3587102" y="4489133"/>
            <a:ext cx="4324027" cy="4200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00B0F0"/>
                </a:solidFill>
                <a:effectLst/>
                <a:uLnTx/>
                <a:uFillTx/>
                <a:latin typeface="Arial"/>
                <a:ea typeface="+mn-ea"/>
                <a:cs typeface="+mn-cs"/>
              </a:rPr>
              <a:t>B. Giaccone et al., </a:t>
            </a:r>
            <a:r>
              <a:rPr kumimoji="0" lang="it-IT" sz="1100" b="0" i="1" u="none" strike="noStrike" kern="1200" cap="none" spc="0" normalizeH="0" baseline="0" noProof="0" dirty="0" err="1">
                <a:ln>
                  <a:noFill/>
                </a:ln>
                <a:solidFill>
                  <a:srgbClr val="00B0F0"/>
                </a:solidFill>
                <a:effectLst/>
                <a:uLnTx/>
                <a:uFillTx/>
                <a:latin typeface="Arial"/>
                <a:ea typeface="+mn-ea"/>
                <a:cs typeface="+mn-cs"/>
              </a:rPr>
              <a:t>Phys</a:t>
            </a:r>
            <a:r>
              <a:rPr kumimoji="0" lang="it-IT" sz="1100" b="0" i="1" u="none" strike="noStrike" kern="1200" cap="none" spc="0" normalizeH="0" baseline="0" noProof="0" dirty="0">
                <a:ln>
                  <a:noFill/>
                </a:ln>
                <a:solidFill>
                  <a:srgbClr val="00B0F0"/>
                </a:solidFill>
                <a:effectLst/>
                <a:uLnTx/>
                <a:uFillTx/>
                <a:latin typeface="Arial"/>
                <a:ea typeface="+mn-ea"/>
                <a:cs typeface="+mn-cs"/>
              </a:rPr>
              <a:t>. Rev. </a:t>
            </a:r>
            <a:r>
              <a:rPr kumimoji="0" lang="it-IT" sz="1100" b="0" i="1" u="none" strike="noStrike" kern="1200" cap="none" spc="0" normalizeH="0" baseline="0" noProof="0" dirty="0" err="1">
                <a:ln>
                  <a:noFill/>
                </a:ln>
                <a:solidFill>
                  <a:srgbClr val="00B0F0"/>
                </a:solidFill>
                <a:effectLst/>
                <a:uLnTx/>
                <a:uFillTx/>
                <a:latin typeface="Arial"/>
                <a:ea typeface="+mn-ea"/>
                <a:cs typeface="+mn-cs"/>
              </a:rPr>
              <a:t>Accel</a:t>
            </a:r>
            <a:r>
              <a:rPr kumimoji="0" lang="it-IT" sz="1100" b="0" i="1" u="none" strike="noStrike" kern="1200" cap="none" spc="0" normalizeH="0" baseline="0" noProof="0" dirty="0">
                <a:ln>
                  <a:noFill/>
                </a:ln>
                <a:solidFill>
                  <a:srgbClr val="00B0F0"/>
                </a:solidFill>
                <a:effectLst/>
                <a:uLnTx/>
                <a:uFillTx/>
                <a:latin typeface="Arial"/>
                <a:ea typeface="+mn-ea"/>
                <a:cs typeface="+mn-cs"/>
              </a:rPr>
              <a:t>. </a:t>
            </a:r>
            <a:r>
              <a:rPr kumimoji="0" lang="it-IT" sz="1100" b="0" i="1" u="none" strike="noStrike" kern="1200" cap="none" spc="0" normalizeH="0" baseline="0" noProof="0" dirty="0" err="1">
                <a:ln>
                  <a:noFill/>
                </a:ln>
                <a:solidFill>
                  <a:srgbClr val="00B0F0"/>
                </a:solidFill>
                <a:effectLst/>
                <a:uLnTx/>
                <a:uFillTx/>
                <a:latin typeface="Arial"/>
                <a:ea typeface="+mn-ea"/>
                <a:cs typeface="+mn-cs"/>
              </a:rPr>
              <a:t>Beams</a:t>
            </a:r>
            <a:r>
              <a:rPr kumimoji="0" lang="it-IT" sz="1100" b="0" i="1" u="none" strike="noStrike" kern="1200" cap="none" spc="0" normalizeH="0" baseline="0" noProof="0" dirty="0">
                <a:ln>
                  <a:noFill/>
                </a:ln>
                <a:solidFill>
                  <a:srgbClr val="00B0F0"/>
                </a:solidFill>
                <a:effectLst/>
                <a:uLnTx/>
                <a:uFillTx/>
                <a:latin typeface="Arial"/>
                <a:ea typeface="+mn-ea"/>
                <a:cs typeface="+mn-cs"/>
              </a:rPr>
              <a:t> </a:t>
            </a:r>
            <a:r>
              <a:rPr kumimoji="0" lang="it-IT" sz="1100" b="1" i="0" u="none" strike="noStrike" kern="1200" cap="none" spc="0" normalizeH="0" baseline="0" noProof="0" dirty="0">
                <a:ln>
                  <a:noFill/>
                </a:ln>
                <a:solidFill>
                  <a:srgbClr val="00B0F0"/>
                </a:solidFill>
                <a:effectLst/>
                <a:uLnTx/>
                <a:uFillTx/>
                <a:latin typeface="Arial"/>
                <a:ea typeface="+mn-ea"/>
                <a:cs typeface="+mn-cs"/>
              </a:rPr>
              <a:t>25</a:t>
            </a:r>
            <a:r>
              <a:rPr kumimoji="0" lang="it-IT" sz="1100" b="0" i="0" u="none" strike="noStrike" kern="1200" cap="none" spc="0" normalizeH="0" baseline="0" noProof="0" dirty="0">
                <a:ln>
                  <a:noFill/>
                </a:ln>
                <a:solidFill>
                  <a:srgbClr val="00B0F0"/>
                </a:solidFill>
                <a:effectLst/>
                <a:uLnTx/>
                <a:uFillTx/>
                <a:latin typeface="Arial"/>
                <a:ea typeface="+mn-ea"/>
                <a:cs typeface="+mn-cs"/>
              </a:rPr>
              <a:t>, 102001 (2022)</a:t>
            </a:r>
          </a:p>
        </p:txBody>
      </p:sp>
    </p:spTree>
    <p:extLst>
      <p:ext uri="{BB962C8B-B14F-4D97-AF65-F5344CB8AC3E}">
        <p14:creationId xmlns:p14="http://schemas.microsoft.com/office/powerpoint/2010/main" val="3150431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8BFEF0-E63F-4E45-A7EF-CC5A6918A3BC}"/>
              </a:ext>
            </a:extLst>
          </p:cNvPr>
          <p:cNvSpPr>
            <a:spLocks noGrp="1"/>
          </p:cNvSpPr>
          <p:nvPr>
            <p:ph type="title"/>
          </p:nvPr>
        </p:nvSpPr>
        <p:spPr/>
        <p:txBody>
          <a:bodyPr/>
          <a:lstStyle/>
          <a:p>
            <a:r>
              <a:rPr lang="en-US" dirty="0"/>
              <a:t>Conclusions for Plasma processing applied to LCLS-II-HE </a:t>
            </a:r>
            <a:r>
              <a:rPr lang="en-US" dirty="0" err="1"/>
              <a:t>vCM</a:t>
            </a:r>
            <a:endParaRPr lang="en-US" dirty="0"/>
          </a:p>
        </p:txBody>
      </p:sp>
      <p:sp>
        <p:nvSpPr>
          <p:cNvPr id="4" name="Date Placeholder 3">
            <a:extLst>
              <a:ext uri="{FF2B5EF4-FFF2-40B4-BE49-F238E27FC236}">
                <a16:creationId xmlns:a16="http://schemas.microsoft.com/office/drawing/2014/main" id="{0B1B53EF-9304-419D-BD91-34418C56C058}"/>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2A7833E6-9F2C-43BA-B277-6A0CC7F6B106}"/>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8CD14074-267F-4E35-803D-E95462DBE783}"/>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7" name="Content Placeholder 3">
            <a:extLst>
              <a:ext uri="{FF2B5EF4-FFF2-40B4-BE49-F238E27FC236}">
                <a16:creationId xmlns:a16="http://schemas.microsoft.com/office/drawing/2014/main" id="{CF2D8F25-636B-483A-8CB0-5EACA9D40D12}"/>
              </a:ext>
            </a:extLst>
          </p:cNvPr>
          <p:cNvSpPr txBox="1">
            <a:spLocks/>
          </p:cNvSpPr>
          <p:nvPr/>
        </p:nvSpPr>
        <p:spPr>
          <a:xfrm>
            <a:off x="457200" y="826113"/>
            <a:ext cx="8108950" cy="3905718"/>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rgbClr val="981E3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981E32"/>
              </a:buClr>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Plasma processing was already validated in test bench setup on N-doped LCLS-II 9-cell cavities, no </a:t>
            </a: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Q</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-factor degradation observed</a:t>
            </a:r>
          </a:p>
          <a:p>
            <a:pPr marL="342900" marR="0" lvl="0" indent="-342900" algn="l" defTabSz="914400" rtl="0" eaLnBrk="1" fontAlgn="auto" latinLnBrk="0" hangingPunct="1">
              <a:lnSpc>
                <a:spcPct val="100000"/>
              </a:lnSpc>
              <a:spcBef>
                <a:spcPts val="0"/>
              </a:spcBef>
              <a:spcAft>
                <a:spcPts val="600"/>
              </a:spcAft>
              <a:buClr>
                <a:srgbClr val="981E32"/>
              </a:buClr>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Through this test the </a:t>
            </a:r>
            <a:r>
              <a:rPr kumimoji="0" lang="en-US" sz="1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procedure was fully validated on a CM</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plasma processing has the potential of not only reducing field emission but also fully eliminating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multipacting</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 cryomodules. </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ts val="0"/>
              </a:spcBef>
              <a:spcAft>
                <a:spcPts val="600"/>
              </a:spcAft>
              <a:buClr>
                <a:srgbClr val="981E32"/>
              </a:buClr>
              <a:buSzTx/>
              <a:buFont typeface="Wingdings" pitchFamily="2" charset="2"/>
              <a:buChar char="§"/>
              <a:tabLst/>
              <a:defRPr/>
            </a:pPr>
            <a:r>
              <a:rPr kumimoji="0" lang="en-US" sz="18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Multipacting</a:t>
            </a:r>
            <a:r>
              <a:rPr kumimoji="0" lang="en-US" sz="1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mitigation through plasma processing </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could:</a:t>
            </a:r>
          </a:p>
          <a:p>
            <a:pPr marL="800100" marR="0" lvl="1" indent="-342900" algn="l" defTabSz="914400" rtl="0" eaLnBrk="1" fontAlgn="auto" latinLnBrk="0" hangingPunct="1">
              <a:lnSpc>
                <a:spcPct val="100000"/>
              </a:lnSpc>
              <a:spcBef>
                <a:spcPts val="0"/>
              </a:spcBef>
              <a:spcAft>
                <a:spcPts val="600"/>
              </a:spcAft>
              <a:buClr>
                <a:srgbClr val="981E32"/>
              </a:buClr>
              <a:buSzPct val="12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significantly reduce cryomodule testing time</a:t>
            </a:r>
          </a:p>
          <a:p>
            <a:pPr marL="800100" marR="0" lvl="1" indent="-342900" algn="l" defTabSz="914400" rtl="0" eaLnBrk="1" fontAlgn="auto" latinLnBrk="0" hangingPunct="1">
              <a:lnSpc>
                <a:spcPct val="100000"/>
              </a:lnSpc>
              <a:spcBef>
                <a:spcPts val="0"/>
              </a:spcBef>
              <a:spcAft>
                <a:spcPts val="600"/>
              </a:spcAft>
              <a:buClr>
                <a:srgbClr val="981E32"/>
              </a:buClr>
              <a:buSzPct val="12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decrease the accelerator commissioning time and cost (for example: cavities can require up to 1 day of processing in case of severe </a:t>
            </a: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multipacting</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with an average of 2 hours per cavity)</a:t>
            </a:r>
          </a:p>
          <a:p>
            <a:pPr marL="800100" marR="0" lvl="1" indent="-342900" algn="l" defTabSz="914400" rtl="0" eaLnBrk="1" fontAlgn="auto" latinLnBrk="0" hangingPunct="1">
              <a:lnSpc>
                <a:spcPct val="100000"/>
              </a:lnSpc>
              <a:spcBef>
                <a:spcPts val="0"/>
              </a:spcBef>
              <a:spcAft>
                <a:spcPts val="600"/>
              </a:spcAft>
              <a:buClr>
                <a:srgbClr val="981E32"/>
              </a:buClr>
              <a:buSzPct val="12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increase reliability during operations</a:t>
            </a:r>
          </a:p>
        </p:txBody>
      </p:sp>
    </p:spTree>
    <p:extLst>
      <p:ext uri="{BB962C8B-B14F-4D97-AF65-F5344CB8AC3E}">
        <p14:creationId xmlns:p14="http://schemas.microsoft.com/office/powerpoint/2010/main" val="3218089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1937D1-26C6-48B7-A609-EC4BA26E381D}"/>
              </a:ext>
            </a:extLst>
          </p:cNvPr>
          <p:cNvSpPr>
            <a:spLocks noGrp="1"/>
          </p:cNvSpPr>
          <p:nvPr>
            <p:ph idx="1"/>
          </p:nvPr>
        </p:nvSpPr>
        <p:spPr/>
        <p:txBody>
          <a:bodyPr/>
          <a:lstStyle/>
          <a:p>
            <a:pPr marL="344488" indent="-344488">
              <a:buFont typeface="Wingdings" pitchFamily="2" charset="2"/>
              <a:buChar char="§"/>
            </a:pPr>
            <a:r>
              <a:rPr lang="en-US" sz="2200" dirty="0">
                <a:solidFill>
                  <a:schemeClr val="accent6">
                    <a:lumMod val="50000"/>
                  </a:schemeClr>
                </a:solidFill>
              </a:rPr>
              <a:t>Plasma processing applied to LCLS-II-HE </a:t>
            </a:r>
            <a:r>
              <a:rPr lang="en-US" sz="2200" dirty="0" err="1">
                <a:solidFill>
                  <a:schemeClr val="accent6">
                    <a:lumMod val="50000"/>
                  </a:schemeClr>
                </a:solidFill>
              </a:rPr>
              <a:t>vCM</a:t>
            </a:r>
            <a:endParaRPr lang="en-US" sz="2200" dirty="0">
              <a:solidFill>
                <a:schemeClr val="accent6">
                  <a:lumMod val="50000"/>
                </a:schemeClr>
              </a:solidFill>
            </a:endParaRPr>
          </a:p>
          <a:p>
            <a:pPr marL="344488" indent="-344488">
              <a:buFont typeface="Wingdings" pitchFamily="2" charset="2"/>
              <a:buChar char="§"/>
            </a:pPr>
            <a:r>
              <a:rPr lang="en-US" sz="2200" dirty="0">
                <a:solidFill>
                  <a:schemeClr val="accent6">
                    <a:lumMod val="50000"/>
                  </a:schemeClr>
                </a:solidFill>
              </a:rPr>
              <a:t>Plasma processing studies for ILC cavities</a:t>
            </a:r>
          </a:p>
          <a:p>
            <a:pPr marL="344488" indent="-344488">
              <a:buFont typeface="Wingdings" pitchFamily="2" charset="2"/>
              <a:buChar char="§"/>
            </a:pPr>
            <a:r>
              <a:rPr lang="en-US" sz="2200" dirty="0">
                <a:solidFill>
                  <a:schemeClr val="accent6">
                    <a:lumMod val="50000"/>
                  </a:schemeClr>
                </a:solidFill>
              </a:rPr>
              <a:t>Plasma processing for SRF gun</a:t>
            </a:r>
          </a:p>
        </p:txBody>
      </p:sp>
      <p:sp>
        <p:nvSpPr>
          <p:cNvPr id="3" name="Title 2">
            <a:extLst>
              <a:ext uri="{FF2B5EF4-FFF2-40B4-BE49-F238E27FC236}">
                <a16:creationId xmlns:a16="http://schemas.microsoft.com/office/drawing/2014/main" id="{FD2A8609-754B-4899-9247-2A7C453A3FD4}"/>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D09D242C-0E3A-45FD-B35D-51343F4DED7C}"/>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218A3C16-C5E0-41C4-89D9-61A5ECFC2E7C}"/>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0C128D2F-501B-43EC-8E55-493BBEE8A686}"/>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1926761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1937D1-26C6-48B7-A609-EC4BA26E381D}"/>
              </a:ext>
            </a:extLst>
          </p:cNvPr>
          <p:cNvSpPr>
            <a:spLocks noGrp="1"/>
          </p:cNvSpPr>
          <p:nvPr>
            <p:ph idx="1"/>
          </p:nvPr>
        </p:nvSpPr>
        <p:spPr/>
        <p:txBody>
          <a:bodyPr/>
          <a:lstStyle/>
          <a:p>
            <a:pPr marL="344488" indent="-344488">
              <a:buFont typeface="Wingdings" pitchFamily="2" charset="2"/>
              <a:buChar char="§"/>
            </a:pPr>
            <a:r>
              <a:rPr lang="en-US" sz="2200" dirty="0">
                <a:solidFill>
                  <a:schemeClr val="accent6">
                    <a:lumMod val="40000"/>
                    <a:lumOff val="60000"/>
                  </a:schemeClr>
                </a:solidFill>
              </a:rPr>
              <a:t>Plasma processing applied to LCLS-II-HE </a:t>
            </a:r>
            <a:r>
              <a:rPr lang="en-US" sz="2200" dirty="0" err="1">
                <a:solidFill>
                  <a:schemeClr val="accent6">
                    <a:lumMod val="40000"/>
                    <a:lumOff val="60000"/>
                  </a:schemeClr>
                </a:solidFill>
              </a:rPr>
              <a:t>vCM</a:t>
            </a:r>
            <a:endParaRPr lang="en-US" sz="2200" dirty="0">
              <a:solidFill>
                <a:schemeClr val="accent6">
                  <a:lumMod val="40000"/>
                  <a:lumOff val="60000"/>
                </a:schemeClr>
              </a:solidFill>
            </a:endParaRPr>
          </a:p>
          <a:p>
            <a:pPr marL="344488" indent="-344488">
              <a:buFont typeface="Wingdings" pitchFamily="2" charset="2"/>
              <a:buChar char="§"/>
            </a:pPr>
            <a:r>
              <a:rPr lang="en-US" sz="2200" dirty="0">
                <a:solidFill>
                  <a:schemeClr val="accent6">
                    <a:lumMod val="50000"/>
                  </a:schemeClr>
                </a:solidFill>
              </a:rPr>
              <a:t>Plasma processing studies for ILC cavities</a:t>
            </a:r>
          </a:p>
          <a:p>
            <a:pPr marL="344488" indent="-344488">
              <a:buFont typeface="Wingdings" pitchFamily="2" charset="2"/>
              <a:buChar char="§"/>
            </a:pPr>
            <a:r>
              <a:rPr lang="en-US" sz="2200" dirty="0">
                <a:solidFill>
                  <a:schemeClr val="accent6">
                    <a:lumMod val="40000"/>
                    <a:lumOff val="60000"/>
                  </a:schemeClr>
                </a:solidFill>
              </a:rPr>
              <a:t>Plasma processing for SRF gun</a:t>
            </a:r>
          </a:p>
        </p:txBody>
      </p:sp>
      <p:sp>
        <p:nvSpPr>
          <p:cNvPr id="3" name="Title 2">
            <a:extLst>
              <a:ext uri="{FF2B5EF4-FFF2-40B4-BE49-F238E27FC236}">
                <a16:creationId xmlns:a16="http://schemas.microsoft.com/office/drawing/2014/main" id="{FD2A8609-754B-4899-9247-2A7C453A3FD4}"/>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D09D242C-0E3A-45FD-B35D-51343F4DED7C}"/>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218A3C16-C5E0-41C4-89D9-61A5ECFC2E7C}"/>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0C128D2F-501B-43EC-8E55-493BBEE8A686}"/>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Tree>
    <p:extLst>
      <p:ext uri="{BB962C8B-B14F-4D97-AF65-F5344CB8AC3E}">
        <p14:creationId xmlns:p14="http://schemas.microsoft.com/office/powerpoint/2010/main" val="3524331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552CB3-CC8A-4879-8299-DAFB725ECFF6}"/>
              </a:ext>
            </a:extLst>
          </p:cNvPr>
          <p:cNvSpPr>
            <a:spLocks noGrp="1"/>
          </p:cNvSpPr>
          <p:nvPr>
            <p:ph idx="1"/>
          </p:nvPr>
        </p:nvSpPr>
        <p:spPr>
          <a:xfrm>
            <a:off x="287167" y="845032"/>
            <a:ext cx="8503685" cy="3678154"/>
          </a:xfrm>
        </p:spPr>
        <p:txBody>
          <a:bodyPr/>
          <a:lstStyle/>
          <a:p>
            <a:pPr marL="344488" indent="-344488">
              <a:spcBef>
                <a:spcPts val="0"/>
              </a:spcBef>
              <a:spcAft>
                <a:spcPts val="1200"/>
              </a:spcAft>
              <a:buFont typeface="Wingdings" pitchFamily="2" charset="2"/>
              <a:buChar char="§"/>
            </a:pPr>
            <a:r>
              <a:rPr lang="en-US" sz="2000" dirty="0">
                <a:solidFill>
                  <a:srgbClr val="000000"/>
                </a:solidFill>
              </a:rPr>
              <a:t>Demonstrated efficacy of </a:t>
            </a:r>
            <a:r>
              <a:rPr lang="en-US" sz="2000" i="1" dirty="0">
                <a:solidFill>
                  <a:srgbClr val="000000"/>
                </a:solidFill>
              </a:rPr>
              <a:t>in situ </a:t>
            </a:r>
            <a:r>
              <a:rPr lang="en-US" sz="2000" dirty="0">
                <a:solidFill>
                  <a:srgbClr val="000000"/>
                </a:solidFill>
              </a:rPr>
              <a:t>plasma processing for FE and MP mitigation and gradient recovery</a:t>
            </a:r>
          </a:p>
          <a:p>
            <a:pPr marL="344488" indent="-344488">
              <a:spcBef>
                <a:spcPts val="0"/>
              </a:spcBef>
              <a:spcAft>
                <a:spcPts val="1200"/>
              </a:spcAft>
              <a:buFont typeface="Wingdings" pitchFamily="2" charset="2"/>
              <a:buChar char="§"/>
            </a:pPr>
            <a:r>
              <a:rPr lang="en-US" sz="2000" dirty="0">
                <a:solidFill>
                  <a:srgbClr val="000000"/>
                </a:solidFill>
              </a:rPr>
              <a:t>For ILC style machine: gradient requirement is ambitious. Plasma processing can ensure 5-10% increase of </a:t>
            </a:r>
            <a:r>
              <a:rPr lang="en-US" sz="2000" i="1" dirty="0" err="1">
                <a:solidFill>
                  <a:srgbClr val="000000"/>
                </a:solidFill>
              </a:rPr>
              <a:t>E</a:t>
            </a:r>
            <a:r>
              <a:rPr lang="en-US" sz="2000" i="1" baseline="-25000" dirty="0" err="1">
                <a:solidFill>
                  <a:srgbClr val="000000"/>
                </a:solidFill>
              </a:rPr>
              <a:t>acc</a:t>
            </a:r>
            <a:r>
              <a:rPr lang="en-US" sz="2000" dirty="0">
                <a:solidFill>
                  <a:srgbClr val="000000"/>
                </a:solidFill>
              </a:rPr>
              <a:t> → crucial for high gradient operation projects</a:t>
            </a:r>
          </a:p>
          <a:p>
            <a:pPr marL="344488" indent="-344488">
              <a:spcBef>
                <a:spcPts val="0"/>
              </a:spcBef>
              <a:spcAft>
                <a:spcPts val="1200"/>
              </a:spcAft>
              <a:buFont typeface="Wingdings" pitchFamily="2" charset="2"/>
              <a:buChar char="§"/>
            </a:pPr>
            <a:r>
              <a:rPr lang="en-US" sz="2000" dirty="0">
                <a:solidFill>
                  <a:srgbClr val="000000"/>
                </a:solidFill>
              </a:rPr>
              <a:t>ILC cavity design is similar, so the technique should require little effort to be adapted to ILC HOM couplers but could bring high reward</a:t>
            </a:r>
          </a:p>
        </p:txBody>
      </p:sp>
      <p:sp>
        <p:nvSpPr>
          <p:cNvPr id="3" name="Title 2">
            <a:extLst>
              <a:ext uri="{FF2B5EF4-FFF2-40B4-BE49-F238E27FC236}">
                <a16:creationId xmlns:a16="http://schemas.microsoft.com/office/drawing/2014/main" id="{D45A80FF-628D-41FE-8E42-29F024AE1E6A}"/>
              </a:ext>
            </a:extLst>
          </p:cNvPr>
          <p:cNvSpPr>
            <a:spLocks noGrp="1"/>
          </p:cNvSpPr>
          <p:nvPr>
            <p:ph type="title"/>
          </p:nvPr>
        </p:nvSpPr>
        <p:spPr/>
        <p:txBody>
          <a:bodyPr/>
          <a:lstStyle/>
          <a:p>
            <a:r>
              <a:rPr lang="en-US" dirty="0"/>
              <a:t>Motivation for applying plasma processing to ILC cavities</a:t>
            </a:r>
          </a:p>
        </p:txBody>
      </p:sp>
      <p:sp>
        <p:nvSpPr>
          <p:cNvPr id="4" name="Date Placeholder 3">
            <a:extLst>
              <a:ext uri="{FF2B5EF4-FFF2-40B4-BE49-F238E27FC236}">
                <a16:creationId xmlns:a16="http://schemas.microsoft.com/office/drawing/2014/main" id="{C34A2C66-67B3-4BEF-9F39-5B3DA85C6B2B}"/>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85BF75B3-2E83-4C3A-8B5A-0E3637B8B7CB}"/>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171DC530-8B0E-4331-B2B1-E4307E38ABDB}"/>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1390137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F4C8F3-A0B8-47F6-ACAB-7BA6A0EF917C}"/>
              </a:ext>
            </a:extLst>
          </p:cNvPr>
          <p:cNvSpPr>
            <a:spLocks noGrp="1"/>
          </p:cNvSpPr>
          <p:nvPr>
            <p:ph type="title"/>
          </p:nvPr>
        </p:nvSpPr>
        <p:spPr/>
        <p:txBody>
          <a:bodyPr/>
          <a:lstStyle/>
          <a:p>
            <a:r>
              <a:rPr lang="en-US" dirty="0"/>
              <a:t>Plasma processing for ILC 1.3 GHz cavities</a:t>
            </a:r>
          </a:p>
        </p:txBody>
      </p:sp>
      <p:sp>
        <p:nvSpPr>
          <p:cNvPr id="4" name="Date Placeholder 3">
            <a:extLst>
              <a:ext uri="{FF2B5EF4-FFF2-40B4-BE49-F238E27FC236}">
                <a16:creationId xmlns:a16="http://schemas.microsoft.com/office/drawing/2014/main" id="{E4481051-EEFB-421C-92D9-410598F32585}"/>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6" name="Slide Number Placeholder 5">
            <a:extLst>
              <a:ext uri="{FF2B5EF4-FFF2-40B4-BE49-F238E27FC236}">
                <a16:creationId xmlns:a16="http://schemas.microsoft.com/office/drawing/2014/main" id="{45ED0EFE-5FE2-4938-A8C9-C03DEC639634}"/>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pic>
        <p:nvPicPr>
          <p:cNvPr id="27" name="Picture 26">
            <a:extLst>
              <a:ext uri="{FF2B5EF4-FFF2-40B4-BE49-F238E27FC236}">
                <a16:creationId xmlns:a16="http://schemas.microsoft.com/office/drawing/2014/main" id="{7E498A74-A022-40CA-9CAD-1A17EA680A32}"/>
              </a:ext>
            </a:extLst>
          </p:cNvPr>
          <p:cNvPicPr>
            <a:picLocks noChangeAspect="1"/>
          </p:cNvPicPr>
          <p:nvPr/>
        </p:nvPicPr>
        <p:blipFill>
          <a:blip r:embed="rId2"/>
          <a:stretch>
            <a:fillRect/>
          </a:stretch>
        </p:blipFill>
        <p:spPr>
          <a:xfrm>
            <a:off x="6123956" y="2686518"/>
            <a:ext cx="2140580" cy="1828800"/>
          </a:xfrm>
          <a:prstGeom prst="rect">
            <a:avLst/>
          </a:prstGeom>
        </p:spPr>
      </p:pic>
      <p:pic>
        <p:nvPicPr>
          <p:cNvPr id="28" name="Picture 27">
            <a:extLst>
              <a:ext uri="{FF2B5EF4-FFF2-40B4-BE49-F238E27FC236}">
                <a16:creationId xmlns:a16="http://schemas.microsoft.com/office/drawing/2014/main" id="{DF7A6B62-E027-4A29-9557-3AFEDA4CE197}"/>
              </a:ext>
            </a:extLst>
          </p:cNvPr>
          <p:cNvPicPr>
            <a:picLocks noChangeAspect="1"/>
          </p:cNvPicPr>
          <p:nvPr/>
        </p:nvPicPr>
        <p:blipFill>
          <a:blip r:embed="rId3"/>
          <a:stretch>
            <a:fillRect/>
          </a:stretch>
        </p:blipFill>
        <p:spPr>
          <a:xfrm>
            <a:off x="7581232" y="1223064"/>
            <a:ext cx="1512319" cy="978560"/>
          </a:xfrm>
          <a:prstGeom prst="rect">
            <a:avLst/>
          </a:prstGeom>
        </p:spPr>
      </p:pic>
      <p:sp>
        <p:nvSpPr>
          <p:cNvPr id="29" name="TextBox 28">
            <a:extLst>
              <a:ext uri="{FF2B5EF4-FFF2-40B4-BE49-F238E27FC236}">
                <a16:creationId xmlns:a16="http://schemas.microsoft.com/office/drawing/2014/main" id="{0B0367F9-241E-4ABC-9160-C2A6D0F4FA3D}"/>
              </a:ext>
            </a:extLst>
          </p:cNvPr>
          <p:cNvSpPr txBox="1"/>
          <p:nvPr/>
        </p:nvSpPr>
        <p:spPr>
          <a:xfrm>
            <a:off x="140046" y="537862"/>
            <a:ext cx="7912980" cy="2046714"/>
          </a:xfrm>
          <a:prstGeom prst="rect">
            <a:avLst/>
          </a:prstGeom>
          <a:noFill/>
        </p:spPr>
        <p:txBody>
          <a:bodyPr wrap="square" rtlCol="0">
            <a:spAutoFit/>
          </a:bodyPr>
          <a:lstStyle/>
          <a:p>
            <a:pPr marL="342900" indent="-342900">
              <a:spcAft>
                <a:spcPts val="600"/>
              </a:spcAft>
              <a:buFont typeface="Wingdings" pitchFamily="2" charset="2"/>
              <a:buChar char="§"/>
            </a:pPr>
            <a:r>
              <a:rPr lang="en-US" sz="1600" dirty="0">
                <a:solidFill>
                  <a:schemeClr val="accent6">
                    <a:lumMod val="50000"/>
                  </a:schemeClr>
                </a:solidFill>
                <a:latin typeface="Helvetica" panose="020B0604020202020204" pitchFamily="34" charset="0"/>
                <a:cs typeface="Helvetica" panose="020B0604020202020204" pitchFamily="34" charset="0"/>
              </a:rPr>
              <a:t>Plasma ignition method developed at FNAL for LCLS-II(-HE): uses </a:t>
            </a:r>
            <a:r>
              <a:rPr lang="en-US" sz="1600" b="1" dirty="0">
                <a:solidFill>
                  <a:schemeClr val="accent4"/>
                </a:solidFill>
                <a:latin typeface="Helvetica" panose="020B0604020202020204" pitchFamily="34" charset="0"/>
                <a:cs typeface="Helvetica" panose="020B0604020202020204" pitchFamily="34" charset="0"/>
              </a:rPr>
              <a:t>HOM1 and HOM2 couplers</a:t>
            </a:r>
            <a:r>
              <a:rPr lang="en-US" sz="1600" dirty="0">
                <a:solidFill>
                  <a:schemeClr val="accent6">
                    <a:lumMod val="50000"/>
                  </a:schemeClr>
                </a:solidFill>
                <a:latin typeface="Helvetica" panose="020B0604020202020204" pitchFamily="34" charset="0"/>
                <a:cs typeface="Helvetica" panose="020B0604020202020204" pitchFamily="34" charset="0"/>
              </a:rPr>
              <a:t> to ensure good coupling at RT</a:t>
            </a:r>
          </a:p>
          <a:p>
            <a:pPr marL="342900" indent="-342900">
              <a:spcAft>
                <a:spcPts val="600"/>
              </a:spcAft>
              <a:buFont typeface="Wingdings" pitchFamily="2" charset="2"/>
              <a:buChar char="§"/>
            </a:pPr>
            <a:r>
              <a:rPr lang="en-US" sz="1600" dirty="0">
                <a:solidFill>
                  <a:schemeClr val="accent6">
                    <a:lumMod val="50000"/>
                  </a:schemeClr>
                </a:solidFill>
                <a:latin typeface="Helvetica" panose="020B0604020202020204" pitchFamily="34" charset="0"/>
                <a:cs typeface="Helvetica" panose="020B0604020202020204" pitchFamily="34" charset="0"/>
              </a:rPr>
              <a:t>Antenna tip for LCLS-II and ILC HOM couplers is different → different coupling to 1D and 2D modes → can we still use same ignition method?</a:t>
            </a:r>
          </a:p>
          <a:p>
            <a:pPr marL="342900" indent="-342900">
              <a:spcAft>
                <a:spcPts val="600"/>
              </a:spcAft>
              <a:buFont typeface="Wingdings" pitchFamily="2" charset="2"/>
              <a:buChar char="§"/>
            </a:pPr>
            <a:r>
              <a:rPr lang="en-US" sz="1600" dirty="0">
                <a:solidFill>
                  <a:schemeClr val="accent6">
                    <a:lumMod val="50000"/>
                  </a:schemeClr>
                </a:solidFill>
                <a:latin typeface="Helvetica" panose="020B0604020202020204" pitchFamily="34" charset="0"/>
                <a:cs typeface="Helvetica" panose="020B0604020202020204" pitchFamily="34" charset="0"/>
              </a:rPr>
              <a:t>Comparison of RT S21, S11, S22 measurements on ILC style and LCLS-II cavities: no dramatic difference in coupling to dipole modes</a:t>
            </a:r>
          </a:p>
          <a:p>
            <a:pPr marL="342900" indent="-342900">
              <a:spcAft>
                <a:spcPts val="600"/>
              </a:spcAft>
              <a:buFont typeface="Wingdings" pitchFamily="2" charset="2"/>
              <a:buChar char="§"/>
            </a:pPr>
            <a:r>
              <a:rPr lang="en-US" sz="1600" dirty="0">
                <a:solidFill>
                  <a:schemeClr val="accent6">
                    <a:lumMod val="50000"/>
                  </a:schemeClr>
                </a:solidFill>
                <a:latin typeface="Helvetica" panose="020B0604020202020204" pitchFamily="34" charset="0"/>
                <a:cs typeface="Helvetica" panose="020B0604020202020204" pitchFamily="34" charset="0"/>
              </a:rPr>
              <a:t>Possible issue: CM HOM cables: for LCLS-II rated for 10 W, for ILC rated for 1 W!</a:t>
            </a:r>
          </a:p>
        </p:txBody>
      </p:sp>
      <p:pic>
        <p:nvPicPr>
          <p:cNvPr id="31" name="Picture 30">
            <a:extLst>
              <a:ext uri="{FF2B5EF4-FFF2-40B4-BE49-F238E27FC236}">
                <a16:creationId xmlns:a16="http://schemas.microsoft.com/office/drawing/2014/main" id="{A7D3C8A3-D31A-4A30-9692-D9A932F80CDF}"/>
              </a:ext>
            </a:extLst>
          </p:cNvPr>
          <p:cNvPicPr>
            <a:picLocks noChangeAspect="1"/>
          </p:cNvPicPr>
          <p:nvPr/>
        </p:nvPicPr>
        <p:blipFill>
          <a:blip r:embed="rId4"/>
          <a:stretch>
            <a:fillRect/>
          </a:stretch>
        </p:blipFill>
        <p:spPr>
          <a:xfrm>
            <a:off x="805941" y="2679022"/>
            <a:ext cx="2135536" cy="1828800"/>
          </a:xfrm>
          <a:prstGeom prst="rect">
            <a:avLst/>
          </a:prstGeom>
        </p:spPr>
      </p:pic>
      <p:pic>
        <p:nvPicPr>
          <p:cNvPr id="32" name="Picture 31">
            <a:extLst>
              <a:ext uri="{FF2B5EF4-FFF2-40B4-BE49-F238E27FC236}">
                <a16:creationId xmlns:a16="http://schemas.microsoft.com/office/drawing/2014/main" id="{4A8F20B8-E99E-476B-9273-E157E8A5E432}"/>
              </a:ext>
            </a:extLst>
          </p:cNvPr>
          <p:cNvPicPr>
            <a:picLocks noChangeAspect="1"/>
          </p:cNvPicPr>
          <p:nvPr/>
        </p:nvPicPr>
        <p:blipFill>
          <a:blip r:embed="rId5"/>
          <a:stretch>
            <a:fillRect/>
          </a:stretch>
        </p:blipFill>
        <p:spPr>
          <a:xfrm>
            <a:off x="3507876" y="2672037"/>
            <a:ext cx="2130890" cy="1828800"/>
          </a:xfrm>
          <a:prstGeom prst="rect">
            <a:avLst/>
          </a:prstGeom>
        </p:spPr>
      </p:pic>
      <p:sp>
        <p:nvSpPr>
          <p:cNvPr id="33" name="TextBox 32">
            <a:extLst>
              <a:ext uri="{FF2B5EF4-FFF2-40B4-BE49-F238E27FC236}">
                <a16:creationId xmlns:a16="http://schemas.microsoft.com/office/drawing/2014/main" id="{41337AA2-84BC-4707-BFE2-D8ACA5EB3FAE}"/>
              </a:ext>
            </a:extLst>
          </p:cNvPr>
          <p:cNvSpPr txBox="1"/>
          <p:nvPr/>
        </p:nvSpPr>
        <p:spPr>
          <a:xfrm>
            <a:off x="805941" y="4450974"/>
            <a:ext cx="2130890" cy="276999"/>
          </a:xfrm>
          <a:prstGeom prst="rect">
            <a:avLst/>
          </a:prstGeom>
          <a:noFill/>
        </p:spPr>
        <p:txBody>
          <a:bodyPr wrap="square" rtlCol="0">
            <a:spAutoFit/>
          </a:bodyPr>
          <a:lstStyle/>
          <a:p>
            <a:pPr algn="ctr"/>
            <a:r>
              <a:rPr lang="en-US" sz="1200" dirty="0">
                <a:solidFill>
                  <a:srgbClr val="C00000"/>
                </a:solidFill>
                <a:latin typeface="Helvetica" panose="020B0604020202020204" pitchFamily="34" charset="0"/>
                <a:cs typeface="Helvetica" panose="020B0604020202020204" pitchFamily="34" charset="0"/>
              </a:rPr>
              <a:t>S21 – 1D and 2D passbands</a:t>
            </a:r>
          </a:p>
        </p:txBody>
      </p:sp>
      <p:sp>
        <p:nvSpPr>
          <p:cNvPr id="34" name="TextBox 33">
            <a:extLst>
              <a:ext uri="{FF2B5EF4-FFF2-40B4-BE49-F238E27FC236}">
                <a16:creationId xmlns:a16="http://schemas.microsoft.com/office/drawing/2014/main" id="{B0239DF0-22CF-444E-8CFA-4C41527435C8}"/>
              </a:ext>
            </a:extLst>
          </p:cNvPr>
          <p:cNvSpPr txBox="1"/>
          <p:nvPr/>
        </p:nvSpPr>
        <p:spPr>
          <a:xfrm>
            <a:off x="6128603" y="4450974"/>
            <a:ext cx="2130890" cy="276999"/>
          </a:xfrm>
          <a:prstGeom prst="rect">
            <a:avLst/>
          </a:prstGeom>
          <a:noFill/>
        </p:spPr>
        <p:txBody>
          <a:bodyPr wrap="square" rtlCol="0">
            <a:spAutoFit/>
          </a:bodyPr>
          <a:lstStyle/>
          <a:p>
            <a:pPr algn="ctr"/>
            <a:r>
              <a:rPr lang="en-US" sz="1200" dirty="0">
                <a:solidFill>
                  <a:srgbClr val="C00000"/>
                </a:solidFill>
                <a:latin typeface="Helvetica" panose="020B0604020202020204" pitchFamily="34" charset="0"/>
                <a:cs typeface="Helvetica" panose="020B0604020202020204" pitchFamily="34" charset="0"/>
              </a:rPr>
              <a:t>S11 – zoom on 2D-1</a:t>
            </a:r>
          </a:p>
        </p:txBody>
      </p:sp>
      <p:sp>
        <p:nvSpPr>
          <p:cNvPr id="35" name="TextBox 34">
            <a:extLst>
              <a:ext uri="{FF2B5EF4-FFF2-40B4-BE49-F238E27FC236}">
                <a16:creationId xmlns:a16="http://schemas.microsoft.com/office/drawing/2014/main" id="{0D3E3FAC-471A-4D79-A3EE-F7263BE2B8F2}"/>
              </a:ext>
            </a:extLst>
          </p:cNvPr>
          <p:cNvSpPr txBox="1"/>
          <p:nvPr/>
        </p:nvSpPr>
        <p:spPr>
          <a:xfrm>
            <a:off x="3503230" y="4450974"/>
            <a:ext cx="2130890" cy="276999"/>
          </a:xfrm>
          <a:prstGeom prst="rect">
            <a:avLst/>
          </a:prstGeom>
          <a:noFill/>
        </p:spPr>
        <p:txBody>
          <a:bodyPr wrap="square" rtlCol="0">
            <a:spAutoFit/>
          </a:bodyPr>
          <a:lstStyle/>
          <a:p>
            <a:pPr algn="ctr"/>
            <a:r>
              <a:rPr lang="en-US" sz="1200" dirty="0">
                <a:solidFill>
                  <a:srgbClr val="C00000"/>
                </a:solidFill>
                <a:latin typeface="Helvetica" panose="020B0604020202020204" pitchFamily="34" charset="0"/>
                <a:cs typeface="Helvetica" panose="020B0604020202020204" pitchFamily="34" charset="0"/>
              </a:rPr>
              <a:t>S21 – zoom on 2D-1</a:t>
            </a:r>
          </a:p>
        </p:txBody>
      </p:sp>
    </p:spTree>
    <p:extLst>
      <p:ext uri="{BB962C8B-B14F-4D97-AF65-F5344CB8AC3E}">
        <p14:creationId xmlns:p14="http://schemas.microsoft.com/office/powerpoint/2010/main" val="547929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light fixture on a ceiling&#10;&#10;Description automatically generated with low confidence">
            <a:extLst>
              <a:ext uri="{FF2B5EF4-FFF2-40B4-BE49-F238E27FC236}">
                <a16:creationId xmlns:a16="http://schemas.microsoft.com/office/drawing/2014/main" id="{9A4212B2-F31A-4208-9427-A061C5CBEC77}"/>
              </a:ext>
            </a:extLst>
          </p:cNvPr>
          <p:cNvPicPr>
            <a:picLocks noGrp="1" noChangeAspect="1"/>
          </p:cNvPicPr>
          <p:nvPr>
            <p:ph idx="1"/>
          </p:nvPr>
        </p:nvPicPr>
        <p:blipFill rotWithShape="1">
          <a:blip r:embed="rId2"/>
          <a:srcRect l="16642" t="14133" r="11769" b="7277"/>
          <a:stretch/>
        </p:blipFill>
        <p:spPr>
          <a:xfrm>
            <a:off x="6384092" y="2505410"/>
            <a:ext cx="2560320" cy="2108038"/>
          </a:xfrm>
        </p:spPr>
      </p:pic>
      <p:sp>
        <p:nvSpPr>
          <p:cNvPr id="3" name="Title 2">
            <a:extLst>
              <a:ext uri="{FF2B5EF4-FFF2-40B4-BE49-F238E27FC236}">
                <a16:creationId xmlns:a16="http://schemas.microsoft.com/office/drawing/2014/main" id="{ED9031C5-8CE1-44D4-B5ED-51C47DA6EEF8}"/>
              </a:ext>
            </a:extLst>
          </p:cNvPr>
          <p:cNvSpPr>
            <a:spLocks noGrp="1"/>
          </p:cNvSpPr>
          <p:nvPr>
            <p:ph type="title"/>
          </p:nvPr>
        </p:nvSpPr>
        <p:spPr/>
        <p:txBody>
          <a:bodyPr/>
          <a:lstStyle/>
          <a:p>
            <a:r>
              <a:rPr lang="en-US" dirty="0"/>
              <a:t>Plasma processing for ILC 1.3 GHz cavities (2)</a:t>
            </a:r>
          </a:p>
        </p:txBody>
      </p:sp>
      <p:sp>
        <p:nvSpPr>
          <p:cNvPr id="4" name="Date Placeholder 3">
            <a:extLst>
              <a:ext uri="{FF2B5EF4-FFF2-40B4-BE49-F238E27FC236}">
                <a16:creationId xmlns:a16="http://schemas.microsoft.com/office/drawing/2014/main" id="{D7EC7EF5-EEC0-46CA-9566-E100DF9497C6}"/>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7708A3B2-6310-4CDA-AD8E-A81E75054F17}"/>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4BD4CA0F-2A7E-48E2-A94D-9EAB197843A8}"/>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9" name="TextBox 8">
            <a:extLst>
              <a:ext uri="{FF2B5EF4-FFF2-40B4-BE49-F238E27FC236}">
                <a16:creationId xmlns:a16="http://schemas.microsoft.com/office/drawing/2014/main" id="{421EA456-0385-42CF-B447-F74EC15E8563}"/>
              </a:ext>
            </a:extLst>
          </p:cNvPr>
          <p:cNvSpPr txBox="1"/>
          <p:nvPr/>
        </p:nvSpPr>
        <p:spPr>
          <a:xfrm>
            <a:off x="332508" y="920360"/>
            <a:ext cx="5766011" cy="2893100"/>
          </a:xfrm>
          <a:prstGeom prst="rect">
            <a:avLst/>
          </a:prstGeom>
          <a:noFill/>
        </p:spPr>
        <p:txBody>
          <a:bodyPr wrap="square" rtlCol="0">
            <a:spAutoFit/>
          </a:bodyPr>
          <a:lstStyle/>
          <a:p>
            <a:pPr marL="342900" indent="-342900">
              <a:spcAft>
                <a:spcPts val="1200"/>
              </a:spcAft>
              <a:buFont typeface="Wingdings" pitchFamily="2" charset="2"/>
              <a:buChar char="§"/>
            </a:pPr>
            <a:r>
              <a:rPr lang="en-US" sz="1800" dirty="0">
                <a:solidFill>
                  <a:srgbClr val="000000"/>
                </a:solidFill>
                <a:latin typeface="Helvetica" panose="020B0604020202020204" pitchFamily="34" charset="0"/>
                <a:cs typeface="Helvetica" panose="020B0604020202020204" pitchFamily="34" charset="0"/>
              </a:rPr>
              <a:t>Starting point</a:t>
            </a:r>
            <a:r>
              <a:rPr lang="en-US" sz="1800" dirty="0">
                <a:solidFill>
                  <a:schemeClr val="accent6">
                    <a:lumMod val="50000"/>
                  </a:schemeClr>
                </a:solidFill>
                <a:latin typeface="Helvetica" panose="020B0604020202020204" pitchFamily="34" charset="0"/>
                <a:cs typeface="Helvetica" panose="020B0604020202020204" pitchFamily="34" charset="0"/>
              </a:rPr>
              <a:t>:</a:t>
            </a:r>
            <a:r>
              <a:rPr lang="en-US" sz="1800" b="1" dirty="0">
                <a:solidFill>
                  <a:srgbClr val="C00000"/>
                </a:solidFill>
                <a:latin typeface="Helvetica" panose="020B0604020202020204" pitchFamily="34" charset="0"/>
                <a:cs typeface="Helvetica" panose="020B0604020202020204" pitchFamily="34" charset="0"/>
              </a:rPr>
              <a:t> LCLS-II recipe → ignition method works</a:t>
            </a:r>
            <a:r>
              <a:rPr lang="en-US" sz="1800" dirty="0">
                <a:solidFill>
                  <a:srgbClr val="000000"/>
                </a:solidFill>
                <a:latin typeface="Helvetica" panose="020B0604020202020204" pitchFamily="34" charset="0"/>
                <a:cs typeface="Helvetica" panose="020B0604020202020204" pitchFamily="34" charset="0"/>
              </a:rPr>
              <a:t>, BUT excessive power required at ignition for ILC HOM cables (1W rated)</a:t>
            </a:r>
            <a:endParaRPr lang="en-US" sz="1800" dirty="0">
              <a:solidFill>
                <a:srgbClr val="C00000"/>
              </a:solidFill>
              <a:latin typeface="Helvetica" panose="020B0604020202020204" pitchFamily="34" charset="0"/>
              <a:cs typeface="Helvetica" panose="020B0604020202020204" pitchFamily="34" charset="0"/>
            </a:endParaRPr>
          </a:p>
          <a:p>
            <a:pPr marL="342900" indent="-342900">
              <a:spcAft>
                <a:spcPts val="1200"/>
              </a:spcAft>
              <a:buFont typeface="Wingdings" pitchFamily="2" charset="2"/>
              <a:buChar char="§"/>
            </a:pPr>
            <a:r>
              <a:rPr lang="en-US" sz="1800" dirty="0">
                <a:solidFill>
                  <a:srgbClr val="000000"/>
                </a:solidFill>
                <a:latin typeface="Helvetica" panose="020B0604020202020204" pitchFamily="34" charset="0"/>
                <a:cs typeface="Helvetica" panose="020B0604020202020204" pitchFamily="34" charset="0"/>
              </a:rPr>
              <a:t>Conducted ignition and transfer tests with </a:t>
            </a:r>
            <a:r>
              <a:rPr lang="en-US" sz="1800" b="1" dirty="0">
                <a:solidFill>
                  <a:srgbClr val="FF9341"/>
                </a:solidFill>
                <a:latin typeface="Helvetica" panose="020B0604020202020204" pitchFamily="34" charset="0"/>
                <a:cs typeface="Helvetica" panose="020B0604020202020204" pitchFamily="34" charset="0"/>
              </a:rPr>
              <a:t>Neon</a:t>
            </a:r>
            <a:r>
              <a:rPr lang="en-US" sz="1800" b="1" dirty="0">
                <a:solidFill>
                  <a:srgbClr val="000000"/>
                </a:solidFill>
                <a:latin typeface="Helvetica" panose="020B0604020202020204" pitchFamily="34" charset="0"/>
                <a:cs typeface="Helvetica" panose="020B0604020202020204" pitchFamily="34" charset="0"/>
              </a:rPr>
              <a:t> </a:t>
            </a:r>
            <a:r>
              <a:rPr lang="en-US" sz="1800" dirty="0">
                <a:solidFill>
                  <a:srgbClr val="000000"/>
                </a:solidFill>
                <a:latin typeface="Helvetica" panose="020B0604020202020204" pitchFamily="34" charset="0"/>
                <a:cs typeface="Helvetica" panose="020B0604020202020204" pitchFamily="34" charset="0"/>
              </a:rPr>
              <a:t>and </a:t>
            </a:r>
            <a:r>
              <a:rPr lang="en-US" sz="1800" b="1" dirty="0">
                <a:solidFill>
                  <a:srgbClr val="B279C1"/>
                </a:solidFill>
                <a:latin typeface="Helvetica" panose="020B0604020202020204" pitchFamily="34" charset="0"/>
                <a:cs typeface="Helvetica" panose="020B0604020202020204" pitchFamily="34" charset="0"/>
              </a:rPr>
              <a:t>Argon</a:t>
            </a:r>
            <a:r>
              <a:rPr lang="en-US" sz="1800" b="1" dirty="0">
                <a:solidFill>
                  <a:srgbClr val="000000"/>
                </a:solidFill>
                <a:latin typeface="Helvetica" panose="020B0604020202020204" pitchFamily="34" charset="0"/>
                <a:cs typeface="Helvetica" panose="020B0604020202020204" pitchFamily="34" charset="0"/>
              </a:rPr>
              <a:t> </a:t>
            </a:r>
            <a:r>
              <a:rPr lang="en-US" sz="1800" dirty="0">
                <a:solidFill>
                  <a:srgbClr val="000000"/>
                </a:solidFill>
                <a:latin typeface="Helvetica" panose="020B0604020202020204" pitchFamily="34" charset="0"/>
                <a:cs typeface="Helvetica" panose="020B0604020202020204" pitchFamily="34" charset="0"/>
              </a:rPr>
              <a:t>at various pressures</a:t>
            </a:r>
          </a:p>
          <a:p>
            <a:pPr marL="342900" indent="-342900">
              <a:spcAft>
                <a:spcPts val="1200"/>
              </a:spcAft>
              <a:buFont typeface="Wingdings" pitchFamily="2" charset="2"/>
              <a:buChar char="§"/>
            </a:pPr>
            <a:r>
              <a:rPr lang="en-US" sz="1800" b="1" dirty="0">
                <a:solidFill>
                  <a:srgbClr val="B279C1"/>
                </a:solidFill>
                <a:latin typeface="Helvetica" panose="020B0604020202020204" pitchFamily="34" charset="0"/>
                <a:cs typeface="Helvetica" panose="020B0604020202020204" pitchFamily="34" charset="0"/>
              </a:rPr>
              <a:t>Argon</a:t>
            </a:r>
            <a:r>
              <a:rPr lang="en-US" sz="1800" dirty="0">
                <a:solidFill>
                  <a:srgbClr val="000000"/>
                </a:solidFill>
                <a:latin typeface="Helvetica" panose="020B0604020202020204" pitchFamily="34" charset="0"/>
                <a:cs typeface="Helvetica" panose="020B0604020202020204" pitchFamily="34" charset="0"/>
              </a:rPr>
              <a:t>: lower 1</a:t>
            </a:r>
            <a:r>
              <a:rPr lang="en-US" sz="1800" baseline="30000" dirty="0">
                <a:solidFill>
                  <a:srgbClr val="000000"/>
                </a:solidFill>
                <a:latin typeface="Helvetica" panose="020B0604020202020204" pitchFamily="34" charset="0"/>
                <a:cs typeface="Helvetica" panose="020B0604020202020204" pitchFamily="34" charset="0"/>
              </a:rPr>
              <a:t>st</a:t>
            </a:r>
            <a:r>
              <a:rPr lang="en-US" sz="1800" dirty="0">
                <a:solidFill>
                  <a:srgbClr val="000000"/>
                </a:solidFill>
                <a:latin typeface="Helvetica" panose="020B0604020202020204" pitchFamily="34" charset="0"/>
                <a:cs typeface="Helvetica" panose="020B0604020202020204" pitchFamily="34" charset="0"/>
              </a:rPr>
              <a:t> ionization energy → lower ignition power. Tested multiple pressure levels, monitoring </a:t>
            </a:r>
            <a:r>
              <a:rPr lang="en-US" sz="1800" b="1" dirty="0">
                <a:solidFill>
                  <a:srgbClr val="C00000"/>
                </a:solidFill>
                <a:latin typeface="Helvetica" panose="020B0604020202020204" pitchFamily="34" charset="0"/>
                <a:cs typeface="Helvetica" panose="020B0604020202020204" pitchFamily="34" charset="0"/>
              </a:rPr>
              <a:t>ignition power, cable temperature, plasma transfer and tunability</a:t>
            </a:r>
          </a:p>
        </p:txBody>
      </p:sp>
      <p:pic>
        <p:nvPicPr>
          <p:cNvPr id="16" name="Picture 15" descr="A picture containing indoor, toilet&#10;&#10;Description automatically generated">
            <a:extLst>
              <a:ext uri="{FF2B5EF4-FFF2-40B4-BE49-F238E27FC236}">
                <a16:creationId xmlns:a16="http://schemas.microsoft.com/office/drawing/2014/main" id="{8289802B-D322-4196-BFFC-30969015BABD}"/>
              </a:ext>
            </a:extLst>
          </p:cNvPr>
          <p:cNvPicPr>
            <a:picLocks noChangeAspect="1"/>
          </p:cNvPicPr>
          <p:nvPr/>
        </p:nvPicPr>
        <p:blipFill rotWithShape="1">
          <a:blip r:embed="rId3"/>
          <a:srcRect r="5651"/>
          <a:stretch/>
        </p:blipFill>
        <p:spPr>
          <a:xfrm>
            <a:off x="6384092" y="395050"/>
            <a:ext cx="2560320" cy="2035269"/>
          </a:xfrm>
          <a:prstGeom prst="rect">
            <a:avLst/>
          </a:prstGeom>
        </p:spPr>
      </p:pic>
    </p:spTree>
    <p:extLst>
      <p:ext uri="{BB962C8B-B14F-4D97-AF65-F5344CB8AC3E}">
        <p14:creationId xmlns:p14="http://schemas.microsoft.com/office/powerpoint/2010/main" val="991816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7071F-7801-410F-8338-2E2C2912A422}"/>
              </a:ext>
            </a:extLst>
          </p:cNvPr>
          <p:cNvSpPr>
            <a:spLocks noGrp="1"/>
          </p:cNvSpPr>
          <p:nvPr>
            <p:ph type="title"/>
          </p:nvPr>
        </p:nvSpPr>
        <p:spPr/>
        <p:txBody>
          <a:bodyPr/>
          <a:lstStyle/>
          <a:p>
            <a:r>
              <a:rPr lang="en-US" dirty="0"/>
              <a:t>Potential recipe for ILC cavities</a:t>
            </a:r>
          </a:p>
        </p:txBody>
      </p:sp>
      <p:sp>
        <p:nvSpPr>
          <p:cNvPr id="4" name="Date Placeholder 3">
            <a:extLst>
              <a:ext uri="{FF2B5EF4-FFF2-40B4-BE49-F238E27FC236}">
                <a16:creationId xmlns:a16="http://schemas.microsoft.com/office/drawing/2014/main" id="{71E34BD1-FE82-4495-8499-EB805B123BC2}"/>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9BBE2149-C0FC-4600-8031-E8D5DDE6754E}"/>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069D1930-E0CF-4F12-8273-76AE212FD0F6}"/>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pic>
        <p:nvPicPr>
          <p:cNvPr id="12" name="Picture 11" descr="Chart&#10;&#10;Description automatically generated">
            <a:extLst>
              <a:ext uri="{FF2B5EF4-FFF2-40B4-BE49-F238E27FC236}">
                <a16:creationId xmlns:a16="http://schemas.microsoft.com/office/drawing/2014/main" id="{84F44A26-7E34-4B73-A4CF-8D991631C10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0359" y="1087178"/>
            <a:ext cx="4421223" cy="3383280"/>
          </a:xfrm>
          <a:prstGeom prst="rect">
            <a:avLst/>
          </a:prstGeom>
        </p:spPr>
      </p:pic>
      <p:pic>
        <p:nvPicPr>
          <p:cNvPr id="16" name="Picture 15" descr="Chart, line chart, histogram&#10;&#10;Description automatically generated">
            <a:extLst>
              <a:ext uri="{FF2B5EF4-FFF2-40B4-BE49-F238E27FC236}">
                <a16:creationId xmlns:a16="http://schemas.microsoft.com/office/drawing/2014/main" id="{7F7E2A3D-1787-44F8-A9E7-E00EDAB4F70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74149" y="1087178"/>
            <a:ext cx="4421223" cy="3383280"/>
          </a:xfrm>
          <a:prstGeom prst="rect">
            <a:avLst/>
          </a:prstGeom>
        </p:spPr>
      </p:pic>
      <p:sp>
        <p:nvSpPr>
          <p:cNvPr id="17" name="TextBox 16">
            <a:extLst>
              <a:ext uri="{FF2B5EF4-FFF2-40B4-BE49-F238E27FC236}">
                <a16:creationId xmlns:a16="http://schemas.microsoft.com/office/drawing/2014/main" id="{F6FB5144-EC85-46A8-81FD-E7B4A0B828E5}"/>
              </a:ext>
            </a:extLst>
          </p:cNvPr>
          <p:cNvSpPr txBox="1"/>
          <p:nvPr/>
        </p:nvSpPr>
        <p:spPr>
          <a:xfrm>
            <a:off x="1074511" y="4321586"/>
            <a:ext cx="6902963" cy="461665"/>
          </a:xfrm>
          <a:prstGeom prst="rect">
            <a:avLst/>
          </a:prstGeom>
          <a:noFill/>
        </p:spPr>
        <p:txBody>
          <a:bodyPr wrap="square" rtlCol="0">
            <a:spAutoFit/>
          </a:bodyPr>
          <a:lstStyle/>
          <a:p>
            <a:pPr algn="ctr"/>
            <a:r>
              <a:rPr lang="en-US" sz="1200" dirty="0">
                <a:solidFill>
                  <a:schemeClr val="accent6">
                    <a:lumMod val="50000"/>
                  </a:schemeClr>
                </a:solidFill>
                <a:latin typeface="Helvetica" panose="020B0604020202020204" pitchFamily="34" charset="0"/>
                <a:cs typeface="Helvetica" panose="020B0604020202020204" pitchFamily="34" charset="0"/>
              </a:rPr>
              <a:t>Power levels and corresponding cable heating recorded during plasma ignition, transfer to each cell and tuning tests for modes 1D-5, 1D-6, 1D-7</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8E7AF33-902F-4EE0-99B6-1FBFDEF36493}"/>
                  </a:ext>
                </a:extLst>
              </p:cNvPr>
              <p:cNvSpPr>
                <a:spLocks noGrp="1"/>
              </p:cNvSpPr>
              <p:nvPr>
                <p:ph idx="1"/>
              </p:nvPr>
            </p:nvSpPr>
            <p:spPr>
              <a:xfrm>
                <a:off x="228604" y="573865"/>
                <a:ext cx="8045140" cy="3747721"/>
              </a:xfrm>
            </p:spPr>
            <p:txBody>
              <a:bodyPr/>
              <a:lstStyle/>
              <a:p>
                <a:pPr marL="282575" lvl="1" indent="0">
                  <a:spcBef>
                    <a:spcPts val="0"/>
                  </a:spcBef>
                  <a:buNone/>
                </a:pPr>
                <a:r>
                  <a:rPr lang="en-US" sz="1800" b="1" dirty="0">
                    <a:solidFill>
                      <a:srgbClr val="B279C1"/>
                    </a:solidFill>
                    <a:latin typeface="Helvetica" panose="020B0604020202020204" pitchFamily="34" charset="0"/>
                    <a:cs typeface="Helvetica" panose="020B0604020202020204" pitchFamily="34" charset="0"/>
                  </a:rPr>
                  <a:t>Argon</a:t>
                </a:r>
                <a:r>
                  <a:rPr lang="en-US" sz="1800" b="1" dirty="0">
                    <a:solidFill>
                      <a:srgbClr val="C00000"/>
                    </a:solidFill>
                    <a:latin typeface="Helvetica" panose="020B0604020202020204" pitchFamily="34" charset="0"/>
                    <a:cs typeface="Helvetica" panose="020B0604020202020204" pitchFamily="34" charset="0"/>
                  </a:rPr>
                  <a:t> </a:t>
                </a:r>
                <a:r>
                  <a:rPr lang="en-US" sz="1800" dirty="0">
                    <a:solidFill>
                      <a:schemeClr val="accent6">
                        <a:lumMod val="50000"/>
                      </a:schemeClr>
                    </a:solidFill>
                    <a:latin typeface="Helvetica" panose="020B0604020202020204" pitchFamily="34" charset="0"/>
                    <a:cs typeface="Helvetica" panose="020B0604020202020204" pitchFamily="34" charset="0"/>
                  </a:rPr>
                  <a:t>at </a:t>
                </a:r>
                <a14:m>
                  <m:oMath xmlns:m="http://schemas.openxmlformats.org/officeDocument/2006/math">
                    <m:r>
                      <a:rPr lang="en-US" sz="1800" b="1" i="1" smtClean="0">
                        <a:solidFill>
                          <a:srgbClr val="B279C1"/>
                        </a:solidFill>
                        <a:latin typeface="Cambria Math" panose="02040503050406030204" pitchFamily="18" charset="0"/>
                        <a:cs typeface="Helvetica" panose="020B0604020202020204" pitchFamily="34" charset="0"/>
                      </a:rPr>
                      <m:t>𝒑</m:t>
                    </m:r>
                    <m:r>
                      <a:rPr lang="en-US" sz="1800" b="1" i="1" smtClean="0">
                        <a:solidFill>
                          <a:srgbClr val="B279C1"/>
                        </a:solidFill>
                        <a:latin typeface="Cambria Math" panose="02040503050406030204" pitchFamily="18" charset="0"/>
                        <a:ea typeface="Cambria Math" panose="02040503050406030204" pitchFamily="18" charset="0"/>
                        <a:cs typeface="Helvetica" panose="020B0604020202020204" pitchFamily="34" charset="0"/>
                      </a:rPr>
                      <m:t>≈</m:t>
                    </m:r>
                    <m:r>
                      <a:rPr lang="en-US" sz="1800" b="1" i="1" smtClean="0">
                        <a:solidFill>
                          <a:srgbClr val="B279C1"/>
                        </a:solidFill>
                        <a:latin typeface="Cambria Math" panose="02040503050406030204" pitchFamily="18" charset="0"/>
                        <a:ea typeface="Cambria Math" panose="02040503050406030204" pitchFamily="18" charset="0"/>
                        <a:cs typeface="Helvetica" panose="020B0604020202020204" pitchFamily="34" charset="0"/>
                      </a:rPr>
                      <m:t>𝟓𝟎</m:t>
                    </m:r>
                    <m:r>
                      <a:rPr lang="en-US" sz="1800" b="1" i="1" smtClean="0">
                        <a:solidFill>
                          <a:srgbClr val="B279C1"/>
                        </a:solidFill>
                        <a:latin typeface="Cambria Math" panose="02040503050406030204" pitchFamily="18" charset="0"/>
                        <a:ea typeface="Cambria Math" panose="02040503050406030204" pitchFamily="18" charset="0"/>
                        <a:cs typeface="Helvetica" panose="020B0604020202020204" pitchFamily="34" charset="0"/>
                      </a:rPr>
                      <m:t> </m:t>
                    </m:r>
                    <m:r>
                      <a:rPr lang="en-US" sz="1800" b="1" i="0" smtClean="0">
                        <a:solidFill>
                          <a:srgbClr val="B279C1"/>
                        </a:solidFill>
                        <a:latin typeface="Cambria Math" panose="02040503050406030204" pitchFamily="18" charset="0"/>
                        <a:ea typeface="Cambria Math" panose="02040503050406030204" pitchFamily="18" charset="0"/>
                        <a:cs typeface="Helvetica" panose="020B0604020202020204" pitchFamily="34" charset="0"/>
                      </a:rPr>
                      <m:t>𝐦𝐓𝐨𝐫𝐫</m:t>
                    </m:r>
                  </m:oMath>
                </a14:m>
                <a:r>
                  <a:rPr lang="en-US" sz="1800" b="1" dirty="0">
                    <a:solidFill>
                      <a:srgbClr val="B279C1"/>
                    </a:solidFill>
                    <a:latin typeface="Helvetica" panose="020B0604020202020204" pitchFamily="34" charset="0"/>
                    <a:cs typeface="Helvetica" panose="020B0604020202020204" pitchFamily="34" charset="0"/>
                  </a:rPr>
                  <a:t>, </a:t>
                </a:r>
                <a14:m>
                  <m:oMath xmlns:m="http://schemas.openxmlformats.org/officeDocument/2006/math">
                    <m:sSubSup>
                      <m:sSubSupPr>
                        <m:ctrlPr>
                          <a:rPr lang="en-US" sz="1800" b="1" i="1" smtClean="0">
                            <a:solidFill>
                              <a:srgbClr val="B279C1"/>
                            </a:solidFill>
                            <a:latin typeface="Cambria Math" panose="02040503050406030204" pitchFamily="18" charset="0"/>
                            <a:cs typeface="Helvetica" panose="020B0604020202020204" pitchFamily="34" charset="0"/>
                          </a:rPr>
                        </m:ctrlPr>
                      </m:sSubSupPr>
                      <m:e>
                        <m:r>
                          <a:rPr lang="en-US" sz="1800" b="1" i="1" smtClean="0">
                            <a:solidFill>
                              <a:srgbClr val="B279C1"/>
                            </a:solidFill>
                            <a:latin typeface="Cambria Math" panose="02040503050406030204" pitchFamily="18" charset="0"/>
                            <a:cs typeface="Helvetica" panose="020B0604020202020204" pitchFamily="34" charset="0"/>
                          </a:rPr>
                          <m:t>𝑷</m:t>
                        </m:r>
                      </m:e>
                      <m:sub>
                        <m:r>
                          <a:rPr lang="en-US" sz="1800" b="1" i="1" smtClean="0">
                            <a:solidFill>
                              <a:srgbClr val="B279C1"/>
                            </a:solidFill>
                            <a:latin typeface="Cambria Math" panose="02040503050406030204" pitchFamily="18" charset="0"/>
                            <a:cs typeface="Helvetica" panose="020B0604020202020204" pitchFamily="34" charset="0"/>
                          </a:rPr>
                          <m:t>𝑰𝑵</m:t>
                        </m:r>
                      </m:sub>
                      <m:sup>
                        <m:r>
                          <a:rPr lang="en-US" sz="1800" b="1" i="1" smtClean="0">
                            <a:solidFill>
                              <a:srgbClr val="B279C1"/>
                            </a:solidFill>
                            <a:latin typeface="Cambria Math" panose="02040503050406030204" pitchFamily="18" charset="0"/>
                            <a:cs typeface="Helvetica" panose="020B0604020202020204" pitchFamily="34" charset="0"/>
                          </a:rPr>
                          <m:t>𝒊𝒈𝒏𝒊𝒕𝒊𝒐𝒏</m:t>
                        </m:r>
                      </m:sup>
                    </m:sSubSup>
                    <m:r>
                      <a:rPr lang="en-US" sz="1800" b="1" i="1" smtClean="0">
                        <a:solidFill>
                          <a:srgbClr val="B279C1"/>
                        </a:solidFill>
                        <a:latin typeface="Cambria Math" panose="02040503050406030204" pitchFamily="18" charset="0"/>
                        <a:cs typeface="Helvetica" panose="020B0604020202020204" pitchFamily="34" charset="0"/>
                      </a:rPr>
                      <m:t>=</m:t>
                    </m:r>
                    <m:r>
                      <a:rPr lang="en-US" sz="1800" b="1" i="1" smtClean="0">
                        <a:solidFill>
                          <a:srgbClr val="B279C1"/>
                        </a:solidFill>
                        <a:latin typeface="Cambria Math" panose="02040503050406030204" pitchFamily="18" charset="0"/>
                        <a:cs typeface="Helvetica" panose="020B0604020202020204" pitchFamily="34" charset="0"/>
                      </a:rPr>
                      <m:t>𝟒𝟓</m:t>
                    </m:r>
                    <m:r>
                      <a:rPr lang="en-US" sz="1800" b="1" i="1" smtClean="0">
                        <a:solidFill>
                          <a:srgbClr val="B279C1"/>
                        </a:solidFill>
                        <a:latin typeface="Cambria Math" panose="02040503050406030204" pitchFamily="18" charset="0"/>
                        <a:cs typeface="Helvetica" panose="020B0604020202020204" pitchFamily="34" charset="0"/>
                      </a:rPr>
                      <m:t>−</m:t>
                    </m:r>
                    <m:r>
                      <a:rPr lang="en-US" sz="1800" b="1" i="1" smtClean="0">
                        <a:solidFill>
                          <a:srgbClr val="B279C1"/>
                        </a:solidFill>
                        <a:latin typeface="Cambria Math" panose="02040503050406030204" pitchFamily="18" charset="0"/>
                        <a:cs typeface="Helvetica" panose="020B0604020202020204" pitchFamily="34" charset="0"/>
                      </a:rPr>
                      <m:t>𝟓𝟓</m:t>
                    </m:r>
                    <m:r>
                      <a:rPr lang="en-US" sz="1800" b="1" i="1" smtClean="0">
                        <a:solidFill>
                          <a:srgbClr val="B279C1"/>
                        </a:solidFill>
                        <a:latin typeface="Cambria Math" panose="02040503050406030204" pitchFamily="18" charset="0"/>
                        <a:cs typeface="Helvetica" panose="020B0604020202020204" pitchFamily="34" charset="0"/>
                      </a:rPr>
                      <m:t> </m:t>
                    </m:r>
                    <m:r>
                      <a:rPr lang="en-US" sz="1800" b="1" i="1" smtClean="0">
                        <a:solidFill>
                          <a:srgbClr val="B279C1"/>
                        </a:solidFill>
                        <a:latin typeface="Cambria Math" panose="02040503050406030204" pitchFamily="18" charset="0"/>
                        <a:cs typeface="Helvetica" panose="020B0604020202020204" pitchFamily="34" charset="0"/>
                      </a:rPr>
                      <m:t>𝑾</m:t>
                    </m:r>
                  </m:oMath>
                </a14:m>
                <a:r>
                  <a:rPr lang="en-US" sz="1800" b="1" dirty="0">
                    <a:solidFill>
                      <a:srgbClr val="B279C1"/>
                    </a:solidFill>
                    <a:latin typeface="Helvetica" panose="020B0604020202020204" pitchFamily="34" charset="0"/>
                    <a:cs typeface="Helvetica" panose="020B0604020202020204" pitchFamily="34" charset="0"/>
                  </a:rPr>
                  <a:t>, max observed </a:t>
                </a:r>
                <a14:m>
                  <m:oMath xmlns:m="http://schemas.openxmlformats.org/officeDocument/2006/math">
                    <m:r>
                      <a:rPr lang="en-US" sz="1800" b="1" i="1" smtClean="0">
                        <a:solidFill>
                          <a:srgbClr val="B279C1"/>
                        </a:solidFill>
                        <a:latin typeface="Cambria Math" panose="02040503050406030204" pitchFamily="18" charset="0"/>
                        <a:ea typeface="Cambria Math" panose="02040503050406030204" pitchFamily="18" charset="0"/>
                        <a:cs typeface="Helvetica" panose="020B0604020202020204" pitchFamily="34" charset="0"/>
                      </a:rPr>
                      <m:t>∆</m:t>
                    </m:r>
                    <m:r>
                      <a:rPr lang="en-US" sz="1800" b="1" i="1" smtClean="0">
                        <a:solidFill>
                          <a:srgbClr val="B279C1"/>
                        </a:solidFill>
                        <a:latin typeface="Cambria Math" panose="02040503050406030204" pitchFamily="18" charset="0"/>
                        <a:ea typeface="Cambria Math" panose="02040503050406030204" pitchFamily="18" charset="0"/>
                        <a:cs typeface="Helvetica" panose="020B0604020202020204" pitchFamily="34" charset="0"/>
                      </a:rPr>
                      <m:t>𝑻</m:t>
                    </m:r>
                    <m:r>
                      <a:rPr lang="en-US" sz="1800" b="1" i="1" smtClean="0">
                        <a:solidFill>
                          <a:srgbClr val="B279C1"/>
                        </a:solidFill>
                        <a:latin typeface="Cambria Math" panose="02040503050406030204" pitchFamily="18" charset="0"/>
                        <a:cs typeface="Helvetica" panose="020B0604020202020204" pitchFamily="34" charset="0"/>
                      </a:rPr>
                      <m:t>=</m:t>
                    </m:r>
                    <m:r>
                      <a:rPr lang="en-US" sz="1800" b="1" i="1" smtClean="0">
                        <a:solidFill>
                          <a:srgbClr val="B279C1"/>
                        </a:solidFill>
                        <a:latin typeface="Cambria Math" panose="02040503050406030204" pitchFamily="18" charset="0"/>
                        <a:cs typeface="Helvetica" panose="020B0604020202020204" pitchFamily="34" charset="0"/>
                      </a:rPr>
                      <m:t>𝟕</m:t>
                    </m:r>
                    <m:r>
                      <a:rPr lang="en-US" sz="1800" b="1" i="1" smtClean="0">
                        <a:solidFill>
                          <a:srgbClr val="B279C1"/>
                        </a:solidFill>
                        <a:latin typeface="Cambria Math" panose="02040503050406030204" pitchFamily="18" charset="0"/>
                        <a:cs typeface="Helvetica" panose="020B0604020202020204" pitchFamily="34" charset="0"/>
                      </a:rPr>
                      <m:t> </m:t>
                    </m:r>
                    <m:r>
                      <a:rPr lang="en-US" sz="1800" b="1" i="0" smtClean="0">
                        <a:solidFill>
                          <a:srgbClr val="B279C1"/>
                        </a:solidFill>
                        <a:latin typeface="Cambria Math" panose="02040503050406030204" pitchFamily="18" charset="0"/>
                        <a:cs typeface="Helvetica" panose="020B0604020202020204" pitchFamily="34" charset="0"/>
                      </a:rPr>
                      <m:t>𝐊</m:t>
                    </m:r>
                  </m:oMath>
                </a14:m>
                <a:r>
                  <a:rPr lang="en-US" sz="1800" dirty="0"/>
                  <a:t> on ILC HOM CM-style input cable</a:t>
                </a:r>
              </a:p>
            </p:txBody>
          </p:sp>
        </mc:Choice>
        <mc:Fallback xmlns="">
          <p:sp>
            <p:nvSpPr>
              <p:cNvPr id="2" name="Content Placeholder 1">
                <a:extLst>
                  <a:ext uri="{FF2B5EF4-FFF2-40B4-BE49-F238E27FC236}">
                    <a16:creationId xmlns:a16="http://schemas.microsoft.com/office/drawing/2014/main" id="{98E7AF33-902F-4EE0-99B6-1FBFDEF36493}"/>
                  </a:ext>
                </a:extLst>
              </p:cNvPr>
              <p:cNvSpPr>
                <a:spLocks noGrp="1" noRot="1" noChangeAspect="1" noMove="1" noResize="1" noEditPoints="1" noAdjustHandles="1" noChangeArrowheads="1" noChangeShapeType="1" noTextEdit="1"/>
              </p:cNvSpPr>
              <p:nvPr>
                <p:ph idx="1"/>
              </p:nvPr>
            </p:nvSpPr>
            <p:spPr>
              <a:xfrm>
                <a:off x="228604" y="573865"/>
                <a:ext cx="8045140" cy="3747721"/>
              </a:xfrm>
              <a:blipFill>
                <a:blip r:embed="rId4"/>
                <a:stretch>
                  <a:fillRect t="-676"/>
                </a:stretch>
              </a:blipFill>
            </p:spPr>
            <p:txBody>
              <a:bodyPr/>
              <a:lstStyle/>
              <a:p>
                <a:r>
                  <a:rPr lang="en-US">
                    <a:noFill/>
                  </a:rPr>
                  <a:t> </a:t>
                </a:r>
              </a:p>
            </p:txBody>
          </p:sp>
        </mc:Fallback>
      </mc:AlternateContent>
    </p:spTree>
    <p:extLst>
      <p:ext uri="{BB962C8B-B14F-4D97-AF65-F5344CB8AC3E}">
        <p14:creationId xmlns:p14="http://schemas.microsoft.com/office/powerpoint/2010/main" val="2906977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1937D1-26C6-48B7-A609-EC4BA26E381D}"/>
              </a:ext>
            </a:extLst>
          </p:cNvPr>
          <p:cNvSpPr>
            <a:spLocks noGrp="1"/>
          </p:cNvSpPr>
          <p:nvPr>
            <p:ph idx="1"/>
          </p:nvPr>
        </p:nvSpPr>
        <p:spPr/>
        <p:txBody>
          <a:bodyPr/>
          <a:lstStyle/>
          <a:p>
            <a:pPr marL="344488" indent="-344488">
              <a:buFont typeface="Wingdings" pitchFamily="2" charset="2"/>
              <a:buChar char="§"/>
            </a:pPr>
            <a:r>
              <a:rPr lang="en-US" sz="2200" dirty="0">
                <a:solidFill>
                  <a:schemeClr val="accent6">
                    <a:lumMod val="40000"/>
                    <a:lumOff val="60000"/>
                  </a:schemeClr>
                </a:solidFill>
              </a:rPr>
              <a:t>Plasma processing applied to LCLS-II-HE </a:t>
            </a:r>
            <a:r>
              <a:rPr lang="en-US" sz="2200" dirty="0" err="1">
                <a:solidFill>
                  <a:schemeClr val="accent6">
                    <a:lumMod val="40000"/>
                    <a:lumOff val="60000"/>
                  </a:schemeClr>
                </a:solidFill>
              </a:rPr>
              <a:t>vCM</a:t>
            </a:r>
            <a:endParaRPr lang="en-US" sz="2200" dirty="0">
              <a:solidFill>
                <a:schemeClr val="accent6">
                  <a:lumMod val="40000"/>
                  <a:lumOff val="60000"/>
                </a:schemeClr>
              </a:solidFill>
            </a:endParaRPr>
          </a:p>
          <a:p>
            <a:pPr marL="344488" indent="-344488">
              <a:buFont typeface="Wingdings" pitchFamily="2" charset="2"/>
              <a:buChar char="§"/>
            </a:pPr>
            <a:r>
              <a:rPr lang="en-US" sz="2200" dirty="0">
                <a:solidFill>
                  <a:schemeClr val="accent6">
                    <a:lumMod val="40000"/>
                    <a:lumOff val="60000"/>
                  </a:schemeClr>
                </a:solidFill>
              </a:rPr>
              <a:t>Plasma processing studies for ILC cavities</a:t>
            </a:r>
          </a:p>
          <a:p>
            <a:pPr marL="344488" indent="-344488">
              <a:buFont typeface="Wingdings" pitchFamily="2" charset="2"/>
              <a:buChar char="§"/>
            </a:pPr>
            <a:r>
              <a:rPr lang="en-US" sz="2200" dirty="0">
                <a:solidFill>
                  <a:schemeClr val="accent6">
                    <a:lumMod val="50000"/>
                  </a:schemeClr>
                </a:solidFill>
              </a:rPr>
              <a:t>Plasma processing for SRF gun</a:t>
            </a:r>
          </a:p>
        </p:txBody>
      </p:sp>
      <p:sp>
        <p:nvSpPr>
          <p:cNvPr id="3" name="Title 2">
            <a:extLst>
              <a:ext uri="{FF2B5EF4-FFF2-40B4-BE49-F238E27FC236}">
                <a16:creationId xmlns:a16="http://schemas.microsoft.com/office/drawing/2014/main" id="{FD2A8609-754B-4899-9247-2A7C453A3FD4}"/>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D09D242C-0E3A-45FD-B35D-51343F4DED7C}"/>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218A3C16-C5E0-41C4-89D9-61A5ECFC2E7C}"/>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0C128D2F-501B-43EC-8E55-493BBEE8A686}"/>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Tree>
    <p:extLst>
      <p:ext uri="{BB962C8B-B14F-4D97-AF65-F5344CB8AC3E}">
        <p14:creationId xmlns:p14="http://schemas.microsoft.com/office/powerpoint/2010/main" val="3878533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0C742C-519B-4466-B7E6-46E46EA5941D}"/>
              </a:ext>
            </a:extLst>
          </p:cNvPr>
          <p:cNvSpPr>
            <a:spLocks noGrp="1"/>
          </p:cNvSpPr>
          <p:nvPr>
            <p:ph type="title"/>
          </p:nvPr>
        </p:nvSpPr>
        <p:spPr>
          <a:xfrm>
            <a:off x="228600" y="188814"/>
            <a:ext cx="8686800" cy="612852"/>
          </a:xfrm>
        </p:spPr>
        <p:txBody>
          <a:bodyPr/>
          <a:lstStyle/>
          <a:p>
            <a:r>
              <a:rPr lang="en-US" dirty="0"/>
              <a:t>Plasma processing on 112 MHz SRF gun: </a:t>
            </a:r>
            <a:br>
              <a:rPr lang="en-US" dirty="0"/>
            </a:br>
            <a:r>
              <a:rPr lang="en-US" dirty="0"/>
              <a:t>Gas injection and vacuum design</a:t>
            </a:r>
          </a:p>
        </p:txBody>
      </p:sp>
      <p:sp>
        <p:nvSpPr>
          <p:cNvPr id="4" name="Date Placeholder 3">
            <a:extLst>
              <a:ext uri="{FF2B5EF4-FFF2-40B4-BE49-F238E27FC236}">
                <a16:creationId xmlns:a16="http://schemas.microsoft.com/office/drawing/2014/main" id="{B83F75F3-452B-4086-9326-392CD002136C}"/>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720BB01B-9F95-4B59-8569-1C7C076C46F7}"/>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3E55BFAC-7801-45C8-87F3-4BB946C43284}"/>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grpSp>
        <p:nvGrpSpPr>
          <p:cNvPr id="15" name="Group 14">
            <a:extLst>
              <a:ext uri="{FF2B5EF4-FFF2-40B4-BE49-F238E27FC236}">
                <a16:creationId xmlns:a16="http://schemas.microsoft.com/office/drawing/2014/main" id="{13C49228-D671-441A-B0B8-A94B7003D7E9}"/>
              </a:ext>
            </a:extLst>
          </p:cNvPr>
          <p:cNvGrpSpPr/>
          <p:nvPr/>
        </p:nvGrpSpPr>
        <p:grpSpPr>
          <a:xfrm>
            <a:off x="1260126" y="898845"/>
            <a:ext cx="6493268" cy="2330785"/>
            <a:chOff x="2452162" y="625174"/>
            <a:chExt cx="6493268" cy="2330785"/>
          </a:xfrm>
        </p:grpSpPr>
        <p:pic>
          <p:nvPicPr>
            <p:cNvPr id="7" name="Picture 6">
              <a:extLst>
                <a:ext uri="{FF2B5EF4-FFF2-40B4-BE49-F238E27FC236}">
                  <a16:creationId xmlns:a16="http://schemas.microsoft.com/office/drawing/2014/main" id="{E0CEC881-9FD9-4618-B48E-ECC8B812E433}"/>
                </a:ext>
              </a:extLst>
            </p:cNvPr>
            <p:cNvPicPr>
              <a:picLocks noChangeAspect="1"/>
            </p:cNvPicPr>
            <p:nvPr/>
          </p:nvPicPr>
          <p:blipFill>
            <a:blip r:embed="rId2"/>
            <a:stretch>
              <a:fillRect/>
            </a:stretch>
          </p:blipFill>
          <p:spPr>
            <a:xfrm>
              <a:off x="3353111" y="625174"/>
              <a:ext cx="5592319" cy="2330785"/>
            </a:xfrm>
            <a:prstGeom prst="rect">
              <a:avLst/>
            </a:prstGeom>
          </p:spPr>
        </p:pic>
        <p:sp>
          <p:nvSpPr>
            <p:cNvPr id="8" name="Right Arrow 2">
              <a:extLst>
                <a:ext uri="{FF2B5EF4-FFF2-40B4-BE49-F238E27FC236}">
                  <a16:creationId xmlns:a16="http://schemas.microsoft.com/office/drawing/2014/main" id="{F8CE0D2A-B26F-440C-8727-6C6A87EE1371}"/>
                </a:ext>
              </a:extLst>
            </p:cNvPr>
            <p:cNvSpPr/>
            <p:nvPr/>
          </p:nvSpPr>
          <p:spPr>
            <a:xfrm rot="10800000">
              <a:off x="6149271" y="1732261"/>
              <a:ext cx="594675" cy="307777"/>
            </a:xfrm>
            <a:prstGeom prst="rightArrow">
              <a:avLst/>
            </a:prstGeom>
            <a:solidFill>
              <a:srgbClr val="00B0F0"/>
            </a:solidFill>
            <a:ln w="9525" cap="flat" cmpd="sng" algn="ctr">
              <a:solidFill>
                <a:schemeClr val="bg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07FC597D-43DF-4AB2-9A8F-42C4AA86F599}"/>
                </a:ext>
              </a:extLst>
            </p:cNvPr>
            <p:cNvSpPr txBox="1"/>
            <p:nvPr/>
          </p:nvSpPr>
          <p:spPr>
            <a:xfrm>
              <a:off x="6192423" y="1370811"/>
              <a:ext cx="700425" cy="307777"/>
            </a:xfrm>
            <a:prstGeom prst="rect">
              <a:avLst/>
            </a:prstGeom>
            <a:solidFill>
              <a:srgbClr val="FFFFFF"/>
            </a:solidFill>
            <a:ln w="25400" cap="flat" cmpd="sng" algn="ctr">
              <a:solidFill>
                <a:srgbClr val="00B0F0"/>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505050">
                      <a:lumMod val="50000"/>
                    </a:srgbClr>
                  </a:solidFill>
                  <a:effectLst/>
                  <a:uLnTx/>
                  <a:uFillTx/>
                  <a:latin typeface="Calibri"/>
                  <a:ea typeface="+mn-ea"/>
                  <a:cs typeface="+mn-cs"/>
                </a:rPr>
                <a:t>Gas IN</a:t>
              </a:r>
            </a:p>
          </p:txBody>
        </p:sp>
        <p:sp>
          <p:nvSpPr>
            <p:cNvPr id="10" name="Right Arrow 2">
              <a:extLst>
                <a:ext uri="{FF2B5EF4-FFF2-40B4-BE49-F238E27FC236}">
                  <a16:creationId xmlns:a16="http://schemas.microsoft.com/office/drawing/2014/main" id="{3D268302-C50F-4C65-B580-0DBA8256723B}"/>
                </a:ext>
              </a:extLst>
            </p:cNvPr>
            <p:cNvSpPr/>
            <p:nvPr/>
          </p:nvSpPr>
          <p:spPr>
            <a:xfrm rot="10800000">
              <a:off x="4691361" y="1724802"/>
              <a:ext cx="594675" cy="307777"/>
            </a:xfrm>
            <a:prstGeom prst="rightArrow">
              <a:avLst/>
            </a:prstGeom>
            <a:solidFill>
              <a:srgbClr val="00B0F0"/>
            </a:solidFill>
            <a:ln w="9525" cap="flat" cmpd="sng" algn="ctr">
              <a:solidFill>
                <a:schemeClr val="bg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D052AC8F-8B8A-47DA-8480-2BB9BDCB18B2}"/>
                </a:ext>
              </a:extLst>
            </p:cNvPr>
            <p:cNvSpPr txBox="1"/>
            <p:nvPr/>
          </p:nvSpPr>
          <p:spPr>
            <a:xfrm>
              <a:off x="4589411" y="1321248"/>
              <a:ext cx="817853" cy="307777"/>
            </a:xfrm>
            <a:prstGeom prst="rect">
              <a:avLst/>
            </a:prstGeom>
            <a:solidFill>
              <a:srgbClr val="FFFFFF"/>
            </a:solidFill>
            <a:ln w="25400" cap="flat" cmpd="sng" algn="ctr">
              <a:solidFill>
                <a:srgbClr val="00B0F0"/>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505050">
                      <a:lumMod val="50000"/>
                    </a:srgbClr>
                  </a:solidFill>
                  <a:effectLst/>
                  <a:uLnTx/>
                  <a:uFillTx/>
                  <a:latin typeface="Calibri"/>
                  <a:ea typeface="+mn-ea"/>
                  <a:cs typeface="+mn-cs"/>
                </a:rPr>
                <a:t>Gas OUT</a:t>
              </a:r>
            </a:p>
          </p:txBody>
        </p:sp>
        <p:sp>
          <p:nvSpPr>
            <p:cNvPr id="12" name="TextBox 11">
              <a:extLst>
                <a:ext uri="{FF2B5EF4-FFF2-40B4-BE49-F238E27FC236}">
                  <a16:creationId xmlns:a16="http://schemas.microsoft.com/office/drawing/2014/main" id="{304AE4EF-64FA-40D1-9839-603327A0068E}"/>
                </a:ext>
              </a:extLst>
            </p:cNvPr>
            <p:cNvSpPr txBox="1"/>
            <p:nvPr/>
          </p:nvSpPr>
          <p:spPr>
            <a:xfrm>
              <a:off x="2452162" y="651379"/>
              <a:ext cx="153929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505050">
                      <a:lumMod val="50000"/>
                    </a:srgbClr>
                  </a:solidFill>
                  <a:effectLst/>
                  <a:uLnTx/>
                  <a:uFillTx/>
                </a:rPr>
                <a:t>RF excitation </a:t>
              </a:r>
            </a:p>
          </p:txBody>
        </p:sp>
        <p:sp>
          <p:nvSpPr>
            <p:cNvPr id="13" name="Down Arrow 15">
              <a:extLst>
                <a:ext uri="{FF2B5EF4-FFF2-40B4-BE49-F238E27FC236}">
                  <a16:creationId xmlns:a16="http://schemas.microsoft.com/office/drawing/2014/main" id="{2A8E316E-C955-41F2-B4DD-8A10375885A7}"/>
                </a:ext>
              </a:extLst>
            </p:cNvPr>
            <p:cNvSpPr/>
            <p:nvPr/>
          </p:nvSpPr>
          <p:spPr>
            <a:xfrm rot="18323322">
              <a:off x="3560618" y="861146"/>
              <a:ext cx="156885" cy="912175"/>
            </a:xfrm>
            <a:prstGeom prst="downArrow">
              <a:avLst/>
            </a:prstGeom>
            <a:solidFill>
              <a:srgbClr val="C0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14" name="Oval 13">
              <a:extLst>
                <a:ext uri="{FF2B5EF4-FFF2-40B4-BE49-F238E27FC236}">
                  <a16:creationId xmlns:a16="http://schemas.microsoft.com/office/drawing/2014/main" id="{B101E90D-06BF-4361-9474-BBDCFB662783}"/>
                </a:ext>
              </a:extLst>
            </p:cNvPr>
            <p:cNvSpPr/>
            <p:nvPr/>
          </p:nvSpPr>
          <p:spPr>
            <a:xfrm>
              <a:off x="5594005" y="1628280"/>
              <a:ext cx="239604" cy="438190"/>
            </a:xfrm>
            <a:prstGeom prst="ellipse">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BBB63EC9-E06B-4D6B-975F-BC77FEEC45F8}"/>
              </a:ext>
            </a:extLst>
          </p:cNvPr>
          <p:cNvSpPr txBox="1"/>
          <p:nvPr/>
        </p:nvSpPr>
        <p:spPr>
          <a:xfrm>
            <a:off x="228599" y="3447779"/>
            <a:ext cx="8686801" cy="1277273"/>
          </a:xfrm>
          <a:prstGeom prst="rect">
            <a:avLst/>
          </a:prstGeom>
          <a:noFill/>
        </p:spPr>
        <p:txBody>
          <a:bodyPr wrap="square" rtlCol="0">
            <a:spAutoFit/>
          </a:bodyPr>
          <a:lstStyle/>
          <a:p>
            <a:pPr marL="342900" marR="0" lvl="0" indent="-342900" defTabSz="457200" rtl="0" eaLnBrk="1" fontAlgn="base" latinLnBrk="0" hangingPunct="1">
              <a:lnSpc>
                <a:spcPct val="100000"/>
              </a:lnSpc>
              <a:spcBef>
                <a:spcPct val="0"/>
              </a:spcBef>
              <a:spcAft>
                <a:spcPts val="600"/>
              </a:spcAft>
              <a:buClrTx/>
              <a:buSzTx/>
              <a:buFont typeface="Wingdings" pitchFamily="2" charset="2"/>
              <a:buChar char="§"/>
              <a:tabLst/>
              <a:defRPr/>
            </a:pPr>
            <a:r>
              <a:rPr kumimoji="0" lang="en-US" sz="1800" b="0" i="0" u="none" strike="noStrike" kern="1200" cap="none" spc="0" normalizeH="0" baseline="0" noProof="0" dirty="0">
                <a:ln>
                  <a:noFill/>
                </a:ln>
                <a:solidFill>
                  <a:srgbClr val="505050">
                    <a:lumMod val="50000"/>
                  </a:srgbClr>
                </a:solidFill>
                <a:effectLst/>
                <a:uLnTx/>
                <a:uFillTx/>
                <a:latin typeface="Helvetica" panose="020B0604020202020204" pitchFamily="34" charset="0"/>
                <a:cs typeface="Helvetica" panose="020B0604020202020204" pitchFamily="34" charset="0"/>
              </a:rPr>
              <a:t>To create a gas flow in the SRF gun system: gas can be injected from cathode side and pumped out from the FPC side</a:t>
            </a:r>
          </a:p>
          <a:p>
            <a:pPr marL="342900" indent="-342900">
              <a:spcBef>
                <a:spcPct val="0"/>
              </a:spcBef>
              <a:spcAft>
                <a:spcPts val="600"/>
              </a:spcAft>
              <a:buFont typeface="Wingdings" pitchFamily="2" charset="2"/>
              <a:buChar char="§"/>
              <a:defRPr/>
            </a:pPr>
            <a:r>
              <a:rPr lang="en-US" sz="1800" dirty="0">
                <a:solidFill>
                  <a:schemeClr val="accent6">
                    <a:lumMod val="50000"/>
                  </a:schemeClr>
                </a:solidFill>
                <a:latin typeface="Helvetica" panose="020B0604020202020204" pitchFamily="34" charset="0"/>
                <a:cs typeface="Helvetica" panose="020B0604020202020204" pitchFamily="34" charset="0"/>
              </a:rPr>
              <a:t>Can use same design of the gas injection and vacuum system cart currently employed at FNAL for LCLS-II and HE cavities</a:t>
            </a:r>
            <a:endParaRPr kumimoji="0" lang="en-US" sz="1800" b="0" i="0" u="none" strike="noStrike" kern="1200" cap="none" spc="0" normalizeH="0" baseline="0" noProof="0" dirty="0">
              <a:ln>
                <a:noFill/>
              </a:ln>
              <a:solidFill>
                <a:srgbClr val="505050">
                  <a:lumMod val="50000"/>
                </a:srgbClr>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83699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A8D20-0553-468A-8144-1DBF6066520D}"/>
              </a:ext>
            </a:extLst>
          </p:cNvPr>
          <p:cNvSpPr>
            <a:spLocks noGrp="1"/>
          </p:cNvSpPr>
          <p:nvPr>
            <p:ph type="title"/>
          </p:nvPr>
        </p:nvSpPr>
        <p:spPr/>
        <p:txBody>
          <a:bodyPr/>
          <a:lstStyle/>
          <a:p>
            <a:r>
              <a:rPr lang="en-US" dirty="0"/>
              <a:t>Analysis of plasma ignition in the SRF gun</a:t>
            </a:r>
          </a:p>
        </p:txBody>
      </p:sp>
      <p:sp>
        <p:nvSpPr>
          <p:cNvPr id="4" name="Date Placeholder 3">
            <a:extLst>
              <a:ext uri="{FF2B5EF4-FFF2-40B4-BE49-F238E27FC236}">
                <a16:creationId xmlns:a16="http://schemas.microsoft.com/office/drawing/2014/main" id="{F9D11875-AAAA-493A-9ABB-EEBE01AC0F3C}"/>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BD1CA14E-1675-4209-A9C6-1BE6816DF1B2}"/>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104ED06D-0C12-4919-BFD2-B1C7750E74CC}"/>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pic>
        <p:nvPicPr>
          <p:cNvPr id="8" name="Picture 7">
            <a:extLst>
              <a:ext uri="{FF2B5EF4-FFF2-40B4-BE49-F238E27FC236}">
                <a16:creationId xmlns:a16="http://schemas.microsoft.com/office/drawing/2014/main" id="{3CD2DC4B-0AD1-4962-8DE2-CFA97BDB4DA6}"/>
              </a:ext>
            </a:extLst>
          </p:cNvPr>
          <p:cNvPicPr>
            <a:picLocks noChangeAspect="1"/>
          </p:cNvPicPr>
          <p:nvPr/>
        </p:nvPicPr>
        <p:blipFill>
          <a:blip r:embed="rId2"/>
          <a:stretch>
            <a:fillRect/>
          </a:stretch>
        </p:blipFill>
        <p:spPr>
          <a:xfrm>
            <a:off x="541264" y="476704"/>
            <a:ext cx="3306171" cy="2306067"/>
          </a:xfrm>
          <a:prstGeom prst="rect">
            <a:avLst/>
          </a:prstGeom>
        </p:spPr>
      </p:pic>
      <p:sp>
        <p:nvSpPr>
          <p:cNvPr id="9" name="TextBox 8">
            <a:extLst>
              <a:ext uri="{FF2B5EF4-FFF2-40B4-BE49-F238E27FC236}">
                <a16:creationId xmlns:a16="http://schemas.microsoft.com/office/drawing/2014/main" id="{F76D5A0C-D1A8-46BC-A3FF-3CDA3FEFF3BC}"/>
              </a:ext>
            </a:extLst>
          </p:cNvPr>
          <p:cNvSpPr txBox="1"/>
          <p:nvPr/>
        </p:nvSpPr>
        <p:spPr>
          <a:xfrm>
            <a:off x="2903015" y="2141742"/>
            <a:ext cx="8627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srgbClr val="505050">
                    <a:lumMod val="50000"/>
                  </a:srgbClr>
                </a:solidFill>
                <a:effectLst/>
                <a:uLnTx/>
                <a:uFillTx/>
              </a:rPr>
              <a:t>U</a:t>
            </a:r>
            <a:r>
              <a:rPr kumimoji="0" lang="en-US" sz="2000" b="0" i="0" u="none" strike="noStrike" kern="0" cap="none" spc="0" normalizeH="0" baseline="0" noProof="0" dirty="0">
                <a:ln>
                  <a:noFill/>
                </a:ln>
                <a:solidFill>
                  <a:srgbClr val="505050">
                    <a:lumMod val="50000"/>
                  </a:srgbClr>
                </a:solidFill>
                <a:effectLst/>
                <a:uLnTx/>
                <a:uFillTx/>
              </a:rPr>
              <a:t> = 1 J</a:t>
            </a:r>
          </a:p>
        </p:txBody>
      </p:sp>
      <p:sp>
        <p:nvSpPr>
          <p:cNvPr id="10" name="TextBox 9">
            <a:extLst>
              <a:ext uri="{FF2B5EF4-FFF2-40B4-BE49-F238E27FC236}">
                <a16:creationId xmlns:a16="http://schemas.microsoft.com/office/drawing/2014/main" id="{343B79CB-98FF-404E-B1C1-9C36D4045793}"/>
              </a:ext>
            </a:extLst>
          </p:cNvPr>
          <p:cNvSpPr txBox="1"/>
          <p:nvPr/>
        </p:nvSpPr>
        <p:spPr>
          <a:xfrm>
            <a:off x="636588" y="723807"/>
            <a:ext cx="77457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505050">
                    <a:lumMod val="50000"/>
                  </a:srgbClr>
                </a:solidFill>
                <a:effectLst/>
                <a:uLnTx/>
                <a:uFillTx/>
              </a:rPr>
              <a:t>E</a:t>
            </a:r>
            <a:r>
              <a:rPr kumimoji="0" lang="en-US" sz="1800" b="1" i="0" u="none" strike="noStrike" kern="0" cap="none" spc="0" normalizeH="0" baseline="0" noProof="0" dirty="0">
                <a:ln>
                  <a:noFill/>
                </a:ln>
                <a:solidFill>
                  <a:srgbClr val="505050">
                    <a:lumMod val="50000"/>
                  </a:srgbClr>
                </a:solidFill>
                <a:effectLst/>
                <a:uLnTx/>
                <a:uFillTx/>
              </a:rPr>
              <a:t> field</a:t>
            </a:r>
          </a:p>
        </p:txBody>
      </p:sp>
      <p:sp>
        <p:nvSpPr>
          <p:cNvPr id="14" name="TextBox 13">
            <a:extLst>
              <a:ext uri="{FF2B5EF4-FFF2-40B4-BE49-F238E27FC236}">
                <a16:creationId xmlns:a16="http://schemas.microsoft.com/office/drawing/2014/main" id="{A41EB490-DF6A-440A-83BC-2163786C0CD0}"/>
              </a:ext>
            </a:extLst>
          </p:cNvPr>
          <p:cNvSpPr txBox="1"/>
          <p:nvPr/>
        </p:nvSpPr>
        <p:spPr>
          <a:xfrm>
            <a:off x="4003636" y="688337"/>
            <a:ext cx="5029087" cy="1400383"/>
          </a:xfrm>
          <a:prstGeom prst="rect">
            <a:avLst/>
          </a:prstGeom>
          <a:noFill/>
        </p:spPr>
        <p:txBody>
          <a:bodyPr wrap="square" rtlCol="0">
            <a:spAutoFit/>
          </a:bodyPr>
          <a:lstStyle/>
          <a:p>
            <a:pPr marL="231775" marR="0" lvl="0" indent="-231775" defTabSz="914400" eaLnBrk="1" fontAlgn="auto" latinLnBrk="0" hangingPunct="1">
              <a:lnSpc>
                <a:spcPct val="100000"/>
              </a:lnSpc>
              <a:spcBef>
                <a:spcPts val="0"/>
              </a:spcBef>
              <a:spcAft>
                <a:spcPts val="600"/>
              </a:spcAft>
              <a:buClrTx/>
              <a:buSzTx/>
              <a:buFont typeface="Wingdings" pitchFamily="2" charset="2"/>
              <a:buChar char="§"/>
              <a:defRPr/>
            </a:pPr>
            <a:r>
              <a:rPr kumimoji="0" lang="en-US" sz="1600" b="0" i="1" u="none" strike="noStrike" kern="0" cap="none" spc="0" normalizeH="0" baseline="0" noProof="0" dirty="0">
                <a:ln>
                  <a:noFill/>
                </a:ln>
                <a:solidFill>
                  <a:srgbClr val="505050">
                    <a:lumMod val="50000"/>
                  </a:srgbClr>
                </a:solidFill>
                <a:effectLst/>
                <a:uLnTx/>
                <a:uFillTx/>
                <a:latin typeface="Helvetica" panose="020B0604020202020204" pitchFamily="34" charset="0"/>
                <a:cs typeface="Helvetica" panose="020B0604020202020204" pitchFamily="34" charset="0"/>
              </a:rPr>
              <a:t>E</a:t>
            </a:r>
            <a:r>
              <a:rPr kumimoji="0" lang="en-US" sz="1600" b="0" i="1" u="none" strike="noStrike" kern="0" cap="none" spc="0" normalizeH="0" baseline="-25000" noProof="0" dirty="0">
                <a:ln>
                  <a:noFill/>
                </a:ln>
                <a:solidFill>
                  <a:srgbClr val="505050">
                    <a:lumMod val="50000"/>
                  </a:srgbClr>
                </a:solidFill>
                <a:effectLst/>
                <a:uLnTx/>
                <a:uFillTx/>
                <a:latin typeface="Helvetica" panose="020B0604020202020204" pitchFamily="34" charset="0"/>
                <a:cs typeface="Helvetica" panose="020B0604020202020204" pitchFamily="34" charset="0"/>
              </a:rPr>
              <a:t>max</a:t>
            </a:r>
            <a:r>
              <a:rPr kumimoji="0" lang="en-US" sz="1600" b="0" i="0" u="none" strike="noStrike" kern="0" cap="none" spc="0" normalizeH="0" noProof="0" dirty="0">
                <a:ln>
                  <a:noFill/>
                </a:ln>
                <a:solidFill>
                  <a:srgbClr val="505050">
                    <a:lumMod val="50000"/>
                  </a:srgbClr>
                </a:solidFill>
                <a:effectLst/>
                <a:uLnTx/>
                <a:uFillTx/>
                <a:latin typeface="Helvetica" panose="020B0604020202020204" pitchFamily="34" charset="0"/>
                <a:cs typeface="Helvetica" panose="020B0604020202020204" pitchFamily="34" charset="0"/>
              </a:rPr>
              <a:t> is close to cavity inner conductor → plasma ignition area</a:t>
            </a:r>
          </a:p>
          <a:p>
            <a:pPr marL="231775" marR="0" lvl="0" indent="-231775" defTabSz="914400" eaLnBrk="1" fontAlgn="auto" latinLnBrk="0" hangingPunct="1">
              <a:lnSpc>
                <a:spcPct val="100000"/>
              </a:lnSpc>
              <a:spcBef>
                <a:spcPts val="0"/>
              </a:spcBef>
              <a:spcAft>
                <a:spcPts val="600"/>
              </a:spcAft>
              <a:buClrTx/>
              <a:buSzTx/>
              <a:buFont typeface="Wingdings" pitchFamily="2" charset="2"/>
              <a:buChar char="§"/>
              <a:defRPr/>
            </a:pPr>
            <a:r>
              <a:rPr kumimoji="0" lang="en-US" sz="1600" b="0" i="0" u="none" strike="noStrike" kern="0" cap="none" spc="0" normalizeH="0" baseline="0" noProof="0" dirty="0">
                <a:ln>
                  <a:noFill/>
                </a:ln>
                <a:solidFill>
                  <a:srgbClr val="505050">
                    <a:lumMod val="50000"/>
                  </a:srgbClr>
                </a:solidFill>
                <a:effectLst/>
                <a:uLnTx/>
                <a:uFillTx/>
                <a:latin typeface="Helvetica" panose="020B0604020202020204" pitchFamily="34" charset="0"/>
                <a:cs typeface="Helvetica" panose="020B0604020202020204" pitchFamily="34" charset="0"/>
              </a:rPr>
              <a:t>At room temperature plasma can be ignited by exciting the cavity fundamental mode with just a few </a:t>
            </a:r>
            <a:r>
              <a:rPr lang="en-US" sz="1600" kern="0" dirty="0">
                <a:solidFill>
                  <a:srgbClr val="505050">
                    <a:lumMod val="50000"/>
                  </a:srgbClr>
                </a:solidFill>
                <a:latin typeface="Helvetica" panose="020B0604020202020204" pitchFamily="34" charset="0"/>
                <a:cs typeface="Helvetica" panose="020B0604020202020204" pitchFamily="34" charset="0"/>
              </a:rPr>
              <a:t>w</a:t>
            </a:r>
            <a:r>
              <a:rPr kumimoji="0" lang="en-US" sz="1600" b="0" i="0" u="none" strike="noStrike" kern="0" cap="none" spc="0" normalizeH="0" baseline="0" noProof="0" dirty="0">
                <a:ln>
                  <a:noFill/>
                </a:ln>
                <a:solidFill>
                  <a:srgbClr val="505050">
                    <a:lumMod val="50000"/>
                  </a:srgbClr>
                </a:solidFill>
                <a:effectLst/>
                <a:uLnTx/>
                <a:uFillTx/>
                <a:latin typeface="Helvetica" panose="020B0604020202020204" pitchFamily="34" charset="0"/>
                <a:cs typeface="Helvetica" panose="020B0604020202020204" pitchFamily="34" charset="0"/>
              </a:rPr>
              <a:t>atts </a:t>
            </a:r>
          </a:p>
        </p:txBody>
      </p:sp>
      <p:sp>
        <p:nvSpPr>
          <p:cNvPr id="16" name="TextBox 15">
            <a:extLst>
              <a:ext uri="{FF2B5EF4-FFF2-40B4-BE49-F238E27FC236}">
                <a16:creationId xmlns:a16="http://schemas.microsoft.com/office/drawing/2014/main" id="{C688F97C-6EC1-433C-8FAE-C60804655223}"/>
              </a:ext>
            </a:extLst>
          </p:cNvPr>
          <p:cNvSpPr txBox="1"/>
          <p:nvPr/>
        </p:nvSpPr>
        <p:spPr>
          <a:xfrm>
            <a:off x="2011676" y="2487533"/>
            <a:ext cx="1835759"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B0F0"/>
                </a:solidFill>
                <a:effectLst/>
                <a:uLnTx/>
                <a:uFillTx/>
              </a:rPr>
              <a:t>Courtesy of S. Kazakov, FNAL</a:t>
            </a:r>
          </a:p>
        </p:txBody>
      </p:sp>
      <p:grpSp>
        <p:nvGrpSpPr>
          <p:cNvPr id="22" name="Group 21">
            <a:extLst>
              <a:ext uri="{FF2B5EF4-FFF2-40B4-BE49-F238E27FC236}">
                <a16:creationId xmlns:a16="http://schemas.microsoft.com/office/drawing/2014/main" id="{447B4CDE-8659-4DE9-9E75-63455D92F291}"/>
              </a:ext>
            </a:extLst>
          </p:cNvPr>
          <p:cNvGrpSpPr/>
          <p:nvPr/>
        </p:nvGrpSpPr>
        <p:grpSpPr>
          <a:xfrm>
            <a:off x="325564" y="3020180"/>
            <a:ext cx="3372224" cy="1679366"/>
            <a:chOff x="106581" y="3152638"/>
            <a:chExt cx="3372224" cy="1679366"/>
          </a:xfrm>
        </p:grpSpPr>
        <p:pic>
          <p:nvPicPr>
            <p:cNvPr id="11" name="Picture 10">
              <a:extLst>
                <a:ext uri="{FF2B5EF4-FFF2-40B4-BE49-F238E27FC236}">
                  <a16:creationId xmlns:a16="http://schemas.microsoft.com/office/drawing/2014/main" id="{0B081C4D-67ED-4C74-B33F-12453B62DF01}"/>
                </a:ext>
              </a:extLst>
            </p:cNvPr>
            <p:cNvPicPr>
              <a:picLocks noChangeAspect="1"/>
            </p:cNvPicPr>
            <p:nvPr/>
          </p:nvPicPr>
          <p:blipFill>
            <a:blip r:embed="rId3"/>
            <a:stretch>
              <a:fillRect/>
            </a:stretch>
          </p:blipFill>
          <p:spPr>
            <a:xfrm>
              <a:off x="106581" y="3152638"/>
              <a:ext cx="3372224" cy="1679366"/>
            </a:xfrm>
            <a:prstGeom prst="rect">
              <a:avLst/>
            </a:prstGeom>
          </p:spPr>
        </p:pic>
        <p:pic>
          <p:nvPicPr>
            <p:cNvPr id="17" name="Picture 16">
              <a:extLst>
                <a:ext uri="{FF2B5EF4-FFF2-40B4-BE49-F238E27FC236}">
                  <a16:creationId xmlns:a16="http://schemas.microsoft.com/office/drawing/2014/main" id="{0C425933-46A7-4BDB-97E3-74FF823453F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0587" y="3333809"/>
              <a:ext cx="1556446" cy="710283"/>
            </a:xfrm>
            <a:prstGeom prst="rect">
              <a:avLst/>
            </a:prstGeom>
          </p:spPr>
        </p:pic>
      </p:grpSp>
      <p:sp>
        <p:nvSpPr>
          <p:cNvPr id="18" name="TextBox 17">
            <a:extLst>
              <a:ext uri="{FF2B5EF4-FFF2-40B4-BE49-F238E27FC236}">
                <a16:creationId xmlns:a16="http://schemas.microsoft.com/office/drawing/2014/main" id="{276B38E1-548F-435A-B366-F6442137BFE9}"/>
              </a:ext>
            </a:extLst>
          </p:cNvPr>
          <p:cNvSpPr txBox="1"/>
          <p:nvPr/>
        </p:nvSpPr>
        <p:spPr>
          <a:xfrm>
            <a:off x="6426477" y="3556492"/>
            <a:ext cx="2660769"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05050">
                    <a:lumMod val="50000"/>
                  </a:srgbClr>
                </a:solidFill>
                <a:effectLst/>
                <a:uLnTx/>
                <a:uFillTx/>
                <a:latin typeface="Helvetica" panose="020B0604020202020204" pitchFamily="34" charset="0"/>
                <a:cs typeface="Helvetica" panose="020B0604020202020204" pitchFamily="34" charset="0"/>
              </a:rPr>
              <a:t>* For elliptical cavities </a:t>
            </a:r>
            <a:r>
              <a:rPr kumimoji="0" lang="en-US" sz="1200" b="0" i="1" u="none" strike="noStrike" kern="0" cap="none" spc="0" normalizeH="0" baseline="0" noProof="0" dirty="0" err="1">
                <a:ln>
                  <a:noFill/>
                </a:ln>
                <a:solidFill>
                  <a:srgbClr val="505050">
                    <a:lumMod val="50000"/>
                  </a:srgbClr>
                </a:solidFill>
                <a:effectLst/>
                <a:uLnTx/>
                <a:uFillTx/>
                <a:latin typeface="Helvetica" panose="020B0604020202020204" pitchFamily="34" charset="0"/>
                <a:cs typeface="Helvetica" panose="020B0604020202020204" pitchFamily="34" charset="0"/>
              </a:rPr>
              <a:t>E</a:t>
            </a:r>
            <a:r>
              <a:rPr kumimoji="0" lang="en-US" sz="1200" b="0" i="1" u="none" strike="noStrike" kern="0" cap="none" spc="0" normalizeH="0" baseline="-25000" noProof="0" dirty="0" err="1">
                <a:ln>
                  <a:noFill/>
                </a:ln>
                <a:solidFill>
                  <a:srgbClr val="505050">
                    <a:lumMod val="50000"/>
                  </a:srgbClr>
                </a:solidFill>
                <a:effectLst/>
                <a:uLnTx/>
                <a:uFillTx/>
                <a:latin typeface="Helvetica" panose="020B0604020202020204" pitchFamily="34" charset="0"/>
                <a:cs typeface="Helvetica" panose="020B0604020202020204" pitchFamily="34" charset="0"/>
              </a:rPr>
              <a:t>pk</a:t>
            </a:r>
            <a:r>
              <a:rPr kumimoji="0" lang="en-US" sz="1200" b="0" i="0" u="none" strike="noStrike" kern="0" cap="none" spc="0" normalizeH="0" baseline="0" noProof="0" dirty="0">
                <a:ln>
                  <a:noFill/>
                </a:ln>
                <a:solidFill>
                  <a:srgbClr val="505050">
                    <a:lumMod val="50000"/>
                  </a:srgbClr>
                </a:solidFill>
                <a:effectLst/>
                <a:uLnTx/>
                <a:uFillTx/>
                <a:latin typeface="Helvetica" panose="020B0604020202020204" pitchFamily="34" charset="0"/>
                <a:cs typeface="Helvetica" panose="020B0604020202020204" pitchFamily="34" charset="0"/>
              </a:rPr>
              <a:t> ~ 10 kV/m is needed to ignite plasma. It is n</a:t>
            </a:r>
            <a:r>
              <a:rPr lang="en-US" sz="1200" kern="0" dirty="0" err="1">
                <a:solidFill>
                  <a:srgbClr val="505050">
                    <a:lumMod val="50000"/>
                  </a:srgbClr>
                </a:solidFill>
                <a:latin typeface="Helvetica" panose="020B0604020202020204" pitchFamily="34" charset="0"/>
                <a:cs typeface="Helvetica" panose="020B0604020202020204" pitchFamily="34" charset="0"/>
              </a:rPr>
              <a:t>ecessary</a:t>
            </a:r>
            <a:r>
              <a:rPr lang="en-US" sz="1200" kern="0" dirty="0">
                <a:solidFill>
                  <a:srgbClr val="505050">
                    <a:lumMod val="50000"/>
                  </a:srgbClr>
                </a:solidFill>
                <a:latin typeface="Helvetica" panose="020B0604020202020204" pitchFamily="34" charset="0"/>
                <a:cs typeface="Helvetica" panose="020B0604020202020204" pitchFamily="34" charset="0"/>
              </a:rPr>
              <a:t> to </a:t>
            </a:r>
            <a:r>
              <a:rPr kumimoji="0" lang="en-US" sz="1200" b="0" i="0" u="none" strike="noStrike" kern="0" cap="none" spc="0" normalizeH="0" baseline="0" noProof="0" dirty="0">
                <a:ln>
                  <a:noFill/>
                </a:ln>
                <a:solidFill>
                  <a:srgbClr val="505050">
                    <a:lumMod val="50000"/>
                  </a:srgbClr>
                </a:solidFill>
                <a:effectLst/>
                <a:uLnTx/>
                <a:uFillTx/>
                <a:latin typeface="Helvetica" panose="020B0604020202020204" pitchFamily="34" charset="0"/>
                <a:cs typeface="Helvetica" panose="020B0604020202020204" pitchFamily="34" charset="0"/>
              </a:rPr>
              <a:t>verify experimentally that the same applies to this geometry.</a:t>
            </a:r>
          </a:p>
        </p:txBody>
      </p:sp>
      <p:pic>
        <p:nvPicPr>
          <p:cNvPr id="21" name="Picture 20">
            <a:extLst>
              <a:ext uri="{FF2B5EF4-FFF2-40B4-BE49-F238E27FC236}">
                <a16:creationId xmlns:a16="http://schemas.microsoft.com/office/drawing/2014/main" id="{0BDD61D5-F7D5-4D56-BD89-100BA0E513A3}"/>
              </a:ext>
            </a:extLst>
          </p:cNvPr>
          <p:cNvPicPr>
            <a:picLocks noChangeAspect="1"/>
          </p:cNvPicPr>
          <p:nvPr/>
        </p:nvPicPr>
        <p:blipFill>
          <a:blip r:embed="rId5"/>
          <a:stretch>
            <a:fillRect/>
          </a:stretch>
        </p:blipFill>
        <p:spPr>
          <a:xfrm>
            <a:off x="4517767" y="2359697"/>
            <a:ext cx="1816382" cy="2263700"/>
          </a:xfrm>
          <a:prstGeom prst="rect">
            <a:avLst/>
          </a:prstGeom>
        </p:spPr>
      </p:pic>
      <p:sp>
        <p:nvSpPr>
          <p:cNvPr id="12" name="TextBox 11">
            <a:extLst>
              <a:ext uri="{FF2B5EF4-FFF2-40B4-BE49-F238E27FC236}">
                <a16:creationId xmlns:a16="http://schemas.microsoft.com/office/drawing/2014/main" id="{038CB368-2DC6-420A-93E3-1E69922B22FD}"/>
              </a:ext>
            </a:extLst>
          </p:cNvPr>
          <p:cNvSpPr txBox="1"/>
          <p:nvPr/>
        </p:nvSpPr>
        <p:spPr>
          <a:xfrm>
            <a:off x="267785" y="2773767"/>
            <a:ext cx="183736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505050">
                    <a:lumMod val="50000"/>
                  </a:srgbClr>
                </a:solidFill>
                <a:effectLst/>
                <a:uLnTx/>
                <a:uFillTx/>
              </a:rPr>
              <a:t>E</a:t>
            </a:r>
            <a:r>
              <a:rPr kumimoji="0" lang="en-US" sz="1800" b="1" i="0" u="none" strike="noStrike" kern="0" cap="none" spc="0" normalizeH="0" baseline="0" noProof="0" dirty="0">
                <a:ln>
                  <a:noFill/>
                </a:ln>
                <a:solidFill>
                  <a:srgbClr val="505050">
                    <a:lumMod val="50000"/>
                  </a:srgbClr>
                </a:solidFill>
                <a:effectLst/>
                <a:uLnTx/>
                <a:uFillTx/>
              </a:rPr>
              <a:t> field along axis</a:t>
            </a:r>
          </a:p>
        </p:txBody>
      </p:sp>
    </p:spTree>
    <p:extLst>
      <p:ext uri="{BB962C8B-B14F-4D97-AF65-F5344CB8AC3E}">
        <p14:creationId xmlns:p14="http://schemas.microsoft.com/office/powerpoint/2010/main" val="2612415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F5F5C7-55FE-472A-A71E-1825ECE59F55}"/>
              </a:ext>
            </a:extLst>
          </p:cNvPr>
          <p:cNvSpPr>
            <a:spLocks noGrp="1"/>
          </p:cNvSpPr>
          <p:nvPr>
            <p:ph type="title"/>
          </p:nvPr>
        </p:nvSpPr>
        <p:spPr/>
        <p:txBody>
          <a:bodyPr/>
          <a:lstStyle/>
          <a:p>
            <a:r>
              <a:rPr lang="en-US" dirty="0"/>
              <a:t>Analysis of plasma ignition in the SRF gun</a:t>
            </a:r>
          </a:p>
        </p:txBody>
      </p:sp>
      <p:sp>
        <p:nvSpPr>
          <p:cNvPr id="4" name="Date Placeholder 3">
            <a:extLst>
              <a:ext uri="{FF2B5EF4-FFF2-40B4-BE49-F238E27FC236}">
                <a16:creationId xmlns:a16="http://schemas.microsoft.com/office/drawing/2014/main" id="{CA170915-C002-4075-90BF-4EF7C8FEBEDB}"/>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19E33D09-30E2-4923-BD6C-950388F9CC4E}"/>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EA22139E-C837-4F1A-8BD0-DBE2F6E7695F}"/>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pic>
        <p:nvPicPr>
          <p:cNvPr id="7" name="Picture 6">
            <a:extLst>
              <a:ext uri="{FF2B5EF4-FFF2-40B4-BE49-F238E27FC236}">
                <a16:creationId xmlns:a16="http://schemas.microsoft.com/office/drawing/2014/main" id="{2D17F20F-EFFB-47DB-9E20-83D725E6A89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764208" y="1380813"/>
            <a:ext cx="4294217" cy="2770632"/>
          </a:xfrm>
          <a:prstGeom prst="rect">
            <a:avLst/>
          </a:prstGeom>
        </p:spPr>
      </p:pic>
      <p:sp>
        <p:nvSpPr>
          <p:cNvPr id="8" name="TextBox 7">
            <a:extLst>
              <a:ext uri="{FF2B5EF4-FFF2-40B4-BE49-F238E27FC236}">
                <a16:creationId xmlns:a16="http://schemas.microsoft.com/office/drawing/2014/main" id="{7A821761-2018-475D-BD0A-5833B526F5C4}"/>
              </a:ext>
            </a:extLst>
          </p:cNvPr>
          <p:cNvSpPr txBox="1"/>
          <p:nvPr/>
        </p:nvSpPr>
        <p:spPr>
          <a:xfrm>
            <a:off x="429419" y="918208"/>
            <a:ext cx="638128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505050">
                    <a:lumMod val="50000"/>
                  </a:srgbClr>
                </a:solidFill>
                <a:effectLst/>
                <a:uLnTx/>
                <a:uFillTx/>
                <a:latin typeface="Helvetica" panose="020B0604020202020204" pitchFamily="34" charset="0"/>
                <a:cs typeface="Helvetica" panose="020B0604020202020204" pitchFamily="34" charset="0"/>
              </a:rPr>
              <a:t>E</a:t>
            </a:r>
            <a:r>
              <a:rPr kumimoji="0" lang="en-US" sz="1800" b="0" i="0" u="none" strike="noStrike" kern="0" cap="none" spc="0" normalizeH="0" baseline="0" noProof="0" dirty="0">
                <a:ln>
                  <a:noFill/>
                </a:ln>
                <a:solidFill>
                  <a:srgbClr val="505050">
                    <a:lumMod val="50000"/>
                  </a:srgbClr>
                </a:solidFill>
                <a:effectLst/>
                <a:uLnTx/>
                <a:uFillTx/>
                <a:latin typeface="Helvetica" panose="020B0604020202020204" pitchFamily="34" charset="0"/>
                <a:cs typeface="Helvetica" panose="020B0604020202020204" pitchFamily="34" charset="0"/>
              </a:rPr>
              <a:t> field is maximized on the cavity surface (inner conductor), not at the FPC antenna tip:</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F9AADBF-83C7-4216-92C6-7334418DFDF7}"/>
                  </a:ext>
                </a:extLst>
              </p:cNvPr>
              <p:cNvSpPr txBox="1"/>
              <p:nvPr/>
            </p:nvSpPr>
            <p:spPr>
              <a:xfrm>
                <a:off x="1412195" y="1842073"/>
                <a:ext cx="2520509" cy="56791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505050">
                        <a:lumMod val="50000"/>
                      </a:srgbClr>
                    </a:solidFill>
                    <a:effectLst/>
                    <a:uLnTx/>
                    <a:uFillTx/>
                  </a:rPr>
                  <a:t> </a:t>
                </a:r>
                <a14:m>
                  <m:oMath xmlns:m="http://schemas.openxmlformats.org/officeDocument/2006/math">
                    <m:f>
                      <m:fPr>
                        <m:ctrlPr>
                          <a:rPr kumimoji="0" lang="en-US" sz="1800" b="0" i="1" u="none" strike="noStrike" kern="0" cap="none" spc="0" normalizeH="0" baseline="0" noProof="0" smtClean="0">
                            <a:ln>
                              <a:noFill/>
                            </a:ln>
                            <a:solidFill>
                              <a:srgbClr val="505050">
                                <a:lumMod val="50000"/>
                              </a:srgbClr>
                            </a:solidFill>
                            <a:effectLst/>
                            <a:uLnTx/>
                            <a:uFillTx/>
                            <a:latin typeface="Cambria Math" panose="02040503050406030204" pitchFamily="18" charset="0"/>
                          </a:rPr>
                        </m:ctrlPr>
                      </m:fPr>
                      <m:num>
                        <m:sSub>
                          <m:sSubPr>
                            <m:ctrlPr>
                              <a:rPr kumimoji="0" lang="en-US" sz="1800" b="0" i="1" u="none" strike="noStrike" kern="0" cap="none" spc="0" normalizeH="0" baseline="0" noProof="0" smtClean="0">
                                <a:ln>
                                  <a:noFill/>
                                </a:ln>
                                <a:solidFill>
                                  <a:srgbClr val="505050">
                                    <a:lumMod val="50000"/>
                                  </a:srgbClr>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rgbClr val="505050">
                                    <a:lumMod val="50000"/>
                                  </a:srgbClr>
                                </a:solidFill>
                                <a:effectLst/>
                                <a:uLnTx/>
                                <a:uFillTx/>
                                <a:latin typeface="Cambria Math" panose="02040503050406030204" pitchFamily="18" charset="0"/>
                              </a:rPr>
                              <m:t>𝐸</m:t>
                            </m:r>
                          </m:e>
                          <m:sub>
                            <m:r>
                              <a:rPr kumimoji="0" lang="en-US" sz="1800" b="0" i="1" u="none" strike="noStrike" kern="0" cap="none" spc="0" normalizeH="0" baseline="0" noProof="0" smtClean="0">
                                <a:ln>
                                  <a:noFill/>
                                </a:ln>
                                <a:solidFill>
                                  <a:srgbClr val="505050">
                                    <a:lumMod val="50000"/>
                                  </a:srgbClr>
                                </a:solidFill>
                                <a:effectLst/>
                                <a:uLnTx/>
                                <a:uFillTx/>
                                <a:latin typeface="Cambria Math" panose="02040503050406030204" pitchFamily="18" charset="0"/>
                              </a:rPr>
                              <m:t>𝑝𝑘</m:t>
                            </m:r>
                            <m:r>
                              <a:rPr kumimoji="0" lang="en-US" sz="1800" b="0" i="1" u="none" strike="noStrike" kern="0" cap="none" spc="0" normalizeH="0" baseline="0" noProof="0" smtClean="0">
                                <a:ln>
                                  <a:noFill/>
                                </a:ln>
                                <a:solidFill>
                                  <a:srgbClr val="505050">
                                    <a:lumMod val="50000"/>
                                  </a:srgbClr>
                                </a:solidFill>
                                <a:effectLst/>
                                <a:uLnTx/>
                                <a:uFillTx/>
                                <a:latin typeface="Cambria Math" panose="02040503050406030204" pitchFamily="18" charset="0"/>
                              </a:rPr>
                              <m:t>,  </m:t>
                            </m:r>
                            <m:r>
                              <a:rPr kumimoji="0" lang="en-US" sz="1800" b="0" i="1" u="none" strike="noStrike" kern="0" cap="none" spc="0" normalizeH="0" baseline="0" noProof="0" smtClean="0">
                                <a:ln>
                                  <a:noFill/>
                                </a:ln>
                                <a:solidFill>
                                  <a:srgbClr val="505050">
                                    <a:lumMod val="50000"/>
                                  </a:srgbClr>
                                </a:solidFill>
                                <a:effectLst/>
                                <a:uLnTx/>
                                <a:uFillTx/>
                                <a:latin typeface="Cambria Math" panose="02040503050406030204" pitchFamily="18" charset="0"/>
                              </a:rPr>
                              <m:t>𝑐𝑎𝑣𝑖𝑡𝑦</m:t>
                            </m:r>
                            <m:r>
                              <a:rPr kumimoji="0" lang="en-US" sz="1800" b="0" i="1" u="none" strike="noStrike" kern="0" cap="none" spc="0" normalizeH="0" baseline="0" noProof="0" smtClean="0">
                                <a:ln>
                                  <a:noFill/>
                                </a:ln>
                                <a:solidFill>
                                  <a:srgbClr val="505050">
                                    <a:lumMod val="50000"/>
                                  </a:srgbClr>
                                </a:solidFill>
                                <a:effectLst/>
                                <a:uLnTx/>
                                <a:uFillTx/>
                                <a:latin typeface="Cambria Math" panose="02040503050406030204" pitchFamily="18" charset="0"/>
                              </a:rPr>
                              <m:t> </m:t>
                            </m:r>
                            <m:r>
                              <a:rPr kumimoji="0" lang="en-US" sz="1800" b="0" i="1" u="none" strike="noStrike" kern="0" cap="none" spc="0" normalizeH="0" baseline="0" noProof="0" smtClean="0">
                                <a:ln>
                                  <a:noFill/>
                                </a:ln>
                                <a:solidFill>
                                  <a:srgbClr val="505050">
                                    <a:lumMod val="50000"/>
                                  </a:srgbClr>
                                </a:solidFill>
                                <a:effectLst/>
                                <a:uLnTx/>
                                <a:uFillTx/>
                                <a:latin typeface="Cambria Math" panose="02040503050406030204" pitchFamily="18" charset="0"/>
                              </a:rPr>
                              <m:t>𝑠𝑢𝑟𝑓𝑎𝑐𝑒</m:t>
                            </m:r>
                          </m:sub>
                        </m:sSub>
                      </m:num>
                      <m:den>
                        <m:sSub>
                          <m:sSubPr>
                            <m:ctrlPr>
                              <a:rPr kumimoji="0" lang="en-US" sz="1800" b="0" i="1" u="none" strike="noStrike" kern="0" cap="none" spc="0" normalizeH="0" baseline="0" noProof="0" smtClean="0">
                                <a:ln>
                                  <a:noFill/>
                                </a:ln>
                                <a:solidFill>
                                  <a:srgbClr val="505050">
                                    <a:lumMod val="50000"/>
                                  </a:srgbClr>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rgbClr val="505050">
                                    <a:lumMod val="50000"/>
                                  </a:srgbClr>
                                </a:solidFill>
                                <a:effectLst/>
                                <a:uLnTx/>
                                <a:uFillTx/>
                                <a:latin typeface="Cambria Math" panose="02040503050406030204" pitchFamily="18" charset="0"/>
                              </a:rPr>
                              <m:t>𝐸</m:t>
                            </m:r>
                          </m:e>
                          <m:sub>
                            <m:r>
                              <a:rPr kumimoji="0" lang="en-US" sz="1800" b="0" i="1" u="none" strike="noStrike" kern="0" cap="none" spc="0" normalizeH="0" baseline="0" noProof="0" smtClean="0">
                                <a:ln>
                                  <a:noFill/>
                                </a:ln>
                                <a:solidFill>
                                  <a:srgbClr val="505050">
                                    <a:lumMod val="50000"/>
                                  </a:srgbClr>
                                </a:solidFill>
                                <a:effectLst/>
                                <a:uLnTx/>
                                <a:uFillTx/>
                                <a:latin typeface="Cambria Math" panose="02040503050406030204" pitchFamily="18" charset="0"/>
                              </a:rPr>
                              <m:t>𝑝𝑘</m:t>
                            </m:r>
                            <m:r>
                              <a:rPr kumimoji="0" lang="en-US" sz="1800" b="0" i="1" u="none" strike="noStrike" kern="0" cap="none" spc="0" normalizeH="0" baseline="0" noProof="0" smtClean="0">
                                <a:ln>
                                  <a:noFill/>
                                </a:ln>
                                <a:solidFill>
                                  <a:srgbClr val="505050">
                                    <a:lumMod val="50000"/>
                                  </a:srgbClr>
                                </a:solidFill>
                                <a:effectLst/>
                                <a:uLnTx/>
                                <a:uFillTx/>
                                <a:latin typeface="Cambria Math" panose="02040503050406030204" pitchFamily="18" charset="0"/>
                              </a:rPr>
                              <m:t>,  </m:t>
                            </m:r>
                            <m:r>
                              <a:rPr kumimoji="0" lang="en-US" sz="1800" b="0" i="1" u="none" strike="noStrike" kern="0" cap="none" spc="0" normalizeH="0" baseline="0" noProof="0" smtClean="0">
                                <a:ln>
                                  <a:noFill/>
                                </a:ln>
                                <a:solidFill>
                                  <a:srgbClr val="505050">
                                    <a:lumMod val="50000"/>
                                  </a:srgbClr>
                                </a:solidFill>
                                <a:effectLst/>
                                <a:uLnTx/>
                                <a:uFillTx/>
                                <a:latin typeface="Cambria Math" panose="02040503050406030204" pitchFamily="18" charset="0"/>
                              </a:rPr>
                              <m:t>𝑎𝑛𝑡𝑒𝑛𝑛𝑎</m:t>
                            </m:r>
                            <m:r>
                              <a:rPr kumimoji="0" lang="en-US" sz="1800" b="0" i="1" u="none" strike="noStrike" kern="0" cap="none" spc="0" normalizeH="0" baseline="0" noProof="0" smtClean="0">
                                <a:ln>
                                  <a:noFill/>
                                </a:ln>
                                <a:solidFill>
                                  <a:srgbClr val="505050">
                                    <a:lumMod val="50000"/>
                                  </a:srgbClr>
                                </a:solidFill>
                                <a:effectLst/>
                                <a:uLnTx/>
                                <a:uFillTx/>
                                <a:latin typeface="Cambria Math" panose="02040503050406030204" pitchFamily="18" charset="0"/>
                              </a:rPr>
                              <m:t> </m:t>
                            </m:r>
                            <m:r>
                              <a:rPr kumimoji="0" lang="en-US" sz="1800" b="0" i="1" u="none" strike="noStrike" kern="0" cap="none" spc="0" normalizeH="0" baseline="0" noProof="0" smtClean="0">
                                <a:ln>
                                  <a:noFill/>
                                </a:ln>
                                <a:solidFill>
                                  <a:srgbClr val="505050">
                                    <a:lumMod val="50000"/>
                                  </a:srgbClr>
                                </a:solidFill>
                                <a:effectLst/>
                                <a:uLnTx/>
                                <a:uFillTx/>
                                <a:latin typeface="Cambria Math" panose="02040503050406030204" pitchFamily="18" charset="0"/>
                              </a:rPr>
                              <m:t>𝑡𝑖𝑝</m:t>
                            </m:r>
                          </m:sub>
                        </m:sSub>
                      </m:den>
                    </m:f>
                    <m:r>
                      <a:rPr kumimoji="0" lang="en-US" sz="1800" b="0" i="1" u="none" strike="noStrike" kern="0" cap="none" spc="0" normalizeH="0" baseline="0" noProof="0" smtClean="0">
                        <a:ln>
                          <a:noFill/>
                        </a:ln>
                        <a:solidFill>
                          <a:srgbClr val="505050">
                            <a:lumMod val="50000"/>
                          </a:srgbClr>
                        </a:solidFill>
                        <a:effectLst/>
                        <a:uLnTx/>
                        <a:uFillTx/>
                        <a:latin typeface="Cambria Math" panose="02040503050406030204" pitchFamily="18" charset="0"/>
                      </a:rPr>
                      <m:t>=3.7</m:t>
                    </m:r>
                  </m:oMath>
                </a14:m>
                <a:endParaRPr kumimoji="0" lang="en-US" sz="1800" b="0" i="0" u="none" strike="noStrike" kern="0" cap="none" spc="0" normalizeH="0" baseline="0" noProof="0" dirty="0">
                  <a:ln>
                    <a:noFill/>
                  </a:ln>
                  <a:solidFill>
                    <a:srgbClr val="505050">
                      <a:lumMod val="50000"/>
                    </a:srgbClr>
                  </a:solidFill>
                  <a:effectLst/>
                  <a:uLnTx/>
                  <a:uFillTx/>
                </a:endParaRPr>
              </a:p>
            </p:txBody>
          </p:sp>
        </mc:Choice>
        <mc:Fallback xmlns="">
          <p:sp>
            <p:nvSpPr>
              <p:cNvPr id="9" name="TextBox 8">
                <a:extLst>
                  <a:ext uri="{FF2B5EF4-FFF2-40B4-BE49-F238E27FC236}">
                    <a16:creationId xmlns:a16="http://schemas.microsoft.com/office/drawing/2014/main" id="{3F9AADBF-83C7-4216-92C6-7334418DFDF7}"/>
                  </a:ext>
                </a:extLst>
              </p:cNvPr>
              <p:cNvSpPr txBox="1">
                <a:spLocks noRot="1" noChangeAspect="1" noMove="1" noResize="1" noEditPoints="1" noAdjustHandles="1" noChangeArrowheads="1" noChangeShapeType="1" noTextEdit="1"/>
              </p:cNvSpPr>
              <p:nvPr/>
            </p:nvSpPr>
            <p:spPr>
              <a:xfrm>
                <a:off x="1412195" y="1842073"/>
                <a:ext cx="2520509" cy="567912"/>
              </a:xfrm>
              <a:prstGeom prst="rect">
                <a:avLst/>
              </a:prstGeom>
              <a:blipFill>
                <a:blip r:embed="rId3"/>
                <a:stretch>
                  <a:fillRect b="-4348"/>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39583D4C-14E8-4C60-826D-B2F5A476475B}"/>
              </a:ext>
            </a:extLst>
          </p:cNvPr>
          <p:cNvSpPr txBox="1"/>
          <p:nvPr/>
        </p:nvSpPr>
        <p:spPr>
          <a:xfrm>
            <a:off x="5702301" y="4468851"/>
            <a:ext cx="2322258"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B0F0"/>
                </a:solidFill>
                <a:effectLst/>
                <a:uLnTx/>
                <a:uFillTx/>
              </a:rPr>
              <a:t>Courtesy of S. Kazakov, FNAL</a:t>
            </a:r>
          </a:p>
        </p:txBody>
      </p:sp>
      <p:sp>
        <p:nvSpPr>
          <p:cNvPr id="12" name="Rectangle: Rounded Corners 11">
            <a:extLst>
              <a:ext uri="{FF2B5EF4-FFF2-40B4-BE49-F238E27FC236}">
                <a16:creationId xmlns:a16="http://schemas.microsoft.com/office/drawing/2014/main" id="{236EF287-92EA-4F67-8067-5CB3303C21D8}"/>
              </a:ext>
            </a:extLst>
          </p:cNvPr>
          <p:cNvSpPr/>
          <p:nvPr/>
        </p:nvSpPr>
        <p:spPr>
          <a:xfrm>
            <a:off x="884475" y="2733516"/>
            <a:ext cx="3463981" cy="908381"/>
          </a:xfrm>
          <a:prstGeom prst="roundRect">
            <a:avLst/>
          </a:prstGeom>
          <a:solidFill>
            <a:srgbClr val="A4001D"/>
          </a:solidFill>
          <a:ln w="25400" cap="flat" cmpd="sng" algn="ctr">
            <a:solidFill>
              <a:srgbClr val="A4001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a:ea typeface="+mn-ea"/>
                <a:cs typeface="+mn-cs"/>
              </a:rPr>
              <a:t>No risk of plasma</a:t>
            </a:r>
            <a:r>
              <a:rPr kumimoji="0" lang="en-US" sz="2000" b="1" i="0" u="none" strike="noStrike" kern="0" cap="none" spc="0" normalizeH="0" noProof="0" dirty="0">
                <a:ln>
                  <a:noFill/>
                </a:ln>
                <a:solidFill>
                  <a:prstClr val="white"/>
                </a:solidFill>
                <a:effectLst/>
                <a:uLnTx/>
                <a:uFillTx/>
                <a:latin typeface="Arial"/>
                <a:ea typeface="+mn-ea"/>
                <a:cs typeface="+mn-cs"/>
              </a:rPr>
              <a:t> ignition at the FPC!</a:t>
            </a:r>
            <a:endParaRPr kumimoji="0" lang="en-US" sz="2000" b="1"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94959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58243E-5C5D-4446-83CB-44BB360EF643}"/>
              </a:ext>
            </a:extLst>
          </p:cNvPr>
          <p:cNvSpPr>
            <a:spLocks noGrp="1"/>
          </p:cNvSpPr>
          <p:nvPr>
            <p:ph idx="1"/>
          </p:nvPr>
        </p:nvSpPr>
        <p:spPr>
          <a:xfrm>
            <a:off x="228603" y="876562"/>
            <a:ext cx="8672513" cy="3646623"/>
          </a:xfrm>
        </p:spPr>
        <p:txBody>
          <a:bodyPr/>
          <a:lstStyle/>
          <a:p>
            <a:pPr marL="288925" indent="-288925">
              <a:spcBef>
                <a:spcPts val="0"/>
              </a:spcBef>
              <a:spcAft>
                <a:spcPts val="1200"/>
              </a:spcAft>
              <a:buFont typeface="Wingdings" pitchFamily="2" charset="2"/>
              <a:buChar char="§"/>
            </a:pPr>
            <a:r>
              <a:rPr lang="en-US" sz="2000" b="1" dirty="0">
                <a:solidFill>
                  <a:srgbClr val="C00000"/>
                </a:solidFill>
              </a:rPr>
              <a:t>Preliminary analysis </a:t>
            </a:r>
            <a:r>
              <a:rPr lang="en-US" sz="2000" dirty="0">
                <a:solidFill>
                  <a:schemeClr val="accent6">
                    <a:lumMod val="50000"/>
                  </a:schemeClr>
                </a:solidFill>
              </a:rPr>
              <a:t>suggests that </a:t>
            </a:r>
            <a:r>
              <a:rPr lang="en-US" sz="2000" b="1" dirty="0">
                <a:solidFill>
                  <a:srgbClr val="C00000"/>
                </a:solidFill>
              </a:rPr>
              <a:t>plasma processing </a:t>
            </a:r>
            <a:r>
              <a:rPr lang="en-US" sz="2000" dirty="0">
                <a:solidFill>
                  <a:schemeClr val="accent6">
                    <a:lumMod val="50000"/>
                  </a:schemeClr>
                </a:solidFill>
              </a:rPr>
              <a:t>looks </a:t>
            </a:r>
            <a:r>
              <a:rPr lang="en-US" sz="2000" b="1" dirty="0">
                <a:solidFill>
                  <a:srgbClr val="C00000"/>
                </a:solidFill>
              </a:rPr>
              <a:t>easily applicable to the 112 MHz SRF gun</a:t>
            </a:r>
            <a:endParaRPr lang="en-US" sz="2000" dirty="0">
              <a:solidFill>
                <a:schemeClr val="accent6">
                  <a:lumMod val="50000"/>
                </a:schemeClr>
              </a:solidFill>
            </a:endParaRPr>
          </a:p>
          <a:p>
            <a:pPr marL="288925" indent="-288925">
              <a:spcBef>
                <a:spcPts val="0"/>
              </a:spcBef>
              <a:spcAft>
                <a:spcPts val="1200"/>
              </a:spcAft>
              <a:buFont typeface="Wingdings" pitchFamily="2" charset="2"/>
              <a:buChar char="§"/>
            </a:pPr>
            <a:r>
              <a:rPr lang="en-US" sz="2000" dirty="0">
                <a:solidFill>
                  <a:schemeClr val="accent6">
                    <a:lumMod val="50000"/>
                  </a:schemeClr>
                </a:solidFill>
              </a:rPr>
              <a:t>From simulations: plasma ignition can be achieved using fundamental mode at a few watts → needs to be experimentally verified, </a:t>
            </a:r>
            <a:r>
              <a:rPr lang="en-US" sz="2000" i="1" dirty="0" err="1">
                <a:solidFill>
                  <a:schemeClr val="accent6">
                    <a:lumMod val="50000"/>
                  </a:schemeClr>
                </a:solidFill>
              </a:rPr>
              <a:t>E</a:t>
            </a:r>
            <a:r>
              <a:rPr lang="en-US" sz="2000" i="1" baseline="-25000" dirty="0" err="1">
                <a:solidFill>
                  <a:schemeClr val="accent6">
                    <a:lumMod val="50000"/>
                  </a:schemeClr>
                </a:solidFill>
              </a:rPr>
              <a:t>pk</a:t>
            </a:r>
            <a:r>
              <a:rPr lang="en-US" sz="2000" baseline="-25000" dirty="0">
                <a:solidFill>
                  <a:schemeClr val="accent6">
                    <a:lumMod val="50000"/>
                  </a:schemeClr>
                </a:solidFill>
              </a:rPr>
              <a:t> </a:t>
            </a:r>
            <a:r>
              <a:rPr lang="en-US" sz="2000" dirty="0">
                <a:solidFill>
                  <a:schemeClr val="accent6">
                    <a:lumMod val="50000"/>
                  </a:schemeClr>
                </a:solidFill>
              </a:rPr>
              <a:t>needed for ignition may be higher than in case of elliptical cavities</a:t>
            </a:r>
          </a:p>
          <a:p>
            <a:pPr marL="288925" indent="-288925">
              <a:spcBef>
                <a:spcPts val="0"/>
              </a:spcBef>
              <a:spcAft>
                <a:spcPts val="1200"/>
              </a:spcAft>
              <a:buFont typeface="Wingdings" pitchFamily="2" charset="2"/>
              <a:buChar char="§"/>
            </a:pPr>
            <a:r>
              <a:rPr lang="en-US" sz="2000" dirty="0">
                <a:solidFill>
                  <a:schemeClr val="accent6">
                    <a:lumMod val="50000"/>
                  </a:schemeClr>
                </a:solidFill>
              </a:rPr>
              <a:t>No risk of igniting plasma at the antenna tip since field is maximized at the cavity surface</a:t>
            </a:r>
          </a:p>
          <a:p>
            <a:pPr marL="288925" indent="-288925">
              <a:spcBef>
                <a:spcPts val="0"/>
              </a:spcBef>
              <a:spcAft>
                <a:spcPts val="1200"/>
              </a:spcAft>
              <a:buFont typeface="Wingdings" pitchFamily="2" charset="2"/>
              <a:buChar char="§"/>
            </a:pPr>
            <a:r>
              <a:rPr lang="en-US" sz="2000" dirty="0">
                <a:solidFill>
                  <a:schemeClr val="accent6">
                    <a:lumMod val="50000"/>
                  </a:schemeClr>
                </a:solidFill>
              </a:rPr>
              <a:t>FNAL gas injection and vacuum cart design can be applied to the SRF gun system, only minor modifications are expected</a:t>
            </a:r>
          </a:p>
        </p:txBody>
      </p:sp>
      <p:sp>
        <p:nvSpPr>
          <p:cNvPr id="3" name="Title 2">
            <a:extLst>
              <a:ext uri="{FF2B5EF4-FFF2-40B4-BE49-F238E27FC236}">
                <a16:creationId xmlns:a16="http://schemas.microsoft.com/office/drawing/2014/main" id="{F78BFEF0-E63F-4E45-A7EF-CC5A6918A3BC}"/>
              </a:ext>
            </a:extLst>
          </p:cNvPr>
          <p:cNvSpPr>
            <a:spLocks noGrp="1"/>
          </p:cNvSpPr>
          <p:nvPr>
            <p:ph type="title"/>
          </p:nvPr>
        </p:nvSpPr>
        <p:spPr/>
        <p:txBody>
          <a:bodyPr/>
          <a:lstStyle/>
          <a:p>
            <a:r>
              <a:rPr lang="en-US" dirty="0"/>
              <a:t>Conclusions for plasma processing feasibility for the SRF gun</a:t>
            </a:r>
          </a:p>
        </p:txBody>
      </p:sp>
      <p:sp>
        <p:nvSpPr>
          <p:cNvPr id="4" name="Date Placeholder 3">
            <a:extLst>
              <a:ext uri="{FF2B5EF4-FFF2-40B4-BE49-F238E27FC236}">
                <a16:creationId xmlns:a16="http://schemas.microsoft.com/office/drawing/2014/main" id="{0B1B53EF-9304-419D-BD91-34418C56C058}"/>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2A7833E6-9F2C-43BA-B277-6A0CC7F6B106}"/>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8CD14074-267F-4E35-803D-E95462DBE783}"/>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Tree>
    <p:extLst>
      <p:ext uri="{BB962C8B-B14F-4D97-AF65-F5344CB8AC3E}">
        <p14:creationId xmlns:p14="http://schemas.microsoft.com/office/powerpoint/2010/main" val="267244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1937D1-26C6-48B7-A609-EC4BA26E381D}"/>
              </a:ext>
            </a:extLst>
          </p:cNvPr>
          <p:cNvSpPr>
            <a:spLocks noGrp="1"/>
          </p:cNvSpPr>
          <p:nvPr>
            <p:ph idx="1"/>
          </p:nvPr>
        </p:nvSpPr>
        <p:spPr/>
        <p:txBody>
          <a:bodyPr/>
          <a:lstStyle/>
          <a:p>
            <a:pPr marL="344488" indent="-344488">
              <a:buFont typeface="Wingdings" pitchFamily="2" charset="2"/>
              <a:buChar char="§"/>
            </a:pPr>
            <a:r>
              <a:rPr lang="en-US" sz="2200" dirty="0">
                <a:solidFill>
                  <a:schemeClr val="accent6">
                    <a:lumMod val="50000"/>
                  </a:schemeClr>
                </a:solidFill>
              </a:rPr>
              <a:t>Plasma processing applied to LCLS-II-HE </a:t>
            </a:r>
            <a:r>
              <a:rPr lang="en-US" sz="2200" dirty="0" err="1">
                <a:solidFill>
                  <a:schemeClr val="accent6">
                    <a:lumMod val="50000"/>
                  </a:schemeClr>
                </a:solidFill>
              </a:rPr>
              <a:t>vCM</a:t>
            </a:r>
            <a:endParaRPr lang="en-US" sz="2200" dirty="0">
              <a:solidFill>
                <a:schemeClr val="accent6">
                  <a:lumMod val="50000"/>
                </a:schemeClr>
              </a:solidFill>
            </a:endParaRPr>
          </a:p>
          <a:p>
            <a:pPr marL="344488" indent="-344488">
              <a:buFont typeface="Wingdings" pitchFamily="2" charset="2"/>
              <a:buChar char="§"/>
            </a:pPr>
            <a:r>
              <a:rPr lang="en-US" sz="2200" dirty="0">
                <a:solidFill>
                  <a:schemeClr val="accent6">
                    <a:lumMod val="40000"/>
                    <a:lumOff val="60000"/>
                  </a:schemeClr>
                </a:solidFill>
              </a:rPr>
              <a:t>Plasma processing studies for ILC cavities</a:t>
            </a:r>
          </a:p>
          <a:p>
            <a:pPr marL="344488" indent="-344488">
              <a:buFont typeface="Wingdings" pitchFamily="2" charset="2"/>
              <a:buChar char="§"/>
            </a:pPr>
            <a:r>
              <a:rPr lang="en-US" sz="2200" dirty="0">
                <a:solidFill>
                  <a:schemeClr val="accent6">
                    <a:lumMod val="40000"/>
                    <a:lumOff val="60000"/>
                  </a:schemeClr>
                </a:solidFill>
              </a:rPr>
              <a:t>Plasma processing for SRF gun</a:t>
            </a:r>
          </a:p>
        </p:txBody>
      </p:sp>
      <p:sp>
        <p:nvSpPr>
          <p:cNvPr id="3" name="Title 2">
            <a:extLst>
              <a:ext uri="{FF2B5EF4-FFF2-40B4-BE49-F238E27FC236}">
                <a16:creationId xmlns:a16="http://schemas.microsoft.com/office/drawing/2014/main" id="{FD2A8609-754B-4899-9247-2A7C453A3FD4}"/>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D09D242C-0E3A-45FD-B35D-51343F4DED7C}"/>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218A3C16-C5E0-41C4-89D9-61A5ECFC2E7C}"/>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0C128D2F-501B-43EC-8E55-493BBEE8A686}"/>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1677378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8C1477-3E27-46BE-8085-8EDC6E87513A}"/>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6976B4D9-83B7-45B4-9C5E-73584AB97D17}"/>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F447E87C-0B4B-49FA-B8B8-3D885A7D6073}"/>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
        <p:nvSpPr>
          <p:cNvPr id="7" name="TextBox 6">
            <a:extLst>
              <a:ext uri="{FF2B5EF4-FFF2-40B4-BE49-F238E27FC236}">
                <a16:creationId xmlns:a16="http://schemas.microsoft.com/office/drawing/2014/main" id="{2453DF12-426D-4674-924E-D1F39663A00C}"/>
              </a:ext>
            </a:extLst>
          </p:cNvPr>
          <p:cNvSpPr txBox="1"/>
          <p:nvPr/>
        </p:nvSpPr>
        <p:spPr>
          <a:xfrm>
            <a:off x="515587" y="3186347"/>
            <a:ext cx="8112826" cy="769441"/>
          </a:xfrm>
          <a:prstGeom prst="rect">
            <a:avLst/>
          </a:prstGeom>
          <a:noFill/>
        </p:spPr>
        <p:txBody>
          <a:bodyPr wrap="square" rtlCol="0">
            <a:spAutoFit/>
          </a:bodyPr>
          <a:lstStyle/>
          <a:p>
            <a:pPr algn="ctr"/>
            <a:r>
              <a:rPr lang="en-US" sz="4400" b="1" dirty="0">
                <a:latin typeface="Helvetica" panose="020B0604020202020204" pitchFamily="34" charset="0"/>
                <a:cs typeface="Helvetica" panose="020B0604020202020204" pitchFamily="34" charset="0"/>
              </a:rPr>
              <a:t>Thank you for your attention!</a:t>
            </a:r>
          </a:p>
        </p:txBody>
      </p:sp>
      <p:sp>
        <p:nvSpPr>
          <p:cNvPr id="2" name="TextBox 1">
            <a:extLst>
              <a:ext uri="{FF2B5EF4-FFF2-40B4-BE49-F238E27FC236}">
                <a16:creationId xmlns:a16="http://schemas.microsoft.com/office/drawing/2014/main" id="{986DE620-7151-4D3C-B4A9-2B2816F600A5}"/>
              </a:ext>
            </a:extLst>
          </p:cNvPr>
          <p:cNvSpPr txBox="1"/>
          <p:nvPr/>
        </p:nvSpPr>
        <p:spPr>
          <a:xfrm>
            <a:off x="435907" y="709702"/>
            <a:ext cx="8272186" cy="1554272"/>
          </a:xfrm>
          <a:prstGeom prst="rect">
            <a:avLst/>
          </a:prstGeom>
          <a:noFill/>
        </p:spPr>
        <p:txBody>
          <a:bodyPr wrap="square" rtlCol="0">
            <a:spAutoFit/>
          </a:bodyPr>
          <a:lstStyle/>
          <a:p>
            <a:pPr marL="342900" indent="-342900">
              <a:spcAft>
                <a:spcPts val="1800"/>
              </a:spcAft>
              <a:buFont typeface="Wingdings" pitchFamily="2" charset="2"/>
              <a:buChar char="§"/>
            </a:pPr>
            <a:r>
              <a:rPr lang="en-US" sz="2000" b="1" dirty="0">
                <a:solidFill>
                  <a:srgbClr val="C00000"/>
                </a:solidFill>
                <a:latin typeface="Helvetica" panose="020B0604020202020204" pitchFamily="34" charset="0"/>
                <a:cs typeface="Helvetica" panose="020B0604020202020204" pitchFamily="34" charset="0"/>
              </a:rPr>
              <a:t>Plasma processing is an </a:t>
            </a:r>
            <a:r>
              <a:rPr lang="en-US" sz="2000" b="1" i="1" dirty="0">
                <a:solidFill>
                  <a:srgbClr val="C00000"/>
                </a:solidFill>
                <a:latin typeface="Helvetica" panose="020B0604020202020204" pitchFamily="34" charset="0"/>
                <a:cs typeface="Helvetica" panose="020B0604020202020204" pitchFamily="34" charset="0"/>
              </a:rPr>
              <a:t>in situ </a:t>
            </a:r>
            <a:r>
              <a:rPr lang="en-US" sz="2000" b="1" dirty="0">
                <a:solidFill>
                  <a:srgbClr val="C00000"/>
                </a:solidFill>
                <a:latin typeface="Helvetica" panose="020B0604020202020204" pitchFamily="34" charset="0"/>
                <a:cs typeface="Helvetica" panose="020B0604020202020204" pitchFamily="34" charset="0"/>
              </a:rPr>
              <a:t>technique with demonstrated efficacy to mitigate FE and MP in elliptical cavities</a:t>
            </a:r>
            <a:endParaRPr lang="en-US" sz="2000" dirty="0">
              <a:solidFill>
                <a:schemeClr val="accent6">
                  <a:lumMod val="50000"/>
                </a:schemeClr>
              </a:solidFill>
              <a:latin typeface="Helvetica" panose="020B0604020202020204" pitchFamily="34" charset="0"/>
              <a:cs typeface="Helvetica" panose="020B0604020202020204" pitchFamily="34" charset="0"/>
            </a:endParaRPr>
          </a:p>
          <a:p>
            <a:pPr marL="342900" indent="-342900">
              <a:spcAft>
                <a:spcPts val="1800"/>
              </a:spcAft>
              <a:buFont typeface="Wingdings" pitchFamily="2" charset="2"/>
              <a:buChar char="§"/>
            </a:pPr>
            <a:r>
              <a:rPr lang="en-US" sz="2000" dirty="0">
                <a:solidFill>
                  <a:schemeClr val="accent6">
                    <a:lumMod val="50000"/>
                  </a:schemeClr>
                </a:solidFill>
                <a:latin typeface="Helvetica" panose="020B0604020202020204" pitchFamily="34" charset="0"/>
                <a:cs typeface="Helvetica" panose="020B0604020202020204" pitchFamily="34" charset="0"/>
              </a:rPr>
              <a:t>It can be adapted to other cavity geometries (e.g., SRF gun). There is a lot of potential!</a:t>
            </a:r>
          </a:p>
        </p:txBody>
      </p:sp>
      <p:sp>
        <p:nvSpPr>
          <p:cNvPr id="3" name="Title 2">
            <a:extLst>
              <a:ext uri="{FF2B5EF4-FFF2-40B4-BE49-F238E27FC236}">
                <a16:creationId xmlns:a16="http://schemas.microsoft.com/office/drawing/2014/main" id="{4D9EF5D4-93D5-E3CC-76E8-68B4AD7CEEC5}"/>
              </a:ext>
            </a:extLst>
          </p:cNvPr>
          <p:cNvSpPr>
            <a:spLocks noGrp="1"/>
          </p:cNvSpPr>
          <p:nvPr>
            <p:ph type="title"/>
          </p:nvPr>
        </p:nvSpPr>
        <p:spPr>
          <a:xfrm>
            <a:off x="228600" y="188814"/>
            <a:ext cx="8686800" cy="320908"/>
          </a:xfrm>
        </p:spPr>
        <p:txBody>
          <a:bodyPr/>
          <a:lstStyle/>
          <a:p>
            <a:r>
              <a:rPr lang="en-US" dirty="0"/>
              <a:t>Summary</a:t>
            </a:r>
          </a:p>
        </p:txBody>
      </p:sp>
    </p:spTree>
    <p:extLst>
      <p:ext uri="{BB962C8B-B14F-4D97-AF65-F5344CB8AC3E}">
        <p14:creationId xmlns:p14="http://schemas.microsoft.com/office/powerpoint/2010/main" val="2541777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7E07CE-A39B-42DE-8CF7-C30E9C596B41}"/>
              </a:ext>
            </a:extLst>
          </p:cNvPr>
          <p:cNvSpPr>
            <a:spLocks noGrp="1"/>
          </p:cNvSpPr>
          <p:nvPr>
            <p:ph type="title"/>
          </p:nvPr>
        </p:nvSpPr>
        <p:spPr/>
        <p:txBody>
          <a:bodyPr/>
          <a:lstStyle/>
          <a:p>
            <a:r>
              <a:rPr lang="en-US" dirty="0"/>
              <a:t>Plasma processing for field emission mitigation</a:t>
            </a:r>
          </a:p>
        </p:txBody>
      </p:sp>
      <p:sp>
        <p:nvSpPr>
          <p:cNvPr id="4" name="Date Placeholder 3">
            <a:extLst>
              <a:ext uri="{FF2B5EF4-FFF2-40B4-BE49-F238E27FC236}">
                <a16:creationId xmlns:a16="http://schemas.microsoft.com/office/drawing/2014/main" id="{B87B80BE-7952-41FF-AFAD-1610EA9F9DF2}"/>
              </a:ext>
            </a:extLst>
          </p:cNvPr>
          <p:cNvSpPr>
            <a:spLocks noGrp="1"/>
          </p:cNvSpPr>
          <p:nvPr>
            <p:ph type="dt" sz="half" idx="2"/>
          </p:nvPr>
        </p:nvSpPr>
        <p:spPr/>
        <p:txBody>
          <a:bodyPr/>
          <a:lstStyle/>
          <a:p>
            <a:pPr>
              <a:defRPr/>
            </a:pPr>
            <a:fld id="{8E00F9CA-1564-476E-99A6-D2D8436E4EA9}" type="datetime1">
              <a:rPr lang="en-US" smtClean="0"/>
              <a:t>10/13/22</a:t>
            </a:fld>
            <a:endParaRPr lang="en-US" dirty="0"/>
          </a:p>
        </p:txBody>
      </p:sp>
      <p:sp>
        <p:nvSpPr>
          <p:cNvPr id="5" name="Footer Placeholder 4">
            <a:extLst>
              <a:ext uri="{FF2B5EF4-FFF2-40B4-BE49-F238E27FC236}">
                <a16:creationId xmlns:a16="http://schemas.microsoft.com/office/drawing/2014/main" id="{5210FFBA-25CE-4838-8DED-7C58A4194397}"/>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8158FD3E-D030-4D4B-9A0D-7B3F7B36E90F}"/>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7" name="TextBox 16">
            <a:extLst>
              <a:ext uri="{FF2B5EF4-FFF2-40B4-BE49-F238E27FC236}">
                <a16:creationId xmlns:a16="http://schemas.microsoft.com/office/drawing/2014/main" id="{5C7841C8-50AB-47AD-BFB8-765A48A4ACD0}"/>
              </a:ext>
            </a:extLst>
          </p:cNvPr>
          <p:cNvSpPr txBox="1"/>
          <p:nvPr/>
        </p:nvSpPr>
        <p:spPr>
          <a:xfrm>
            <a:off x="152400" y="2037295"/>
            <a:ext cx="5643004" cy="2262158"/>
          </a:xfrm>
          <a:prstGeom prst="rect">
            <a:avLst/>
          </a:prstGeom>
          <a:noFill/>
        </p:spPr>
        <p:txBody>
          <a:bodyPr wrap="square" rtlCol="0">
            <a:spAutoFit/>
          </a:bodyPr>
          <a:lstStyle/>
          <a:p>
            <a:pPr marL="285750" indent="-285750" defTabSz="914400" fontAlgn="auto">
              <a:spcBef>
                <a:spcPts val="0"/>
              </a:spcBef>
              <a:spcAft>
                <a:spcPts val="600"/>
              </a:spcAft>
              <a:buFont typeface="Wingdings" pitchFamily="2" charset="2"/>
              <a:buChar char="§"/>
            </a:pPr>
            <a:r>
              <a:rPr lang="en-US" sz="1800" dirty="0">
                <a:solidFill>
                  <a:srgbClr val="000000"/>
                </a:solidFill>
                <a:latin typeface="Helvetica" panose="020B0604020202020204" pitchFamily="34" charset="0"/>
                <a:ea typeface="+mn-ea"/>
                <a:cs typeface="Helvetica" panose="020B0604020202020204" pitchFamily="34" charset="0"/>
              </a:rPr>
              <a:t>Gas flow of Ne-O mixture (mostly Ne with a few % of O</a:t>
            </a:r>
            <a:r>
              <a:rPr lang="en-US" sz="1800" baseline="-25000" dirty="0">
                <a:solidFill>
                  <a:srgbClr val="000000"/>
                </a:solidFill>
                <a:latin typeface="Helvetica" panose="020B0604020202020204" pitchFamily="34" charset="0"/>
                <a:ea typeface="+mn-ea"/>
                <a:cs typeface="Helvetica" panose="020B0604020202020204" pitchFamily="34" charset="0"/>
              </a:rPr>
              <a:t>2</a:t>
            </a:r>
            <a:r>
              <a:rPr lang="en-US" sz="1800" dirty="0">
                <a:solidFill>
                  <a:srgbClr val="000000"/>
                </a:solidFill>
                <a:latin typeface="Helvetica" panose="020B0604020202020204" pitchFamily="34" charset="0"/>
                <a:ea typeface="+mn-ea"/>
                <a:cs typeface="Helvetica" panose="020B0604020202020204" pitchFamily="34" charset="0"/>
              </a:rPr>
              <a:t>) at </a:t>
            </a:r>
            <a:r>
              <a:rPr lang="en-US" sz="1800" i="1" dirty="0">
                <a:solidFill>
                  <a:srgbClr val="000000"/>
                </a:solidFill>
                <a:latin typeface="Helvetica" panose="020B0604020202020204" pitchFamily="34" charset="0"/>
                <a:ea typeface="+mn-ea"/>
                <a:cs typeface="Helvetica" panose="020B0604020202020204" pitchFamily="34" charset="0"/>
              </a:rPr>
              <a:t>p</a:t>
            </a:r>
            <a:r>
              <a:rPr lang="en-US" sz="1800" dirty="0">
                <a:solidFill>
                  <a:srgbClr val="000000"/>
                </a:solidFill>
                <a:latin typeface="Helvetica" panose="020B0604020202020204" pitchFamily="34" charset="0"/>
                <a:ea typeface="+mn-ea"/>
                <a:cs typeface="Helvetica" panose="020B0604020202020204" pitchFamily="34" charset="0"/>
              </a:rPr>
              <a:t> ~ 75-150 </a:t>
            </a:r>
            <a:r>
              <a:rPr lang="en-US" sz="1800" dirty="0" err="1">
                <a:solidFill>
                  <a:srgbClr val="000000"/>
                </a:solidFill>
                <a:latin typeface="Helvetica" panose="020B0604020202020204" pitchFamily="34" charset="0"/>
                <a:ea typeface="+mn-ea"/>
                <a:cs typeface="Helvetica" panose="020B0604020202020204" pitchFamily="34" charset="0"/>
              </a:rPr>
              <a:t>mTorr</a:t>
            </a:r>
            <a:endParaRPr lang="en-US" sz="1800" dirty="0">
              <a:solidFill>
                <a:srgbClr val="000000"/>
              </a:solidFill>
              <a:latin typeface="Helvetica" panose="020B0604020202020204" pitchFamily="34" charset="0"/>
              <a:ea typeface="+mn-ea"/>
              <a:cs typeface="Helvetica" panose="020B0604020202020204" pitchFamily="34" charset="0"/>
            </a:endParaRPr>
          </a:p>
          <a:p>
            <a:pPr marL="285750" indent="-285750" defTabSz="914400" fontAlgn="auto">
              <a:spcBef>
                <a:spcPts val="0"/>
              </a:spcBef>
              <a:spcAft>
                <a:spcPts val="600"/>
              </a:spcAft>
              <a:buFont typeface="Wingdings" pitchFamily="2" charset="2"/>
              <a:buChar char="§"/>
            </a:pPr>
            <a:r>
              <a:rPr lang="en-US" sz="1800" dirty="0">
                <a:solidFill>
                  <a:srgbClr val="000000"/>
                </a:solidFill>
                <a:latin typeface="Helvetica" panose="020B0604020202020204" pitchFamily="34" charset="0"/>
                <a:ea typeface="+mn-ea"/>
                <a:cs typeface="Helvetica" panose="020B0604020202020204" pitchFamily="34" charset="0"/>
              </a:rPr>
              <a:t>Once plasma is ignited, oxygen reacts with hydrocarbons</a:t>
            </a:r>
          </a:p>
          <a:p>
            <a:pPr marL="285750" indent="-285750" defTabSz="914400" fontAlgn="auto">
              <a:spcBef>
                <a:spcPts val="0"/>
              </a:spcBef>
              <a:spcAft>
                <a:spcPts val="600"/>
              </a:spcAft>
              <a:buFont typeface="Wingdings" pitchFamily="2" charset="2"/>
              <a:buChar char="§"/>
            </a:pPr>
            <a:r>
              <a:rPr lang="en-US" sz="1800" dirty="0">
                <a:solidFill>
                  <a:srgbClr val="000000"/>
                </a:solidFill>
                <a:latin typeface="Helvetica" panose="020B0604020202020204" pitchFamily="34" charset="0"/>
                <a:ea typeface="+mn-ea"/>
                <a:cs typeface="Helvetica" panose="020B0604020202020204" pitchFamily="34" charset="0"/>
              </a:rPr>
              <a:t>Reaction products (mostly CO, CO</a:t>
            </a:r>
            <a:r>
              <a:rPr lang="en-US" sz="1800" baseline="-25000" dirty="0">
                <a:solidFill>
                  <a:srgbClr val="000000"/>
                </a:solidFill>
                <a:latin typeface="Helvetica" panose="020B0604020202020204" pitchFamily="34" charset="0"/>
                <a:ea typeface="+mn-ea"/>
                <a:cs typeface="Helvetica" panose="020B0604020202020204" pitchFamily="34" charset="0"/>
              </a:rPr>
              <a:t>2</a:t>
            </a:r>
            <a:r>
              <a:rPr lang="en-US" sz="1800" dirty="0">
                <a:solidFill>
                  <a:srgbClr val="000000"/>
                </a:solidFill>
                <a:latin typeface="Helvetica" panose="020B0604020202020204" pitchFamily="34" charset="0"/>
                <a:ea typeface="+mn-ea"/>
                <a:cs typeface="Helvetica" panose="020B0604020202020204" pitchFamily="34" charset="0"/>
              </a:rPr>
              <a:t>, H</a:t>
            </a:r>
            <a:r>
              <a:rPr lang="en-US" sz="1800" baseline="-25000" dirty="0">
                <a:solidFill>
                  <a:srgbClr val="000000"/>
                </a:solidFill>
                <a:latin typeface="Helvetica" panose="020B0604020202020204" pitchFamily="34" charset="0"/>
                <a:ea typeface="+mn-ea"/>
                <a:cs typeface="Helvetica" panose="020B0604020202020204" pitchFamily="34" charset="0"/>
              </a:rPr>
              <a:t>2</a:t>
            </a:r>
            <a:r>
              <a:rPr lang="en-US" sz="1800" dirty="0">
                <a:solidFill>
                  <a:srgbClr val="000000"/>
                </a:solidFill>
                <a:latin typeface="Helvetica" panose="020B0604020202020204" pitchFamily="34" charset="0"/>
                <a:ea typeface="+mn-ea"/>
                <a:cs typeface="Helvetica" panose="020B0604020202020204" pitchFamily="34" charset="0"/>
              </a:rPr>
              <a:t>O) are pumped out</a:t>
            </a:r>
          </a:p>
          <a:p>
            <a:pPr marL="285750" indent="-285750" defTabSz="914400" fontAlgn="auto">
              <a:spcBef>
                <a:spcPts val="0"/>
              </a:spcBef>
              <a:spcAft>
                <a:spcPts val="600"/>
              </a:spcAft>
              <a:buFont typeface="Wingdings" pitchFamily="2" charset="2"/>
              <a:buChar char="§"/>
            </a:pPr>
            <a:r>
              <a:rPr lang="en-US" sz="1800" dirty="0">
                <a:solidFill>
                  <a:srgbClr val="000000"/>
                </a:solidFill>
                <a:latin typeface="Helvetica" panose="020B0604020202020204" pitchFamily="34" charset="0"/>
                <a:ea typeface="+mn-ea"/>
                <a:cs typeface="Helvetica" panose="020B0604020202020204" pitchFamily="34" charset="0"/>
              </a:rPr>
              <a:t>Work function increases, reducing FE</a:t>
            </a:r>
          </a:p>
        </p:txBody>
      </p:sp>
      <p:pic>
        <p:nvPicPr>
          <p:cNvPr id="18" name="Picture 2" descr="Image result for plasma cleaning">
            <a:extLst>
              <a:ext uri="{FF2B5EF4-FFF2-40B4-BE49-F238E27FC236}">
                <a16:creationId xmlns:a16="http://schemas.microsoft.com/office/drawing/2014/main" id="{F5B7D915-958C-4F2B-B3FB-125CD161B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557" y="1893393"/>
            <a:ext cx="3318567" cy="2521902"/>
          </a:xfrm>
          <a:prstGeom prst="rect">
            <a:avLst/>
          </a:prstGeom>
          <a:noFill/>
          <a:extLst>
            <a:ext uri="{909E8E84-426E-40DD-AFC4-6F175D3DCCD1}">
              <a14:hiddenFill xmlns:a14="http://schemas.microsoft.com/office/drawing/2010/main">
                <a:solidFill>
                  <a:srgbClr val="FFFFFF"/>
                </a:solidFill>
              </a14:hiddenFill>
            </a:ext>
          </a:extLst>
        </p:spPr>
      </p:pic>
      <p:pic>
        <p:nvPicPr>
          <p:cNvPr id="19" name="Immagine 8">
            <a:extLst>
              <a:ext uri="{FF2B5EF4-FFF2-40B4-BE49-F238E27FC236}">
                <a16:creationId xmlns:a16="http://schemas.microsoft.com/office/drawing/2014/main" id="{855D5ADD-B768-4932-B8A0-B1A9D948C600}"/>
              </a:ext>
            </a:extLst>
          </p:cNvPr>
          <p:cNvPicPr>
            <a:picLocks noChangeAspect="1"/>
          </p:cNvPicPr>
          <p:nvPr/>
        </p:nvPicPr>
        <p:blipFill rotWithShape="1">
          <a:blip r:embed="rId3"/>
          <a:srcRect t="22459" b="18572"/>
          <a:stretch/>
        </p:blipFill>
        <p:spPr>
          <a:xfrm>
            <a:off x="2338704" y="594893"/>
            <a:ext cx="4329806" cy="717374"/>
          </a:xfrm>
          <a:prstGeom prst="rect">
            <a:avLst/>
          </a:prstGeom>
        </p:spPr>
      </p:pic>
      <p:sp>
        <p:nvSpPr>
          <p:cNvPr id="20" name="Right Arrow 2">
            <a:extLst>
              <a:ext uri="{FF2B5EF4-FFF2-40B4-BE49-F238E27FC236}">
                <a16:creationId xmlns:a16="http://schemas.microsoft.com/office/drawing/2014/main" id="{988A606F-E280-46E3-89FC-489D9DF67131}"/>
              </a:ext>
            </a:extLst>
          </p:cNvPr>
          <p:cNvSpPr/>
          <p:nvPr/>
        </p:nvSpPr>
        <p:spPr>
          <a:xfrm>
            <a:off x="1805304" y="842929"/>
            <a:ext cx="533400" cy="358687"/>
          </a:xfrm>
          <a:prstGeom prst="rightArrow">
            <a:avLst/>
          </a:prstGeom>
          <a:gradFill rotWithShape="1">
            <a:gsLst>
              <a:gs pos="0">
                <a:srgbClr val="0099CC">
                  <a:shade val="51000"/>
                  <a:satMod val="130000"/>
                </a:srgbClr>
              </a:gs>
              <a:gs pos="80000">
                <a:srgbClr val="0099CC">
                  <a:shade val="93000"/>
                  <a:satMod val="130000"/>
                </a:srgbClr>
              </a:gs>
              <a:gs pos="100000">
                <a:srgbClr val="0099CC">
                  <a:shade val="94000"/>
                  <a:satMod val="135000"/>
                </a:srgbClr>
              </a:gs>
            </a:gsLst>
            <a:lin ang="16200000" scaled="0"/>
          </a:gradFill>
          <a:ln w="9525" cap="flat" cmpd="sng" algn="ctr">
            <a:solidFill>
              <a:srgbClr val="0099CC">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prstClr val="white"/>
              </a:solidFill>
              <a:effectLst/>
              <a:uLnTx/>
              <a:uFillTx/>
              <a:latin typeface="Arial"/>
              <a:ea typeface="+mn-ea"/>
              <a:cs typeface="+mn-cs"/>
            </a:endParaRPr>
          </a:p>
        </p:txBody>
      </p:sp>
      <p:sp>
        <p:nvSpPr>
          <p:cNvPr id="21" name="Right Arrow 10">
            <a:extLst>
              <a:ext uri="{FF2B5EF4-FFF2-40B4-BE49-F238E27FC236}">
                <a16:creationId xmlns:a16="http://schemas.microsoft.com/office/drawing/2014/main" id="{884578DF-4535-4D9E-9A0B-759CAC52D20A}"/>
              </a:ext>
            </a:extLst>
          </p:cNvPr>
          <p:cNvSpPr/>
          <p:nvPr/>
        </p:nvSpPr>
        <p:spPr>
          <a:xfrm>
            <a:off x="6705600" y="842930"/>
            <a:ext cx="533400" cy="358687"/>
          </a:xfrm>
          <a:prstGeom prst="rightArrow">
            <a:avLst/>
          </a:prstGeom>
          <a:gradFill rotWithShape="1">
            <a:gsLst>
              <a:gs pos="0">
                <a:srgbClr val="0099CC">
                  <a:shade val="51000"/>
                  <a:satMod val="130000"/>
                </a:srgbClr>
              </a:gs>
              <a:gs pos="80000">
                <a:srgbClr val="0099CC">
                  <a:shade val="93000"/>
                  <a:satMod val="130000"/>
                </a:srgbClr>
              </a:gs>
              <a:gs pos="100000">
                <a:srgbClr val="0099CC">
                  <a:shade val="94000"/>
                  <a:satMod val="135000"/>
                </a:srgbClr>
              </a:gs>
            </a:gsLst>
            <a:lin ang="16200000" scaled="0"/>
          </a:gradFill>
          <a:ln w="9525" cap="flat" cmpd="sng" algn="ctr">
            <a:solidFill>
              <a:srgbClr val="0099CC">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2DB5CA19-729A-4F15-9013-1F310B227D9A}"/>
              </a:ext>
            </a:extLst>
          </p:cNvPr>
          <p:cNvSpPr txBox="1"/>
          <p:nvPr/>
        </p:nvSpPr>
        <p:spPr>
          <a:xfrm>
            <a:off x="902493" y="842929"/>
            <a:ext cx="902811" cy="369332"/>
          </a:xfrm>
          <a:prstGeom prst="rect">
            <a:avLst/>
          </a:prstGeom>
          <a:noFill/>
        </p:spPr>
        <p:txBody>
          <a:bodyPr wrap="none" rtlCol="0">
            <a:spAutoFit/>
          </a:bodyPr>
          <a:lstStyle/>
          <a:p>
            <a:pPr defTabSz="914400" fontAlgn="auto">
              <a:spcBef>
                <a:spcPts val="0"/>
              </a:spcBef>
              <a:spcAft>
                <a:spcPts val="0"/>
              </a:spcAft>
            </a:pPr>
            <a:r>
              <a:rPr lang="en-US" sz="1800" i="1" dirty="0">
                <a:solidFill>
                  <a:srgbClr val="000000"/>
                </a:solidFill>
                <a:latin typeface="Arial"/>
                <a:ea typeface="+mn-ea"/>
                <a:cs typeface="+mn-cs"/>
              </a:rPr>
              <a:t>Gas IN</a:t>
            </a:r>
          </a:p>
        </p:txBody>
      </p:sp>
      <p:sp>
        <p:nvSpPr>
          <p:cNvPr id="23" name="TextBox 22">
            <a:extLst>
              <a:ext uri="{FF2B5EF4-FFF2-40B4-BE49-F238E27FC236}">
                <a16:creationId xmlns:a16="http://schemas.microsoft.com/office/drawing/2014/main" id="{60C1D56D-FD5E-4294-B25B-793F6CF9C43F}"/>
              </a:ext>
            </a:extLst>
          </p:cNvPr>
          <p:cNvSpPr txBox="1"/>
          <p:nvPr/>
        </p:nvSpPr>
        <p:spPr>
          <a:xfrm>
            <a:off x="7239000" y="832284"/>
            <a:ext cx="1159292" cy="369332"/>
          </a:xfrm>
          <a:prstGeom prst="rect">
            <a:avLst/>
          </a:prstGeom>
          <a:noFill/>
        </p:spPr>
        <p:txBody>
          <a:bodyPr wrap="none" rtlCol="0">
            <a:spAutoFit/>
          </a:bodyPr>
          <a:lstStyle/>
          <a:p>
            <a:pPr defTabSz="914400" fontAlgn="auto">
              <a:spcBef>
                <a:spcPts val="0"/>
              </a:spcBef>
              <a:spcAft>
                <a:spcPts val="0"/>
              </a:spcAft>
            </a:pPr>
            <a:r>
              <a:rPr lang="en-US" sz="1800" i="1" dirty="0">
                <a:solidFill>
                  <a:srgbClr val="000000"/>
                </a:solidFill>
                <a:latin typeface="Arial"/>
                <a:ea typeface="+mn-ea"/>
                <a:cs typeface="+mn-cs"/>
              </a:rPr>
              <a:t>Gas OUT</a:t>
            </a:r>
          </a:p>
        </p:txBody>
      </p:sp>
      <p:sp>
        <p:nvSpPr>
          <p:cNvPr id="24" name="TextBox 23">
            <a:extLst>
              <a:ext uri="{FF2B5EF4-FFF2-40B4-BE49-F238E27FC236}">
                <a16:creationId xmlns:a16="http://schemas.microsoft.com/office/drawing/2014/main" id="{20AE0827-AD86-4C39-A93C-55A58C5BC790}"/>
              </a:ext>
            </a:extLst>
          </p:cNvPr>
          <p:cNvSpPr txBox="1"/>
          <p:nvPr/>
        </p:nvSpPr>
        <p:spPr>
          <a:xfrm>
            <a:off x="2438400" y="1491323"/>
            <a:ext cx="1595309" cy="369332"/>
          </a:xfrm>
          <a:prstGeom prst="rect">
            <a:avLst/>
          </a:prstGeom>
          <a:noFill/>
        </p:spPr>
        <p:txBody>
          <a:bodyPr wrap="none" rtlCol="0">
            <a:spAutoFit/>
          </a:bodyPr>
          <a:lstStyle/>
          <a:p>
            <a:pPr defTabSz="914400" fontAlgn="auto">
              <a:spcBef>
                <a:spcPts val="0"/>
              </a:spcBef>
              <a:spcAft>
                <a:spcPts val="0"/>
              </a:spcAft>
            </a:pPr>
            <a:r>
              <a:rPr lang="en-US" sz="1800" i="1" dirty="0">
                <a:solidFill>
                  <a:srgbClr val="000000"/>
                </a:solidFill>
                <a:latin typeface="Arial"/>
                <a:ea typeface="+mn-ea"/>
                <a:cs typeface="+mn-cs"/>
              </a:rPr>
              <a:t>RF excitation </a:t>
            </a:r>
          </a:p>
        </p:txBody>
      </p:sp>
      <p:sp>
        <p:nvSpPr>
          <p:cNvPr id="25" name="Oval 24">
            <a:extLst>
              <a:ext uri="{FF2B5EF4-FFF2-40B4-BE49-F238E27FC236}">
                <a16:creationId xmlns:a16="http://schemas.microsoft.com/office/drawing/2014/main" id="{05368DAC-EF64-46A3-AF80-C89A2A2446A6}"/>
              </a:ext>
            </a:extLst>
          </p:cNvPr>
          <p:cNvSpPr/>
          <p:nvPr/>
        </p:nvSpPr>
        <p:spPr>
          <a:xfrm>
            <a:off x="4361269" y="720058"/>
            <a:ext cx="310178" cy="557877"/>
          </a:xfrm>
          <a:prstGeom prst="ellipse">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prstClr val="white"/>
              </a:solidFill>
              <a:effectLst/>
              <a:uLnTx/>
              <a:uFillTx/>
              <a:latin typeface="Arial"/>
              <a:ea typeface="+mn-ea"/>
              <a:cs typeface="+mn-cs"/>
            </a:endParaRPr>
          </a:p>
        </p:txBody>
      </p:sp>
      <p:sp>
        <p:nvSpPr>
          <p:cNvPr id="26" name="Down Arrow 15">
            <a:extLst>
              <a:ext uri="{FF2B5EF4-FFF2-40B4-BE49-F238E27FC236}">
                <a16:creationId xmlns:a16="http://schemas.microsoft.com/office/drawing/2014/main" id="{25ADBF21-03E4-48A1-9DBE-5143F5C99F1F}"/>
              </a:ext>
            </a:extLst>
          </p:cNvPr>
          <p:cNvSpPr/>
          <p:nvPr/>
        </p:nvSpPr>
        <p:spPr>
          <a:xfrm rot="10800000">
            <a:off x="2841177" y="1262724"/>
            <a:ext cx="310178" cy="239603"/>
          </a:xfrm>
          <a:prstGeom prst="downArrow">
            <a:avLst/>
          </a:prstGeom>
          <a:solidFill>
            <a:srgbClr val="A4001D"/>
          </a:solidFill>
          <a:ln w="25400" cap="flat" cmpd="sng" algn="ctr">
            <a:solidFill>
              <a:srgbClr val="A4001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prstClr val="white"/>
              </a:solidFill>
              <a:effectLst/>
              <a:uLnTx/>
              <a:uFillTx/>
              <a:latin typeface="Arial"/>
              <a:ea typeface="+mn-ea"/>
              <a:cs typeface="+mn-cs"/>
            </a:endParaRPr>
          </a:p>
        </p:txBody>
      </p:sp>
      <p:sp>
        <p:nvSpPr>
          <p:cNvPr id="27" name="Footer Placeholder 3">
            <a:extLst>
              <a:ext uri="{FF2B5EF4-FFF2-40B4-BE49-F238E27FC236}">
                <a16:creationId xmlns:a16="http://schemas.microsoft.com/office/drawing/2014/main" id="{A7F99B95-8DEB-4623-ABB6-7CDF51E57862}"/>
              </a:ext>
            </a:extLst>
          </p:cNvPr>
          <p:cNvSpPr txBox="1">
            <a:spLocks/>
          </p:cNvSpPr>
          <p:nvPr/>
        </p:nvSpPr>
        <p:spPr>
          <a:xfrm>
            <a:off x="2338704" y="4454004"/>
            <a:ext cx="49578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B0F0"/>
                </a:solidFill>
                <a:effectLst/>
                <a:uLnTx/>
                <a:uFillTx/>
                <a:latin typeface="Arial"/>
                <a:ea typeface="+mn-ea"/>
                <a:cs typeface="+mn-cs"/>
              </a:rPr>
              <a:t>M. </a:t>
            </a:r>
            <a:r>
              <a:rPr kumimoji="0" lang="fr-FR" sz="1100" b="0" i="0" u="none" strike="noStrike" kern="1200" cap="none" spc="0" normalizeH="0" baseline="0" noProof="0" dirty="0" err="1">
                <a:ln>
                  <a:noFill/>
                </a:ln>
                <a:solidFill>
                  <a:srgbClr val="00B0F0"/>
                </a:solidFill>
                <a:effectLst/>
                <a:uLnTx/>
                <a:uFillTx/>
                <a:latin typeface="Arial"/>
                <a:ea typeface="+mn-ea"/>
                <a:cs typeface="+mn-cs"/>
              </a:rPr>
              <a:t>Doleans</a:t>
            </a:r>
            <a:r>
              <a:rPr kumimoji="0" lang="fr-FR" sz="1100" b="0" i="0" u="none" strike="noStrike" kern="1200" cap="none" spc="0" normalizeH="0" baseline="0" noProof="0" dirty="0">
                <a:ln>
                  <a:noFill/>
                </a:ln>
                <a:solidFill>
                  <a:srgbClr val="00B0F0"/>
                </a:solidFill>
                <a:effectLst/>
                <a:uLnTx/>
                <a:uFillTx/>
                <a:latin typeface="Arial"/>
                <a:ea typeface="+mn-ea"/>
                <a:cs typeface="+mn-cs"/>
              </a:rPr>
              <a:t>, et al.,  </a:t>
            </a:r>
            <a:r>
              <a:rPr kumimoji="0" lang="fr-FR" sz="1100" b="0" i="1" u="none" strike="noStrike" kern="1200" cap="none" spc="0" normalizeH="0" baseline="0" noProof="0" dirty="0" err="1">
                <a:ln>
                  <a:noFill/>
                </a:ln>
                <a:solidFill>
                  <a:srgbClr val="00B0F0"/>
                </a:solidFill>
                <a:effectLst/>
                <a:uLnTx/>
                <a:uFillTx/>
                <a:latin typeface="Arial"/>
                <a:ea typeface="+mn-ea"/>
                <a:cs typeface="+mn-cs"/>
              </a:rPr>
              <a:t>Nucl</a:t>
            </a:r>
            <a:r>
              <a:rPr kumimoji="0" lang="fr-FR" sz="1100" b="0" i="1" u="none" strike="noStrike" kern="1200" cap="none" spc="0" normalizeH="0" baseline="0" noProof="0" dirty="0">
                <a:ln>
                  <a:noFill/>
                </a:ln>
                <a:solidFill>
                  <a:srgbClr val="00B0F0"/>
                </a:solidFill>
                <a:effectLst/>
                <a:uLnTx/>
                <a:uFillTx/>
                <a:latin typeface="Arial"/>
                <a:ea typeface="+mn-ea"/>
                <a:cs typeface="+mn-cs"/>
              </a:rPr>
              <a:t>. </a:t>
            </a:r>
            <a:r>
              <a:rPr kumimoji="0" lang="fr-FR" sz="1100" b="0" i="1" u="none" strike="noStrike" kern="1200" cap="none" spc="0" normalizeH="0" baseline="0" noProof="0" dirty="0" err="1">
                <a:ln>
                  <a:noFill/>
                </a:ln>
                <a:solidFill>
                  <a:srgbClr val="00B0F0"/>
                </a:solidFill>
                <a:effectLst/>
                <a:uLnTx/>
                <a:uFillTx/>
                <a:latin typeface="Arial"/>
                <a:ea typeface="+mn-ea"/>
                <a:cs typeface="+mn-cs"/>
              </a:rPr>
              <a:t>Instrum</a:t>
            </a:r>
            <a:r>
              <a:rPr kumimoji="0" lang="fr-FR" sz="1100" b="0" i="1" u="none" strike="noStrike" kern="1200" cap="none" spc="0" normalizeH="0" baseline="0" noProof="0" dirty="0">
                <a:ln>
                  <a:noFill/>
                </a:ln>
                <a:solidFill>
                  <a:srgbClr val="00B0F0"/>
                </a:solidFill>
                <a:effectLst/>
                <a:uLnTx/>
                <a:uFillTx/>
                <a:latin typeface="Arial"/>
                <a:ea typeface="+mn-ea"/>
                <a:cs typeface="+mn-cs"/>
              </a:rPr>
              <a:t>. Methods Phys. </a:t>
            </a:r>
            <a:r>
              <a:rPr kumimoji="0" lang="fr-FR" sz="1100" b="0" i="1" u="none" strike="noStrike" kern="1200" cap="none" spc="0" normalizeH="0" baseline="0" noProof="0" dirty="0" err="1">
                <a:ln>
                  <a:noFill/>
                </a:ln>
                <a:solidFill>
                  <a:srgbClr val="00B0F0"/>
                </a:solidFill>
                <a:effectLst/>
                <a:uLnTx/>
                <a:uFillTx/>
                <a:latin typeface="Arial"/>
                <a:ea typeface="+mn-ea"/>
                <a:cs typeface="+mn-cs"/>
              </a:rPr>
              <a:t>Res</a:t>
            </a:r>
            <a:r>
              <a:rPr kumimoji="0" lang="fr-FR" sz="1100" b="0" i="1" u="none" strike="noStrike" kern="1200" cap="none" spc="0" normalizeH="0" baseline="0" noProof="0" dirty="0">
                <a:ln>
                  <a:noFill/>
                </a:ln>
                <a:solidFill>
                  <a:srgbClr val="00B0F0"/>
                </a:solidFill>
                <a:effectLst/>
                <a:uLnTx/>
                <a:uFillTx/>
                <a:latin typeface="Arial"/>
                <a:ea typeface="+mn-ea"/>
                <a:cs typeface="+mn-cs"/>
              </a:rPr>
              <a:t>. A</a:t>
            </a:r>
            <a:r>
              <a:rPr kumimoji="0" lang="fr-FR" sz="1100" b="0" i="0" u="none" strike="noStrike" kern="1200" cap="none" spc="0" normalizeH="0" baseline="0" noProof="0" dirty="0">
                <a:ln>
                  <a:noFill/>
                </a:ln>
                <a:solidFill>
                  <a:srgbClr val="00B0F0"/>
                </a:solidFill>
                <a:effectLst/>
                <a:uLnTx/>
                <a:uFillTx/>
                <a:latin typeface="Arial"/>
                <a:ea typeface="+mn-ea"/>
                <a:cs typeface="+mn-cs"/>
              </a:rPr>
              <a:t> </a:t>
            </a:r>
            <a:r>
              <a:rPr kumimoji="0" lang="fr-FR" sz="1100" b="1" i="0" u="none" strike="noStrike" kern="1200" cap="none" spc="0" normalizeH="0" baseline="0" noProof="0" dirty="0">
                <a:ln>
                  <a:noFill/>
                </a:ln>
                <a:solidFill>
                  <a:srgbClr val="00B0F0"/>
                </a:solidFill>
                <a:effectLst/>
                <a:uLnTx/>
                <a:uFillTx/>
                <a:latin typeface="Arial"/>
                <a:ea typeface="+mn-ea"/>
                <a:cs typeface="+mn-cs"/>
              </a:rPr>
              <a:t>812</a:t>
            </a:r>
            <a:r>
              <a:rPr kumimoji="0" lang="fr-FR" sz="1100" i="0" u="none" strike="noStrike" kern="1200" cap="none" spc="0" normalizeH="0" baseline="0" noProof="0" dirty="0">
                <a:ln>
                  <a:noFill/>
                </a:ln>
                <a:solidFill>
                  <a:srgbClr val="00B0F0"/>
                </a:solidFill>
                <a:effectLst/>
                <a:uLnTx/>
                <a:uFillTx/>
                <a:latin typeface="Arial"/>
                <a:ea typeface="+mn-ea"/>
                <a:cs typeface="+mn-cs"/>
              </a:rPr>
              <a:t>, 50-59</a:t>
            </a:r>
            <a:r>
              <a:rPr kumimoji="0" lang="fr-FR" sz="1100" b="0" i="0" u="none" strike="noStrike" kern="1200" cap="none" spc="0" normalizeH="0" baseline="0" noProof="0" dirty="0">
                <a:ln>
                  <a:noFill/>
                </a:ln>
                <a:solidFill>
                  <a:srgbClr val="00B0F0"/>
                </a:solidFill>
                <a:effectLst/>
                <a:uLnTx/>
                <a:uFillTx/>
                <a:latin typeface="Arial"/>
                <a:ea typeface="+mn-ea"/>
                <a:cs typeface="+mn-cs"/>
              </a:rPr>
              <a:t> (2016)</a:t>
            </a:r>
          </a:p>
        </p:txBody>
      </p:sp>
    </p:spTree>
    <p:extLst>
      <p:ext uri="{BB962C8B-B14F-4D97-AF65-F5344CB8AC3E}">
        <p14:creationId xmlns:p14="http://schemas.microsoft.com/office/powerpoint/2010/main" val="2331154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B872DE-5B64-47B5-8F19-EEB405FEA9A6}"/>
              </a:ext>
            </a:extLst>
          </p:cNvPr>
          <p:cNvSpPr>
            <a:spLocks noGrp="1"/>
          </p:cNvSpPr>
          <p:nvPr>
            <p:ph type="title"/>
          </p:nvPr>
        </p:nvSpPr>
        <p:spPr/>
        <p:txBody>
          <a:bodyPr/>
          <a:lstStyle/>
          <a:p>
            <a:r>
              <a:rPr lang="en-US" dirty="0"/>
              <a:t>Plasma processing for LCLS-II and LCLS-II-HE</a:t>
            </a:r>
          </a:p>
        </p:txBody>
      </p:sp>
      <p:sp>
        <p:nvSpPr>
          <p:cNvPr id="4" name="Date Placeholder 3">
            <a:extLst>
              <a:ext uri="{FF2B5EF4-FFF2-40B4-BE49-F238E27FC236}">
                <a16:creationId xmlns:a16="http://schemas.microsoft.com/office/drawing/2014/main" id="{F65EE0A6-8DA7-43DE-9C2A-E5605E9AF60B}"/>
              </a:ext>
            </a:extLst>
          </p:cNvPr>
          <p:cNvSpPr>
            <a:spLocks noGrp="1"/>
          </p:cNvSpPr>
          <p:nvPr>
            <p:ph type="dt" sz="half" idx="2"/>
          </p:nvPr>
        </p:nvSpPr>
        <p:spPr/>
        <p:txBody>
          <a:bodyPr/>
          <a:lstStyle/>
          <a:p>
            <a:pPr>
              <a:defRPr/>
            </a:pPr>
            <a:fld id="{D93019F7-1FFD-455E-9590-2F63A8EA6920}" type="datetime1">
              <a:rPr lang="en-US" smtClean="0"/>
              <a:t>10/13/22</a:t>
            </a:fld>
            <a:endParaRPr lang="en-US" dirty="0"/>
          </a:p>
        </p:txBody>
      </p:sp>
      <p:sp>
        <p:nvSpPr>
          <p:cNvPr id="5" name="Footer Placeholder 4">
            <a:extLst>
              <a:ext uri="{FF2B5EF4-FFF2-40B4-BE49-F238E27FC236}">
                <a16:creationId xmlns:a16="http://schemas.microsoft.com/office/drawing/2014/main" id="{F43162C1-DB9C-4071-B1BE-5BA234FCA2D3}"/>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310BB539-5EEE-4E30-87E6-00C08A2402A1}"/>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7" name="Picture 6">
            <a:extLst>
              <a:ext uri="{FF2B5EF4-FFF2-40B4-BE49-F238E27FC236}">
                <a16:creationId xmlns:a16="http://schemas.microsoft.com/office/drawing/2014/main" id="{E5550E46-2A47-4328-B5C4-E94C127F9D9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241270" y="2388079"/>
            <a:ext cx="2970544" cy="2278521"/>
          </a:xfrm>
          <a:prstGeom prst="rect">
            <a:avLst/>
          </a:prstGeom>
        </p:spPr>
      </p:pic>
      <p:pic>
        <p:nvPicPr>
          <p:cNvPr id="8" name="Picture 7">
            <a:extLst>
              <a:ext uri="{FF2B5EF4-FFF2-40B4-BE49-F238E27FC236}">
                <a16:creationId xmlns:a16="http://schemas.microsoft.com/office/drawing/2014/main" id="{86279EEF-A25F-4171-84CB-3CFB1C14F6BF}"/>
              </a:ext>
            </a:extLst>
          </p:cNvPr>
          <p:cNvPicPr>
            <a:picLocks noChangeAspect="1"/>
          </p:cNvPicPr>
          <p:nvPr/>
        </p:nvPicPr>
        <p:blipFill>
          <a:blip r:embed="rId3"/>
          <a:stretch>
            <a:fillRect/>
          </a:stretch>
        </p:blipFill>
        <p:spPr>
          <a:xfrm>
            <a:off x="4001558" y="2536429"/>
            <a:ext cx="2321168" cy="1740318"/>
          </a:xfrm>
          <a:prstGeom prst="rect">
            <a:avLst/>
          </a:prstGeom>
        </p:spPr>
      </p:pic>
      <p:pic>
        <p:nvPicPr>
          <p:cNvPr id="9" name="Picture 8">
            <a:extLst>
              <a:ext uri="{FF2B5EF4-FFF2-40B4-BE49-F238E27FC236}">
                <a16:creationId xmlns:a16="http://schemas.microsoft.com/office/drawing/2014/main" id="{9E55AB48-32D9-4BAB-A427-4063BDE23FD0}"/>
              </a:ext>
            </a:extLst>
          </p:cNvPr>
          <p:cNvPicPr>
            <a:picLocks noChangeAspect="1"/>
          </p:cNvPicPr>
          <p:nvPr/>
        </p:nvPicPr>
        <p:blipFill>
          <a:blip r:embed="rId4"/>
          <a:stretch>
            <a:fillRect/>
          </a:stretch>
        </p:blipFill>
        <p:spPr>
          <a:xfrm>
            <a:off x="4011616" y="621603"/>
            <a:ext cx="2292191" cy="1799298"/>
          </a:xfrm>
          <a:prstGeom prst="rect">
            <a:avLst/>
          </a:prstGeom>
        </p:spPr>
      </p:pic>
      <p:sp>
        <p:nvSpPr>
          <p:cNvPr id="10" name="Content Placeholder 3">
            <a:extLst>
              <a:ext uri="{FF2B5EF4-FFF2-40B4-BE49-F238E27FC236}">
                <a16:creationId xmlns:a16="http://schemas.microsoft.com/office/drawing/2014/main" id="{B0C38D5D-F5EF-4A9C-9E9A-21D7E3347297}"/>
              </a:ext>
            </a:extLst>
          </p:cNvPr>
          <p:cNvSpPr txBox="1">
            <a:spLocks/>
          </p:cNvSpPr>
          <p:nvPr/>
        </p:nvSpPr>
        <p:spPr>
          <a:xfrm>
            <a:off x="144103" y="829034"/>
            <a:ext cx="3867513" cy="3383512"/>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rgbClr val="981E3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Plasma ignition sequentially cell-by-cell using HOM modes and antennas</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Plasma is ignited in the central cell and moved to adjacent cells using a superposition of HOMs</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We demonstrated removal of hydrocarbon induced FE</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And no negative effect of plasma processing on N-doping: high </a:t>
            </a: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Q</a:t>
            </a:r>
            <a:r>
              <a:rPr kumimoji="0" lang="en-US" sz="1800" b="0" i="0" u="none" strike="noStrike" kern="1200" cap="none" spc="0" normalizeH="0" baseline="-25000" noProof="0" dirty="0">
                <a:ln>
                  <a:noFill/>
                </a:ln>
                <a:solidFill>
                  <a:srgbClr val="000000"/>
                </a:solidFill>
                <a:effectLst/>
                <a:uLnTx/>
                <a:uFillTx/>
                <a:latin typeface="Arial" pitchFamily="34" charset="0"/>
                <a:ea typeface="+mn-ea"/>
                <a:cs typeface="Arial" pitchFamily="34" charset="0"/>
              </a:rPr>
              <a:t>0</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and quench field are preserved</a:t>
            </a:r>
          </a:p>
        </p:txBody>
      </p:sp>
      <p:sp>
        <p:nvSpPr>
          <p:cNvPr id="11" name="Footer Placeholder 3">
            <a:extLst>
              <a:ext uri="{FF2B5EF4-FFF2-40B4-BE49-F238E27FC236}">
                <a16:creationId xmlns:a16="http://schemas.microsoft.com/office/drawing/2014/main" id="{A4F5D72D-A4AC-430E-AF50-CEA85185890A}"/>
              </a:ext>
            </a:extLst>
          </p:cNvPr>
          <p:cNvSpPr txBox="1">
            <a:spLocks/>
          </p:cNvSpPr>
          <p:nvPr/>
        </p:nvSpPr>
        <p:spPr>
          <a:xfrm>
            <a:off x="2204851" y="4300278"/>
            <a:ext cx="5587870" cy="523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00B0F0"/>
                </a:solidFill>
                <a:effectLst/>
                <a:uLnTx/>
                <a:uFillTx/>
                <a:latin typeface="Arial"/>
                <a:ea typeface="+mn-ea"/>
                <a:cs typeface="+mn-cs"/>
              </a:rPr>
              <a:t>P. Berrutti, et al., </a:t>
            </a:r>
            <a:r>
              <a:rPr kumimoji="0" lang="it-IT" sz="1100" b="0" i="1" u="none" strike="noStrike" kern="1200" cap="none" spc="0" normalizeH="0" baseline="0" noProof="0" dirty="0">
                <a:ln>
                  <a:noFill/>
                </a:ln>
                <a:solidFill>
                  <a:srgbClr val="00B0F0"/>
                </a:solidFill>
                <a:effectLst/>
                <a:uLnTx/>
                <a:uFillTx/>
                <a:latin typeface="Arial"/>
                <a:ea typeface="+mn-ea"/>
                <a:cs typeface="+mn-cs"/>
              </a:rPr>
              <a:t>J. </a:t>
            </a:r>
            <a:r>
              <a:rPr kumimoji="0" lang="it-IT" sz="1100" b="0" i="1" u="none" strike="noStrike" kern="1200" cap="none" spc="0" normalizeH="0" baseline="0" noProof="0" dirty="0" err="1">
                <a:ln>
                  <a:noFill/>
                </a:ln>
                <a:solidFill>
                  <a:srgbClr val="00B0F0"/>
                </a:solidFill>
                <a:effectLst/>
                <a:uLnTx/>
                <a:uFillTx/>
                <a:latin typeface="Arial"/>
                <a:ea typeface="+mn-ea"/>
                <a:cs typeface="+mn-cs"/>
              </a:rPr>
              <a:t>Appl</a:t>
            </a:r>
            <a:r>
              <a:rPr kumimoji="0" lang="it-IT" sz="1100" b="0" i="1" u="none" strike="noStrike" kern="1200" cap="none" spc="0" normalizeH="0" baseline="0" noProof="0" dirty="0">
                <a:ln>
                  <a:noFill/>
                </a:ln>
                <a:solidFill>
                  <a:srgbClr val="00B0F0"/>
                </a:solidFill>
                <a:effectLst/>
                <a:uLnTx/>
                <a:uFillTx/>
                <a:latin typeface="Arial"/>
                <a:ea typeface="+mn-ea"/>
                <a:cs typeface="+mn-cs"/>
              </a:rPr>
              <a:t>. </a:t>
            </a:r>
            <a:r>
              <a:rPr kumimoji="0" lang="it-IT" sz="1100" b="0" i="1" u="none" strike="noStrike" kern="1200" cap="none" spc="0" normalizeH="0" baseline="0" noProof="0" dirty="0" err="1">
                <a:ln>
                  <a:noFill/>
                </a:ln>
                <a:solidFill>
                  <a:srgbClr val="00B0F0"/>
                </a:solidFill>
                <a:effectLst/>
                <a:uLnTx/>
                <a:uFillTx/>
                <a:latin typeface="Arial"/>
                <a:ea typeface="+mn-ea"/>
                <a:cs typeface="+mn-cs"/>
              </a:rPr>
              <a:t>Phys</a:t>
            </a:r>
            <a:r>
              <a:rPr kumimoji="0" lang="it-IT" sz="1100" b="0" i="1" u="none" strike="noStrike" kern="1200" cap="none" spc="0" normalizeH="0" baseline="0" noProof="0" dirty="0">
                <a:ln>
                  <a:noFill/>
                </a:ln>
                <a:solidFill>
                  <a:srgbClr val="00B0F0"/>
                </a:solidFill>
                <a:effectLst/>
                <a:uLnTx/>
                <a:uFillTx/>
                <a:latin typeface="Arial"/>
                <a:ea typeface="+mn-ea"/>
                <a:cs typeface="+mn-cs"/>
              </a:rPr>
              <a:t>. </a:t>
            </a:r>
            <a:r>
              <a:rPr kumimoji="0" lang="it-IT" sz="1100" b="1" i="0" u="none" strike="noStrike" kern="1200" cap="none" spc="0" normalizeH="0" baseline="0" noProof="0" dirty="0">
                <a:ln>
                  <a:noFill/>
                </a:ln>
                <a:solidFill>
                  <a:srgbClr val="00B0F0"/>
                </a:solidFill>
                <a:effectLst/>
                <a:uLnTx/>
                <a:uFillTx/>
                <a:latin typeface="Arial"/>
                <a:ea typeface="+mn-ea"/>
                <a:cs typeface="+mn-cs"/>
              </a:rPr>
              <a:t>126</a:t>
            </a:r>
            <a:r>
              <a:rPr kumimoji="0" lang="it-IT" sz="1100" b="0" i="0" u="none" strike="noStrike" kern="1200" cap="none" spc="0" normalizeH="0" baseline="0" noProof="0" dirty="0">
                <a:ln>
                  <a:noFill/>
                </a:ln>
                <a:solidFill>
                  <a:srgbClr val="00B0F0"/>
                </a:solidFill>
                <a:effectLst/>
                <a:uLnTx/>
                <a:uFillTx/>
                <a:latin typeface="Arial"/>
                <a:ea typeface="+mn-ea"/>
                <a:cs typeface="+mn-cs"/>
              </a:rPr>
              <a:t>, 023302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00B0F0"/>
                </a:solidFill>
                <a:effectLst/>
                <a:uLnTx/>
                <a:uFillTx/>
                <a:latin typeface="Arial"/>
                <a:ea typeface="+mn-ea"/>
                <a:cs typeface="+mn-cs"/>
              </a:rPr>
              <a:t>B. Giaccone et al., </a:t>
            </a:r>
            <a:r>
              <a:rPr kumimoji="0" lang="it-IT" sz="1100" b="0" i="1" u="none" strike="noStrike" kern="1200" cap="none" spc="0" normalizeH="0" baseline="0" noProof="0" dirty="0" err="1">
                <a:ln>
                  <a:noFill/>
                </a:ln>
                <a:solidFill>
                  <a:srgbClr val="00B0F0"/>
                </a:solidFill>
                <a:effectLst/>
                <a:uLnTx/>
                <a:uFillTx/>
                <a:latin typeface="Arial"/>
                <a:ea typeface="+mn-ea"/>
                <a:cs typeface="+mn-cs"/>
              </a:rPr>
              <a:t>Phys</a:t>
            </a:r>
            <a:r>
              <a:rPr kumimoji="0" lang="it-IT" sz="1100" b="0" i="1" u="none" strike="noStrike" kern="1200" cap="none" spc="0" normalizeH="0" baseline="0" noProof="0" dirty="0">
                <a:ln>
                  <a:noFill/>
                </a:ln>
                <a:solidFill>
                  <a:srgbClr val="00B0F0"/>
                </a:solidFill>
                <a:effectLst/>
                <a:uLnTx/>
                <a:uFillTx/>
                <a:latin typeface="Arial"/>
                <a:ea typeface="+mn-ea"/>
                <a:cs typeface="+mn-cs"/>
              </a:rPr>
              <a:t>. Rev. </a:t>
            </a:r>
            <a:r>
              <a:rPr kumimoji="0" lang="it-IT" sz="1100" b="0" i="1" u="none" strike="noStrike" kern="1200" cap="none" spc="0" normalizeH="0" baseline="0" noProof="0" dirty="0" err="1">
                <a:ln>
                  <a:noFill/>
                </a:ln>
                <a:solidFill>
                  <a:srgbClr val="00B0F0"/>
                </a:solidFill>
                <a:effectLst/>
                <a:uLnTx/>
                <a:uFillTx/>
                <a:latin typeface="Arial"/>
                <a:ea typeface="+mn-ea"/>
                <a:cs typeface="+mn-cs"/>
              </a:rPr>
              <a:t>Accel</a:t>
            </a:r>
            <a:r>
              <a:rPr kumimoji="0" lang="it-IT" sz="1100" b="0" i="1" u="none" strike="noStrike" kern="1200" cap="none" spc="0" normalizeH="0" baseline="0" noProof="0" dirty="0">
                <a:ln>
                  <a:noFill/>
                </a:ln>
                <a:solidFill>
                  <a:srgbClr val="00B0F0"/>
                </a:solidFill>
                <a:effectLst/>
                <a:uLnTx/>
                <a:uFillTx/>
                <a:latin typeface="Arial"/>
                <a:ea typeface="+mn-ea"/>
                <a:cs typeface="+mn-cs"/>
              </a:rPr>
              <a:t>. </a:t>
            </a:r>
            <a:r>
              <a:rPr kumimoji="0" lang="it-IT" sz="1100" b="0" i="1" u="none" strike="noStrike" kern="1200" cap="none" spc="0" normalizeH="0" baseline="0" noProof="0" dirty="0" err="1">
                <a:ln>
                  <a:noFill/>
                </a:ln>
                <a:solidFill>
                  <a:srgbClr val="00B0F0"/>
                </a:solidFill>
                <a:effectLst/>
                <a:uLnTx/>
                <a:uFillTx/>
                <a:latin typeface="Arial"/>
                <a:ea typeface="+mn-ea"/>
                <a:cs typeface="+mn-cs"/>
              </a:rPr>
              <a:t>Beams</a:t>
            </a:r>
            <a:r>
              <a:rPr kumimoji="0" lang="it-IT" sz="1100" b="0" i="0" u="none" strike="noStrike" kern="1200" cap="none" spc="0" normalizeH="0" baseline="0" noProof="0" dirty="0">
                <a:ln>
                  <a:noFill/>
                </a:ln>
                <a:solidFill>
                  <a:srgbClr val="00B0F0"/>
                </a:solidFill>
                <a:effectLst/>
                <a:uLnTx/>
                <a:uFillTx/>
                <a:latin typeface="Arial"/>
                <a:ea typeface="+mn-ea"/>
                <a:cs typeface="+mn-cs"/>
              </a:rPr>
              <a:t> </a:t>
            </a:r>
            <a:r>
              <a:rPr kumimoji="0" lang="it-IT" sz="1100" b="1" i="0" u="none" strike="noStrike" kern="1200" cap="none" spc="0" normalizeH="0" baseline="0" noProof="0" dirty="0">
                <a:ln>
                  <a:noFill/>
                </a:ln>
                <a:solidFill>
                  <a:srgbClr val="00B0F0"/>
                </a:solidFill>
                <a:effectLst/>
                <a:uLnTx/>
                <a:uFillTx/>
                <a:latin typeface="Arial"/>
                <a:ea typeface="+mn-ea"/>
                <a:cs typeface="+mn-cs"/>
              </a:rPr>
              <a:t>24</a:t>
            </a:r>
            <a:r>
              <a:rPr kumimoji="0" lang="it-IT" sz="1100" b="0" i="0" u="none" strike="noStrike" kern="1200" cap="none" spc="0" normalizeH="0" baseline="0" noProof="0" dirty="0">
                <a:ln>
                  <a:noFill/>
                </a:ln>
                <a:solidFill>
                  <a:srgbClr val="00B0F0"/>
                </a:solidFill>
                <a:effectLst/>
                <a:uLnTx/>
                <a:uFillTx/>
                <a:latin typeface="Arial"/>
                <a:ea typeface="+mn-ea"/>
                <a:cs typeface="+mn-cs"/>
              </a:rPr>
              <a:t>, 022002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dirty="0">
              <a:ln>
                <a:noFill/>
              </a:ln>
              <a:solidFill>
                <a:srgbClr val="00B0F0"/>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51F15495-596E-4AEE-85BF-563D7F01ACB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39663" y="476900"/>
            <a:ext cx="2940695" cy="2251710"/>
          </a:xfrm>
          <a:prstGeom prst="rect">
            <a:avLst/>
          </a:prstGeom>
        </p:spPr>
      </p:pic>
    </p:spTree>
    <p:extLst>
      <p:ext uri="{BB962C8B-B14F-4D97-AF65-F5344CB8AC3E}">
        <p14:creationId xmlns:p14="http://schemas.microsoft.com/office/powerpoint/2010/main" val="1731734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36DBAC-8C5F-4D7C-BBB6-C7674B6118BB}"/>
              </a:ext>
            </a:extLst>
          </p:cNvPr>
          <p:cNvSpPr>
            <a:spLocks noGrp="1"/>
          </p:cNvSpPr>
          <p:nvPr>
            <p:ph type="title"/>
          </p:nvPr>
        </p:nvSpPr>
        <p:spPr/>
        <p:txBody>
          <a:bodyPr/>
          <a:lstStyle/>
          <a:p>
            <a:r>
              <a:rPr lang="en-US" dirty="0"/>
              <a:t>LCLS-II-HE verification Cryomodule</a:t>
            </a:r>
          </a:p>
        </p:txBody>
      </p:sp>
      <p:sp>
        <p:nvSpPr>
          <p:cNvPr id="4" name="Date Placeholder 3">
            <a:extLst>
              <a:ext uri="{FF2B5EF4-FFF2-40B4-BE49-F238E27FC236}">
                <a16:creationId xmlns:a16="http://schemas.microsoft.com/office/drawing/2014/main" id="{F077E1C5-844F-450D-8F10-E4DAEE344989}"/>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BD0E4D46-464B-4574-87FA-692D6F92F8EA}"/>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5D14ADB0-2498-4986-846D-51F84FDD1F07}"/>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8" name="Picture 7">
            <a:extLst>
              <a:ext uri="{FF2B5EF4-FFF2-40B4-BE49-F238E27FC236}">
                <a16:creationId xmlns:a16="http://schemas.microsoft.com/office/drawing/2014/main" id="{DA2DC7D4-8760-4894-BD10-D68108CD843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968253" y="590885"/>
            <a:ext cx="4175747" cy="3183023"/>
          </a:xfrm>
          <a:prstGeom prst="rect">
            <a:avLst/>
          </a:prstGeom>
        </p:spPr>
      </p:pic>
      <p:sp>
        <p:nvSpPr>
          <p:cNvPr id="9" name="Content Placeholder 2">
            <a:extLst>
              <a:ext uri="{FF2B5EF4-FFF2-40B4-BE49-F238E27FC236}">
                <a16:creationId xmlns:a16="http://schemas.microsoft.com/office/drawing/2014/main" id="{3D138222-882B-451F-985D-80F3883989C7}"/>
              </a:ext>
            </a:extLst>
          </p:cNvPr>
          <p:cNvSpPr>
            <a:spLocks noGrp="1"/>
          </p:cNvSpPr>
          <p:nvPr>
            <p:ph idx="1"/>
          </p:nvPr>
        </p:nvSpPr>
        <p:spPr>
          <a:xfrm>
            <a:off x="222251" y="859538"/>
            <a:ext cx="4746002" cy="2318784"/>
          </a:xfrm>
        </p:spPr>
        <p:txBody>
          <a:bodyPr/>
          <a:lstStyle/>
          <a:p>
            <a:pPr>
              <a:spcBef>
                <a:spcPts val="0"/>
              </a:spcBef>
              <a:spcAft>
                <a:spcPts val="600"/>
              </a:spcAft>
              <a:buFont typeface="Wingdings" pitchFamily="2" charset="2"/>
              <a:buChar char="§"/>
            </a:pPr>
            <a:r>
              <a:rPr lang="en-US" dirty="0">
                <a:solidFill>
                  <a:schemeClr val="accent6">
                    <a:lumMod val="50000"/>
                  </a:schemeClr>
                </a:solidFill>
              </a:rPr>
              <a:t>Verification CM for LCLS-II-HE: assembled and tested at Fermilab</a:t>
            </a:r>
          </a:p>
          <a:p>
            <a:pPr>
              <a:spcBef>
                <a:spcPts val="0"/>
              </a:spcBef>
              <a:spcAft>
                <a:spcPts val="600"/>
              </a:spcAft>
              <a:buFont typeface="Wingdings" pitchFamily="2" charset="2"/>
              <a:buChar char="§"/>
            </a:pPr>
            <a:r>
              <a:rPr lang="en-US" b="1" dirty="0">
                <a:solidFill>
                  <a:schemeClr val="accent6">
                    <a:lumMod val="50000"/>
                  </a:schemeClr>
                </a:solidFill>
              </a:rPr>
              <a:t>Gradient and </a:t>
            </a:r>
            <a:r>
              <a:rPr lang="en-US" b="1" i="1" dirty="0">
                <a:solidFill>
                  <a:schemeClr val="accent6">
                    <a:lumMod val="50000"/>
                  </a:schemeClr>
                </a:solidFill>
              </a:rPr>
              <a:t>Q</a:t>
            </a:r>
            <a:r>
              <a:rPr lang="en-US" b="1" baseline="-25000" dirty="0">
                <a:solidFill>
                  <a:schemeClr val="accent6">
                    <a:lumMod val="50000"/>
                  </a:schemeClr>
                </a:solidFill>
              </a:rPr>
              <a:t>0</a:t>
            </a:r>
            <a:r>
              <a:rPr lang="en-US" b="1" dirty="0">
                <a:solidFill>
                  <a:schemeClr val="accent6">
                    <a:lumMod val="50000"/>
                  </a:schemeClr>
                </a:solidFill>
              </a:rPr>
              <a:t> in all 8 cavities exceeds the ambitious LCLS-II-HE specification</a:t>
            </a:r>
          </a:p>
          <a:p>
            <a:pPr>
              <a:spcBef>
                <a:spcPts val="0"/>
              </a:spcBef>
              <a:spcAft>
                <a:spcPts val="600"/>
              </a:spcAft>
              <a:buFont typeface="Wingdings" pitchFamily="2" charset="2"/>
              <a:buChar char="§"/>
            </a:pPr>
            <a:r>
              <a:rPr lang="en-US" dirty="0">
                <a:solidFill>
                  <a:schemeClr val="accent6">
                    <a:lumMod val="50000"/>
                  </a:schemeClr>
                </a:solidFill>
              </a:rPr>
              <a:t>No field emission observed at any gradient in any cavities after processing</a:t>
            </a:r>
            <a:endParaRPr lang="en-US" sz="700" dirty="0">
              <a:solidFill>
                <a:schemeClr val="accent6">
                  <a:lumMod val="50000"/>
                </a:schemeClr>
              </a:solidFill>
            </a:endParaRPr>
          </a:p>
          <a:p>
            <a:pPr marL="0" indent="0" algn="ctr">
              <a:spcBef>
                <a:spcPts val="0"/>
              </a:spcBef>
              <a:spcAft>
                <a:spcPts val="600"/>
              </a:spcAft>
              <a:buNone/>
            </a:pPr>
            <a:r>
              <a:rPr lang="en-US" sz="2400" b="1" dirty="0">
                <a:solidFill>
                  <a:srgbClr val="C00000"/>
                </a:solidFill>
              </a:rPr>
              <a:t>World record cryomodule!</a:t>
            </a:r>
          </a:p>
        </p:txBody>
      </p:sp>
      <p:pic>
        <p:nvPicPr>
          <p:cNvPr id="10" name="Picture 9">
            <a:extLst>
              <a:ext uri="{FF2B5EF4-FFF2-40B4-BE49-F238E27FC236}">
                <a16:creationId xmlns:a16="http://schemas.microsoft.com/office/drawing/2014/main" id="{BF11AE1C-1AAC-41AE-BC9E-9C6E129C2A16}"/>
              </a:ext>
            </a:extLst>
          </p:cNvPr>
          <p:cNvPicPr>
            <a:picLocks noChangeAspect="1"/>
          </p:cNvPicPr>
          <p:nvPr/>
        </p:nvPicPr>
        <p:blipFill>
          <a:blip r:embed="rId3"/>
          <a:stretch>
            <a:fillRect/>
          </a:stretch>
        </p:blipFill>
        <p:spPr>
          <a:xfrm>
            <a:off x="265459" y="3157158"/>
            <a:ext cx="4746003" cy="1030254"/>
          </a:xfrm>
          <a:prstGeom prst="rect">
            <a:avLst/>
          </a:prstGeom>
        </p:spPr>
      </p:pic>
      <p:sp>
        <p:nvSpPr>
          <p:cNvPr id="11" name="Footer Placeholder 3">
            <a:extLst>
              <a:ext uri="{FF2B5EF4-FFF2-40B4-BE49-F238E27FC236}">
                <a16:creationId xmlns:a16="http://schemas.microsoft.com/office/drawing/2014/main" id="{7E383CCD-13CD-494F-80A5-A8F21801CD51}"/>
              </a:ext>
            </a:extLst>
          </p:cNvPr>
          <p:cNvSpPr txBox="1">
            <a:spLocks/>
          </p:cNvSpPr>
          <p:nvPr/>
        </p:nvSpPr>
        <p:spPr>
          <a:xfrm>
            <a:off x="2537506" y="4464077"/>
            <a:ext cx="3924779"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00B0F0"/>
                </a:solidFill>
              </a:rPr>
              <a:t>S. Posen et al., </a:t>
            </a:r>
            <a:r>
              <a:rPr lang="en-US" sz="1100" i="1" dirty="0">
                <a:solidFill>
                  <a:srgbClr val="00B0F0"/>
                </a:solidFill>
              </a:rPr>
              <a:t>Phys. Rev. Accel. Beams </a:t>
            </a:r>
            <a:r>
              <a:rPr lang="en-US" sz="1100" b="1" dirty="0">
                <a:solidFill>
                  <a:srgbClr val="00B0F0"/>
                </a:solidFill>
              </a:rPr>
              <a:t>25</a:t>
            </a:r>
            <a:r>
              <a:rPr lang="en-US" sz="1100" dirty="0">
                <a:solidFill>
                  <a:srgbClr val="00B0F0"/>
                </a:solidFill>
              </a:rPr>
              <a:t>, 042001 (2022)</a:t>
            </a:r>
          </a:p>
        </p:txBody>
      </p:sp>
    </p:spTree>
    <p:extLst>
      <p:ext uri="{BB962C8B-B14F-4D97-AF65-F5344CB8AC3E}">
        <p14:creationId xmlns:p14="http://schemas.microsoft.com/office/powerpoint/2010/main" val="2025020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D3B027-EE22-4865-ACBA-9B2E9BFEA0CA}"/>
              </a:ext>
            </a:extLst>
          </p:cNvPr>
          <p:cNvSpPr>
            <a:spLocks noGrp="1"/>
          </p:cNvSpPr>
          <p:nvPr>
            <p:ph type="title"/>
          </p:nvPr>
        </p:nvSpPr>
        <p:spPr/>
        <p:txBody>
          <a:bodyPr/>
          <a:lstStyle/>
          <a:p>
            <a:r>
              <a:rPr lang="en-US" dirty="0"/>
              <a:t>Risk &amp; mitigation analysis for </a:t>
            </a:r>
            <a:r>
              <a:rPr lang="en-US" dirty="0" err="1"/>
              <a:t>vCM</a:t>
            </a:r>
            <a:endParaRPr lang="en-US" dirty="0"/>
          </a:p>
        </p:txBody>
      </p:sp>
      <p:sp>
        <p:nvSpPr>
          <p:cNvPr id="4" name="Date Placeholder 3">
            <a:extLst>
              <a:ext uri="{FF2B5EF4-FFF2-40B4-BE49-F238E27FC236}">
                <a16:creationId xmlns:a16="http://schemas.microsoft.com/office/drawing/2014/main" id="{7535519F-1852-4348-BD9F-BB26D0B236E0}"/>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140EF260-7082-4CBB-A76E-6559F02E693C}"/>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2877E796-CDA1-4FED-B5A7-081A073B77B3}"/>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7" name="Content Placeholder 5">
            <a:extLst>
              <a:ext uri="{FF2B5EF4-FFF2-40B4-BE49-F238E27FC236}">
                <a16:creationId xmlns:a16="http://schemas.microsoft.com/office/drawing/2014/main" id="{3853A088-4E9F-4A22-B716-F0F684A799DE}"/>
              </a:ext>
            </a:extLst>
          </p:cNvPr>
          <p:cNvSpPr txBox="1">
            <a:spLocks/>
          </p:cNvSpPr>
          <p:nvPr/>
        </p:nvSpPr>
        <p:spPr>
          <a:xfrm>
            <a:off x="222250" y="588545"/>
            <a:ext cx="6097132" cy="4175946"/>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rgbClr val="981E3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600"/>
              </a:spcAft>
              <a:buClr>
                <a:srgbClr val="981E32"/>
              </a:buClr>
              <a:buSzTx/>
              <a:buFont typeface="Arial"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Major risks for applying the plasma processing in the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vCM</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a:p>
            <a:pPr marL="342900" marR="0" lvl="0" indent="-342900" algn="l" defTabSz="914400" rtl="0" eaLnBrk="1" fontAlgn="auto" latinLnBrk="0" hangingPunct="1">
              <a:lnSpc>
                <a:spcPct val="110000"/>
              </a:lnSpc>
              <a:spcBef>
                <a:spcPts val="0"/>
              </a:spcBef>
              <a:spcAft>
                <a:spcPts val="600"/>
              </a:spcAft>
              <a:buClrTx/>
              <a:buSzTx/>
              <a:buFont typeface="Wingdings" pitchFamily="2" charset="2"/>
              <a:buChar char="§"/>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Unstable pressure in the cryomodule</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new vacuum cart was assembled and tested on single cavity.</a:t>
            </a:r>
          </a:p>
          <a:p>
            <a:pPr marL="342900" marR="0" lvl="0" indent="-342900" algn="l" defTabSz="914400" rtl="0" eaLnBrk="1" fontAlgn="auto" latinLnBrk="0" hangingPunct="1">
              <a:lnSpc>
                <a:spcPct val="110000"/>
              </a:lnSpc>
              <a:spcBef>
                <a:spcPts val="0"/>
              </a:spcBef>
              <a:spcAft>
                <a:spcPts val="600"/>
              </a:spcAft>
              <a:buClrTx/>
              <a:buSzTx/>
              <a:buFont typeface="Wingdings" pitchFamily="2" charset="2"/>
              <a:buChar char="§"/>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FPC ignition</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‘dummy’ variable FPC was installed on 9-cell cavity and subjected to plasma processing. It was verified that there was no ignition in the FPC during processing. Optical inspection of cavity and FPC after plasma processing showed no discoloration.</a:t>
            </a:r>
          </a:p>
          <a:p>
            <a:pPr marL="342900" marR="0" lvl="0" indent="-342900" algn="l" defTabSz="914400" rtl="0" eaLnBrk="1" fontAlgn="auto" latinLnBrk="0" hangingPunct="1">
              <a:lnSpc>
                <a:spcPct val="110000"/>
              </a:lnSpc>
              <a:spcBef>
                <a:spcPts val="0"/>
              </a:spcBef>
              <a:spcAft>
                <a:spcPts val="600"/>
              </a:spcAft>
              <a:buClrTx/>
              <a:buSzTx/>
              <a:buFont typeface="Wingdings" pitchFamily="2" charset="2"/>
              <a:buChar char="§"/>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Heating of HOM cables</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cables and cavity temperature were monitored during plasma processing on </a:t>
            </a: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vCM</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(Δ</a:t>
            </a:r>
            <a:r>
              <a:rPr kumimoji="0" lang="en-US" sz="16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&lt; 3 K). Previously verified that applying 100 W for 30 min does not degrade cables/connectors and do not cause excessive heating.</a:t>
            </a:r>
          </a:p>
          <a:p>
            <a:pPr marL="342900" marR="0" lvl="0" indent="-342900" algn="l" defTabSz="914400" rtl="0" eaLnBrk="1" fontAlgn="auto" latinLnBrk="0" hangingPunct="1">
              <a:lnSpc>
                <a:spcPct val="110000"/>
              </a:lnSpc>
              <a:spcBef>
                <a:spcPts val="0"/>
              </a:spcBef>
              <a:spcAft>
                <a:spcPts val="600"/>
              </a:spcAft>
              <a:buClrTx/>
              <a:buSzTx/>
              <a:buFont typeface="Wingdings" pitchFamily="2" charset="2"/>
              <a:buChar char="§"/>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Heating of cavities</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the </a:t>
            </a: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vCM</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insulating vacuum was spoiled.</a:t>
            </a:r>
          </a:p>
        </p:txBody>
      </p:sp>
      <p:pic>
        <p:nvPicPr>
          <p:cNvPr id="8" name="Picture 7" descr="A picture containing toy, table, man, air&#10;&#10;Description automatically generated">
            <a:extLst>
              <a:ext uri="{FF2B5EF4-FFF2-40B4-BE49-F238E27FC236}">
                <a16:creationId xmlns:a16="http://schemas.microsoft.com/office/drawing/2014/main" id="{F1366AED-71C5-46A6-8B41-0959B1E3F1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1788" y="856169"/>
            <a:ext cx="2359962" cy="1456899"/>
          </a:xfrm>
          <a:prstGeom prst="rect">
            <a:avLst/>
          </a:prstGeom>
        </p:spPr>
      </p:pic>
      <p:pic>
        <p:nvPicPr>
          <p:cNvPr id="9" name="Picture 8">
            <a:extLst>
              <a:ext uri="{FF2B5EF4-FFF2-40B4-BE49-F238E27FC236}">
                <a16:creationId xmlns:a16="http://schemas.microsoft.com/office/drawing/2014/main" id="{4DE865B5-2F67-479E-B7E1-8694EB8EFEA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9000" contrast="-15000"/>
                    </a14:imgEffect>
                  </a14:imgLayer>
                </a14:imgProps>
              </a:ext>
            </a:extLst>
          </a:blip>
          <a:srcRect t="15605" b="33125"/>
          <a:stretch/>
        </p:blipFill>
        <p:spPr>
          <a:xfrm>
            <a:off x="6561788" y="2483567"/>
            <a:ext cx="2353612" cy="1608956"/>
          </a:xfrm>
          <a:prstGeom prst="rect">
            <a:avLst/>
          </a:prstGeom>
        </p:spPr>
      </p:pic>
      <p:sp>
        <p:nvSpPr>
          <p:cNvPr id="10" name="Footer Placeholder 3">
            <a:extLst>
              <a:ext uri="{FF2B5EF4-FFF2-40B4-BE49-F238E27FC236}">
                <a16:creationId xmlns:a16="http://schemas.microsoft.com/office/drawing/2014/main" id="{C8216E7D-C8DD-4BD4-83FD-CAC0A7D7570D}"/>
              </a:ext>
            </a:extLst>
          </p:cNvPr>
          <p:cNvSpPr txBox="1">
            <a:spLocks/>
          </p:cNvSpPr>
          <p:nvPr/>
        </p:nvSpPr>
        <p:spPr>
          <a:xfrm>
            <a:off x="6203391" y="4134931"/>
            <a:ext cx="2940609" cy="4200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00B0F0"/>
                </a:solidFill>
                <a:effectLst/>
                <a:uLnTx/>
                <a:uFillTx/>
                <a:latin typeface="Arial"/>
                <a:ea typeface="+mn-ea"/>
                <a:cs typeface="+mn-cs"/>
              </a:rPr>
              <a:t>B. Giaccone et al., </a:t>
            </a:r>
            <a:r>
              <a:rPr kumimoji="0" lang="it-IT" sz="1100" b="0" i="1" u="none" strike="noStrike" kern="1200" cap="none" spc="0" normalizeH="0" baseline="0" noProof="0" dirty="0" err="1">
                <a:ln>
                  <a:noFill/>
                </a:ln>
                <a:solidFill>
                  <a:srgbClr val="00B0F0"/>
                </a:solidFill>
                <a:effectLst/>
                <a:uLnTx/>
                <a:uFillTx/>
                <a:latin typeface="Arial"/>
                <a:ea typeface="+mn-ea"/>
                <a:cs typeface="+mn-cs"/>
              </a:rPr>
              <a:t>Phys</a:t>
            </a:r>
            <a:r>
              <a:rPr kumimoji="0" lang="it-IT" sz="1100" b="0" i="1" u="none" strike="noStrike" kern="1200" cap="none" spc="0" normalizeH="0" baseline="0" noProof="0" dirty="0">
                <a:ln>
                  <a:noFill/>
                </a:ln>
                <a:solidFill>
                  <a:srgbClr val="00B0F0"/>
                </a:solidFill>
                <a:effectLst/>
                <a:uLnTx/>
                <a:uFillTx/>
                <a:latin typeface="Arial"/>
                <a:ea typeface="+mn-ea"/>
                <a:cs typeface="+mn-cs"/>
              </a:rPr>
              <a:t>. Rev. </a:t>
            </a:r>
            <a:r>
              <a:rPr kumimoji="0" lang="it-IT" sz="1100" b="0" i="1" u="none" strike="noStrike" kern="1200" cap="none" spc="0" normalizeH="0" baseline="0" noProof="0" dirty="0" err="1">
                <a:ln>
                  <a:noFill/>
                </a:ln>
                <a:solidFill>
                  <a:srgbClr val="00B0F0"/>
                </a:solidFill>
                <a:effectLst/>
                <a:uLnTx/>
                <a:uFillTx/>
                <a:latin typeface="Arial"/>
                <a:ea typeface="+mn-ea"/>
                <a:cs typeface="+mn-cs"/>
              </a:rPr>
              <a:t>Accel</a:t>
            </a:r>
            <a:r>
              <a:rPr kumimoji="0" lang="it-IT" sz="1100" b="0" i="1" u="none" strike="noStrike" kern="1200" cap="none" spc="0" normalizeH="0" baseline="0" noProof="0" dirty="0">
                <a:ln>
                  <a:noFill/>
                </a:ln>
                <a:solidFill>
                  <a:srgbClr val="00B0F0"/>
                </a:solidFill>
                <a:effectLst/>
                <a:uLnTx/>
                <a:uFillTx/>
                <a:latin typeface="Arial"/>
                <a:ea typeface="+mn-ea"/>
                <a:cs typeface="+mn-cs"/>
              </a:rPr>
              <a:t>. </a:t>
            </a:r>
            <a:r>
              <a:rPr kumimoji="0" lang="it-IT" sz="1100" b="0" i="1" u="none" strike="noStrike" kern="1200" cap="none" spc="0" normalizeH="0" baseline="0" noProof="0" dirty="0" err="1">
                <a:ln>
                  <a:noFill/>
                </a:ln>
                <a:solidFill>
                  <a:srgbClr val="00B0F0"/>
                </a:solidFill>
                <a:effectLst/>
                <a:uLnTx/>
                <a:uFillTx/>
                <a:latin typeface="Arial"/>
                <a:ea typeface="+mn-ea"/>
                <a:cs typeface="+mn-cs"/>
              </a:rPr>
              <a:t>Beams</a:t>
            </a:r>
            <a:r>
              <a:rPr kumimoji="0" lang="it-IT" sz="1100" b="0" i="1" u="none" strike="noStrike" kern="1200" cap="none" spc="0" normalizeH="0" baseline="0" noProof="0" dirty="0">
                <a:ln>
                  <a:noFill/>
                </a:ln>
                <a:solidFill>
                  <a:srgbClr val="00B0F0"/>
                </a:solidFill>
                <a:effectLst/>
                <a:uLnTx/>
                <a:uFillTx/>
                <a:latin typeface="Arial"/>
                <a:ea typeface="+mn-ea"/>
                <a:cs typeface="+mn-cs"/>
              </a:rPr>
              <a:t> </a:t>
            </a:r>
            <a:r>
              <a:rPr kumimoji="0" lang="it-IT" sz="1100" b="1" i="0" u="none" strike="noStrike" kern="1200" cap="none" spc="0" normalizeH="0" baseline="0" noProof="0" dirty="0">
                <a:ln>
                  <a:noFill/>
                </a:ln>
                <a:solidFill>
                  <a:srgbClr val="00B0F0"/>
                </a:solidFill>
                <a:effectLst/>
                <a:uLnTx/>
                <a:uFillTx/>
                <a:latin typeface="Arial"/>
                <a:ea typeface="+mn-ea"/>
                <a:cs typeface="+mn-cs"/>
              </a:rPr>
              <a:t>25</a:t>
            </a:r>
            <a:r>
              <a:rPr kumimoji="0" lang="it-IT" sz="1100" b="0" i="0" u="none" strike="noStrike" kern="1200" cap="none" spc="0" normalizeH="0" baseline="0" noProof="0" dirty="0">
                <a:ln>
                  <a:noFill/>
                </a:ln>
                <a:solidFill>
                  <a:srgbClr val="00B0F0"/>
                </a:solidFill>
                <a:effectLst/>
                <a:uLnTx/>
                <a:uFillTx/>
                <a:latin typeface="Arial"/>
                <a:ea typeface="+mn-ea"/>
                <a:cs typeface="+mn-cs"/>
              </a:rPr>
              <a:t>, 102001 (2022)</a:t>
            </a:r>
          </a:p>
        </p:txBody>
      </p:sp>
    </p:spTree>
    <p:extLst>
      <p:ext uri="{BB962C8B-B14F-4D97-AF65-F5344CB8AC3E}">
        <p14:creationId xmlns:p14="http://schemas.microsoft.com/office/powerpoint/2010/main" val="3224715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4AEE8-2DFA-4B61-A1E8-54FA7C1B8441}"/>
              </a:ext>
            </a:extLst>
          </p:cNvPr>
          <p:cNvSpPr>
            <a:spLocks noGrp="1"/>
          </p:cNvSpPr>
          <p:nvPr>
            <p:ph type="title"/>
          </p:nvPr>
        </p:nvSpPr>
        <p:spPr/>
        <p:txBody>
          <a:bodyPr/>
          <a:lstStyle/>
          <a:p>
            <a:r>
              <a:rPr lang="en-US" dirty="0"/>
              <a:t>Timeline &amp; Procedure</a:t>
            </a:r>
          </a:p>
        </p:txBody>
      </p:sp>
      <p:sp>
        <p:nvSpPr>
          <p:cNvPr id="4" name="Date Placeholder 3">
            <a:extLst>
              <a:ext uri="{FF2B5EF4-FFF2-40B4-BE49-F238E27FC236}">
                <a16:creationId xmlns:a16="http://schemas.microsoft.com/office/drawing/2014/main" id="{ADE028EA-1EE1-4D20-98AB-4DA54A07C70F}"/>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22446714-7996-4560-980F-9E14953DC1E2}"/>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7C84662C-3647-4EFB-8A4B-601389730FF8}"/>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8" name="TextBox 7">
            <a:extLst>
              <a:ext uri="{FF2B5EF4-FFF2-40B4-BE49-F238E27FC236}">
                <a16:creationId xmlns:a16="http://schemas.microsoft.com/office/drawing/2014/main" id="{C3F3E9AB-BA0E-43CB-AC63-8BAA44B30FDB}"/>
              </a:ext>
            </a:extLst>
          </p:cNvPr>
          <p:cNvSpPr txBox="1"/>
          <p:nvPr/>
        </p:nvSpPr>
        <p:spPr>
          <a:xfrm>
            <a:off x="391751" y="771257"/>
            <a:ext cx="8597266" cy="3600986"/>
          </a:xfrm>
          <a:prstGeom prst="rect">
            <a:avLst/>
          </a:prstGeom>
          <a:noFill/>
        </p:spPr>
        <p:txBody>
          <a:bodyPr wrap="square">
            <a:spAutoFit/>
          </a:bodyPr>
          <a:lstStyle/>
          <a:p>
            <a:pPr marL="342900" marR="0" lvl="0" indent="-342900" algn="l" defTabSz="914400" rtl="0" eaLnBrk="1" fontAlgn="auto" latinLnBrk="0" hangingPunct="1">
              <a:spcBef>
                <a:spcPts val="0"/>
              </a:spcBef>
              <a:spcAft>
                <a:spcPts val="600"/>
              </a:spcAft>
              <a:buSzTx/>
              <a:buFont typeface="Wingdings" pitchFamily="2" charset="2"/>
              <a:buChar char="§"/>
              <a:tabLst/>
              <a:defRPr/>
            </a:pPr>
            <a:r>
              <a:rPr kumimoji="0" lang="en-US" sz="1800" b="0" i="0" u="none" strike="noStrike" kern="1200" cap="none" spc="0" normalizeH="0" baseline="0" noProof="0" dirty="0">
                <a:ln>
                  <a:noFill/>
                </a:ln>
                <a:solidFill>
                  <a:srgbClr val="000000">
                    <a:lumMod val="95000"/>
                    <a:lumOff val="5000"/>
                  </a:srgbClr>
                </a:solidFill>
                <a:effectLst/>
                <a:uLnTx/>
                <a:uFillTx/>
                <a:latin typeface="Arial"/>
                <a:ea typeface="Calibri" panose="020F0502020204030204" pitchFamily="34" charset="0"/>
                <a:cs typeface="Times New Roman" panose="02020603050405020304" pitchFamily="18" charset="0"/>
              </a:rPr>
              <a:t>No cavity with FE in </a:t>
            </a:r>
            <a:r>
              <a:rPr kumimoji="0" lang="en-US" sz="1800" b="0" i="0" u="none" strike="noStrike" kern="1200" cap="none" spc="0" normalizeH="0" baseline="0" noProof="0" dirty="0" err="1">
                <a:ln>
                  <a:noFill/>
                </a:ln>
                <a:solidFill>
                  <a:srgbClr val="000000">
                    <a:lumMod val="95000"/>
                    <a:lumOff val="5000"/>
                  </a:srgbClr>
                </a:solidFill>
                <a:effectLst/>
                <a:uLnTx/>
                <a:uFillTx/>
                <a:latin typeface="Arial"/>
                <a:ea typeface="Calibri" panose="020F0502020204030204" pitchFamily="34" charset="0"/>
                <a:cs typeface="Times New Roman" panose="02020603050405020304" pitchFamily="18" charset="0"/>
              </a:rPr>
              <a:t>vCM</a:t>
            </a:r>
            <a:r>
              <a:rPr kumimoji="0" lang="en-US" sz="1800" b="0" i="0" u="none" strike="noStrike" kern="1200" cap="none" spc="0" normalizeH="0" baseline="0" noProof="0" dirty="0">
                <a:ln>
                  <a:noFill/>
                </a:ln>
                <a:solidFill>
                  <a:srgbClr val="000000">
                    <a:lumMod val="95000"/>
                    <a:lumOff val="5000"/>
                  </a:srgbClr>
                </a:solidFill>
                <a:effectLst/>
                <a:uLnTx/>
                <a:uFillTx/>
                <a:latin typeface="Arial"/>
                <a:ea typeface="Calibri" panose="020F0502020204030204" pitchFamily="34" charset="0"/>
                <a:cs typeface="Times New Roman" panose="02020603050405020304" pitchFamily="18" charset="0"/>
              </a:rPr>
              <a:t> → processed 4 instrumented cavities (CAV1, CAV4, CAV5, CAV8)</a:t>
            </a:r>
          </a:p>
          <a:p>
            <a:pPr marL="342900" marR="0" lvl="0" indent="-342900" algn="l" defTabSz="914400" rtl="0" eaLnBrk="1" fontAlgn="auto" latinLnBrk="0" hangingPunct="1">
              <a:spcBef>
                <a:spcPts val="0"/>
              </a:spcBef>
              <a:spcAft>
                <a:spcPts val="600"/>
              </a:spcAft>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Processing order: s</a:t>
            </a:r>
            <a:r>
              <a:rPr kumimoji="0" lang="en-US" sz="1800" b="0" i="0" u="none" strike="noStrike" kern="1200" cap="none" spc="0" normalizeH="0" baseline="0" noProof="0" dirty="0">
                <a:ln>
                  <a:noFill/>
                </a:ln>
                <a:solidFill>
                  <a:srgbClr val="000000">
                    <a:lumMod val="95000"/>
                    <a:lumOff val="5000"/>
                  </a:srgbClr>
                </a:solidFill>
                <a:effectLst/>
                <a:uLnTx/>
                <a:uFillTx/>
                <a:latin typeface="Arial"/>
                <a:ea typeface="Calibri" panose="020F0502020204030204" pitchFamily="34" charset="0"/>
                <a:cs typeface="Times New Roman" panose="02020603050405020304" pitchFamily="18" charset="0"/>
              </a:rPr>
              <a:t>tarted from CAV1 (closest to </a:t>
            </a:r>
            <a:r>
              <a:rPr kumimoji="0" lang="en-US" sz="1800" b="0" i="0" u="none" strike="noStrike" kern="1200" cap="none" spc="0" normalizeH="0" baseline="0" noProof="0" dirty="0" err="1">
                <a:ln>
                  <a:noFill/>
                </a:ln>
                <a:solidFill>
                  <a:srgbClr val="000000">
                    <a:lumMod val="95000"/>
                    <a:lumOff val="5000"/>
                  </a:srgbClr>
                </a:solidFill>
                <a:effectLst/>
                <a:uLnTx/>
                <a:uFillTx/>
                <a:latin typeface="Arial"/>
                <a:ea typeface="Calibri" panose="020F0502020204030204" pitchFamily="34" charset="0"/>
                <a:cs typeface="Times New Roman" panose="02020603050405020304" pitchFamily="18" charset="0"/>
              </a:rPr>
              <a:t>vCM</a:t>
            </a:r>
            <a:r>
              <a:rPr kumimoji="0" lang="en-US" sz="1800" b="0" i="0" u="none" strike="noStrike" kern="1200" cap="none" spc="0" normalizeH="0" baseline="0" noProof="0" dirty="0">
                <a:ln>
                  <a:noFill/>
                </a:ln>
                <a:solidFill>
                  <a:srgbClr val="000000">
                    <a:lumMod val="95000"/>
                    <a:lumOff val="5000"/>
                  </a:srgbClr>
                </a:solidFill>
                <a:effectLst/>
                <a:uLnTx/>
                <a:uFillTx/>
                <a:latin typeface="Arial"/>
                <a:ea typeface="Calibri" panose="020F0502020204030204" pitchFamily="34" charset="0"/>
                <a:cs typeface="Times New Roman" panose="02020603050405020304" pitchFamily="18" charset="0"/>
              </a:rPr>
              <a:t> end, gas injection side) and proceeded to CAV4, CAV5, CAV8 following the direction of gas flow.</a:t>
            </a:r>
            <a:endParaRPr kumimoji="0" lang="en-US"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spcBef>
                <a:spcPts val="0"/>
              </a:spcBef>
              <a:spcAft>
                <a:spcPts val="600"/>
              </a:spcAft>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Processing time: 1.5-2 hours/cell </a:t>
            </a:r>
            <a:r>
              <a:rPr kumimoji="0" lang="en-US" sz="1800" b="0" i="0" u="none" strike="noStrike" kern="1200" cap="none" spc="0" normalizeH="0" baseline="0" noProof="0" dirty="0">
                <a:ln>
                  <a:noFill/>
                </a:ln>
                <a:solidFill>
                  <a:srgbClr val="000000">
                    <a:lumMod val="95000"/>
                    <a:lumOff val="5000"/>
                  </a:srgbClr>
                </a:solidFill>
                <a:effectLst/>
                <a:uLnTx/>
                <a:uFillTx/>
                <a:latin typeface="Arial"/>
                <a:ea typeface="Calibri" panose="020F0502020204030204" pitchFamily="34" charset="0"/>
                <a:cs typeface="Times New Roman" panose="02020603050405020304" pitchFamily="18" charset="0"/>
              </a:rPr>
              <a:t>→</a:t>
            </a:r>
            <a:r>
              <a:rPr kumimoji="0" lang="en-US"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 13.5-18 hours/cavity</a:t>
            </a:r>
          </a:p>
          <a:p>
            <a:pPr marL="342900" marR="0" lvl="0" indent="-342900" algn="l" defTabSz="914400" rtl="0" eaLnBrk="1" fontAlgn="auto" latinLnBrk="0" hangingPunct="1">
              <a:spcBef>
                <a:spcPts val="0"/>
              </a:spcBef>
              <a:spcAft>
                <a:spcPts val="600"/>
              </a:spcAft>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Plasma ignition procedure:</a:t>
            </a:r>
          </a:p>
          <a:p>
            <a:pPr marL="742950" marR="0" lvl="1" indent="-285750" algn="l" defTabSz="914400" rtl="0" eaLnBrk="1" fontAlgn="auto" latinLnBrk="0" hangingPunct="1">
              <a:spcBef>
                <a:spcPts val="0"/>
              </a:spcBef>
              <a:spcAft>
                <a:spcPts val="600"/>
              </a:spcAft>
              <a:buSzPct val="12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Plasma is ignited in cell # 5 (requires ≈ 60-70 W)</a:t>
            </a:r>
          </a:p>
          <a:p>
            <a:pPr marL="742950" marR="0" lvl="1" indent="-285750" algn="l" defTabSz="914400" rtl="0" eaLnBrk="1" fontAlgn="auto" latinLnBrk="0" hangingPunct="1">
              <a:spcBef>
                <a:spcPts val="0"/>
              </a:spcBef>
              <a:spcAft>
                <a:spcPts val="600"/>
              </a:spcAft>
              <a:buSzPct val="12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Plasma is transferred to cell # 9 (going through cell # 6, 7, 8)</a:t>
            </a:r>
          </a:p>
          <a:p>
            <a:pPr marL="742950" marR="0" lvl="1" indent="-285750" algn="l" defTabSz="914400" rtl="0" eaLnBrk="1" fontAlgn="auto" latinLnBrk="0" hangingPunct="1">
              <a:spcBef>
                <a:spcPts val="0"/>
              </a:spcBef>
              <a:spcAft>
                <a:spcPts val="600"/>
              </a:spcAft>
              <a:buSzPct val="12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Plasma density is maximized in cell # 9 and cell processed for 45 min</a:t>
            </a:r>
          </a:p>
          <a:p>
            <a:pPr marL="742950" marR="0" lvl="1" indent="-285750" algn="l" defTabSz="914400" rtl="0" eaLnBrk="1" fontAlgn="auto" latinLnBrk="0" hangingPunct="1">
              <a:spcBef>
                <a:spcPts val="0"/>
              </a:spcBef>
              <a:spcAft>
                <a:spcPts val="600"/>
              </a:spcAft>
              <a:buSzPct val="12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Plasma is detuned (plasma density is decreased) and plasma is transferred to cell #8</a:t>
            </a:r>
          </a:p>
          <a:p>
            <a:pPr marL="742950" marR="0" lvl="1" indent="-285750" algn="l" defTabSz="914400" rtl="0" eaLnBrk="1" fontAlgn="auto" latinLnBrk="0" hangingPunct="1">
              <a:spcBef>
                <a:spcPts val="0"/>
              </a:spcBef>
              <a:spcAft>
                <a:spcPts val="600"/>
              </a:spcAft>
              <a:buSzPct val="12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Procedure is repeated for each cell</a:t>
            </a:r>
          </a:p>
        </p:txBody>
      </p:sp>
    </p:spTree>
    <p:extLst>
      <p:ext uri="{BB962C8B-B14F-4D97-AF65-F5344CB8AC3E}">
        <p14:creationId xmlns:p14="http://schemas.microsoft.com/office/powerpoint/2010/main" val="4090072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4AEE8-2DFA-4B61-A1E8-54FA7C1B8441}"/>
              </a:ext>
            </a:extLst>
          </p:cNvPr>
          <p:cNvSpPr>
            <a:spLocks noGrp="1"/>
          </p:cNvSpPr>
          <p:nvPr>
            <p:ph type="title"/>
          </p:nvPr>
        </p:nvSpPr>
        <p:spPr/>
        <p:txBody>
          <a:bodyPr/>
          <a:lstStyle/>
          <a:p>
            <a:r>
              <a:rPr lang="en-US" dirty="0"/>
              <a:t>Plasma Processing Plan for </a:t>
            </a:r>
            <a:r>
              <a:rPr lang="en-US" dirty="0" err="1"/>
              <a:t>vCM</a:t>
            </a:r>
            <a:endParaRPr lang="en-US" dirty="0"/>
          </a:p>
        </p:txBody>
      </p:sp>
      <p:sp>
        <p:nvSpPr>
          <p:cNvPr id="4" name="Date Placeholder 3">
            <a:extLst>
              <a:ext uri="{FF2B5EF4-FFF2-40B4-BE49-F238E27FC236}">
                <a16:creationId xmlns:a16="http://schemas.microsoft.com/office/drawing/2014/main" id="{ADE028EA-1EE1-4D20-98AB-4DA54A07C70F}"/>
              </a:ext>
            </a:extLst>
          </p:cNvPr>
          <p:cNvSpPr>
            <a:spLocks noGrp="1"/>
          </p:cNvSpPr>
          <p:nvPr>
            <p:ph type="dt" sz="half" idx="2"/>
          </p:nvPr>
        </p:nvSpPr>
        <p:spPr/>
        <p:txBody>
          <a:bodyPr/>
          <a:lstStyle/>
          <a:p>
            <a:pPr>
              <a:defRPr/>
            </a:pPr>
            <a:fld id="{0DE97E3A-2D67-41CF-BEEF-3C18D23D9C23}" type="datetime1">
              <a:rPr lang="en-US" smtClean="0"/>
              <a:t>10/13/22</a:t>
            </a:fld>
            <a:endParaRPr lang="en-US" dirty="0"/>
          </a:p>
        </p:txBody>
      </p:sp>
      <p:sp>
        <p:nvSpPr>
          <p:cNvPr id="5" name="Footer Placeholder 4">
            <a:extLst>
              <a:ext uri="{FF2B5EF4-FFF2-40B4-BE49-F238E27FC236}">
                <a16:creationId xmlns:a16="http://schemas.microsoft.com/office/drawing/2014/main" id="{22446714-7996-4560-980F-9E14953DC1E2}"/>
              </a:ext>
            </a:extLst>
          </p:cNvPr>
          <p:cNvSpPr>
            <a:spLocks noGrp="1"/>
          </p:cNvSpPr>
          <p:nvPr>
            <p:ph type="ftr" sz="quarter" idx="3"/>
          </p:nvPr>
        </p:nvSpPr>
        <p:spPr/>
        <p:txBody>
          <a:bodyPr/>
          <a:lstStyle/>
          <a:p>
            <a:pPr>
              <a:defRPr/>
            </a:pPr>
            <a:r>
              <a:rPr lang="en-US"/>
              <a:t>TTC2022 Aomori | Plasma processing at FNAL</a:t>
            </a:r>
            <a:endParaRPr lang="en-US" b="1" dirty="0"/>
          </a:p>
        </p:txBody>
      </p:sp>
      <p:sp>
        <p:nvSpPr>
          <p:cNvPr id="6" name="Slide Number Placeholder 5">
            <a:extLst>
              <a:ext uri="{FF2B5EF4-FFF2-40B4-BE49-F238E27FC236}">
                <a16:creationId xmlns:a16="http://schemas.microsoft.com/office/drawing/2014/main" id="{7C84662C-3647-4EFB-8A4B-601389730FF8}"/>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8" name="TextBox 7">
            <a:extLst>
              <a:ext uri="{FF2B5EF4-FFF2-40B4-BE49-F238E27FC236}">
                <a16:creationId xmlns:a16="http://schemas.microsoft.com/office/drawing/2014/main" id="{1E83FAD9-F907-4C24-B951-A249B885E95A}"/>
              </a:ext>
            </a:extLst>
          </p:cNvPr>
          <p:cNvSpPr txBox="1"/>
          <p:nvPr/>
        </p:nvSpPr>
        <p:spPr>
          <a:xfrm>
            <a:off x="87814" y="1117678"/>
            <a:ext cx="5767019" cy="2723823"/>
          </a:xfrm>
          <a:prstGeom prst="rect">
            <a:avLst/>
          </a:prstGeom>
          <a:noFill/>
        </p:spPr>
        <p:txBody>
          <a:bodyPr wrap="square">
            <a:spAutoFit/>
          </a:bodyPr>
          <a:lstStyle/>
          <a:p>
            <a:pPr marL="0" marR="0" lvl="0" indent="0" algn="l" defTabSz="914400" rtl="0" eaLnBrk="1" fontAlgn="auto" latinLnBrk="0" hangingPunct="1">
              <a:spcBef>
                <a:spcPts val="0"/>
              </a:spcBef>
              <a:spcAft>
                <a:spcPts val="600"/>
              </a:spcAft>
              <a:buClr>
                <a:srgbClr val="981E32"/>
              </a:buClr>
              <a:buSzTx/>
              <a:buFont typeface="Arial" pitchFamily="34" charset="0"/>
              <a:buNone/>
              <a:tabLst/>
              <a:defRPr/>
            </a:pPr>
            <a:r>
              <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Parameters monitored during plasma processing</a:t>
            </a:r>
          </a:p>
          <a:p>
            <a:pPr marL="342900" marR="0" lvl="0" indent="-342900" algn="l" defTabSz="914400" rtl="0" eaLnBrk="1" fontAlgn="auto" latinLnBrk="0" hangingPunct="1">
              <a:spcBef>
                <a:spcPts val="0"/>
              </a:spcBef>
              <a:spcAft>
                <a:spcPts val="600"/>
              </a:spcAft>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Partial pressure of Ne, 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Helvetica" panose="020B0604020202020204" pitchFamily="34" charset="0"/>
              </a:rPr>
              <a:t>2</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C, CO, CO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Helvetica" panose="020B0604020202020204" pitchFamily="34" charset="0"/>
              </a:rPr>
              <a:t>2</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H</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Helvetica" panose="020B0604020202020204" pitchFamily="34" charset="0"/>
              </a:rPr>
              <a:t>2</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O</a:t>
            </a:r>
          </a:p>
          <a:p>
            <a:pPr marL="342900" marR="0" lvl="0" indent="-342900" algn="l" defTabSz="914400" rtl="0" eaLnBrk="1" fontAlgn="auto" latinLnBrk="0" hangingPunct="1">
              <a:spcBef>
                <a:spcPts val="0"/>
              </a:spcBef>
              <a:spcAft>
                <a:spcPts val="600"/>
              </a:spcAft>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Pressure at the two ends of the cryomodule</a:t>
            </a:r>
          </a:p>
          <a:p>
            <a:pPr marL="342900" marR="0" lvl="0" indent="-342900" algn="l" defTabSz="914400" rtl="0" eaLnBrk="1" fontAlgn="auto" latinLnBrk="0" hangingPunct="1">
              <a:spcBef>
                <a:spcPts val="0"/>
              </a:spcBef>
              <a:spcAft>
                <a:spcPts val="600"/>
              </a:spcAft>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RF signals (forward &amp; reflected power from HOM1, transmitted power from HOM2)</a:t>
            </a:r>
          </a:p>
          <a:p>
            <a:pPr marL="342900" marR="0" lvl="0" indent="-342900" algn="l" defTabSz="914400" rtl="0" eaLnBrk="1" fontAlgn="auto" latinLnBrk="0" hangingPunct="1">
              <a:spcBef>
                <a:spcPts val="0"/>
              </a:spcBef>
              <a:spcAft>
                <a:spcPts val="600"/>
              </a:spcAft>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Temperature of HOM1 cable connector, can and clamp</a:t>
            </a:r>
          </a:p>
          <a:p>
            <a:pPr marL="342900" marR="0" lvl="0" indent="-342900" algn="l" defTabSz="914400" rtl="0" eaLnBrk="1" fontAlgn="auto" latinLnBrk="0" hangingPunct="1">
              <a:spcBef>
                <a:spcPts val="0"/>
              </a:spcBef>
              <a:spcAft>
                <a:spcPts val="600"/>
              </a:spcAft>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Cavity temperature</a:t>
            </a:r>
            <a:endParaRPr kumimoji="0" lang="en-US"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pic>
        <p:nvPicPr>
          <p:cNvPr id="9" name="Picture 8">
            <a:extLst>
              <a:ext uri="{FF2B5EF4-FFF2-40B4-BE49-F238E27FC236}">
                <a16:creationId xmlns:a16="http://schemas.microsoft.com/office/drawing/2014/main" id="{27529F27-BCAE-4DAC-968A-8762331BFB1F}"/>
              </a:ext>
            </a:extLst>
          </p:cNvPr>
          <p:cNvPicPr>
            <a:picLocks noChangeAspect="1"/>
          </p:cNvPicPr>
          <p:nvPr/>
        </p:nvPicPr>
        <p:blipFill rotWithShape="1">
          <a:blip r:embed="rId2"/>
          <a:srcRect t="4778" b="2322"/>
          <a:stretch/>
        </p:blipFill>
        <p:spPr>
          <a:xfrm>
            <a:off x="5739882" y="2825403"/>
            <a:ext cx="3357221" cy="1771867"/>
          </a:xfrm>
          <a:prstGeom prst="rect">
            <a:avLst/>
          </a:prstGeom>
        </p:spPr>
      </p:pic>
      <p:graphicFrame>
        <p:nvGraphicFramePr>
          <p:cNvPr id="10" name="Object 9">
            <a:extLst>
              <a:ext uri="{FF2B5EF4-FFF2-40B4-BE49-F238E27FC236}">
                <a16:creationId xmlns:a16="http://schemas.microsoft.com/office/drawing/2014/main" id="{C5A4E740-EAC5-4D37-AC4D-6F3DBE4B7131}"/>
              </a:ext>
            </a:extLst>
          </p:cNvPr>
          <p:cNvGraphicFramePr>
            <a:graphicFrameLocks noChangeAspect="1"/>
          </p:cNvGraphicFramePr>
          <p:nvPr>
            <p:extLst>
              <p:ext uri="{D42A27DB-BD31-4B8C-83A1-F6EECF244321}">
                <p14:modId xmlns:p14="http://schemas.microsoft.com/office/powerpoint/2010/main" val="3273589863"/>
              </p:ext>
            </p:extLst>
          </p:nvPr>
        </p:nvGraphicFramePr>
        <p:xfrm>
          <a:off x="5854833" y="349268"/>
          <a:ext cx="3127320" cy="2382936"/>
        </p:xfrm>
        <a:graphic>
          <a:graphicData uri="http://schemas.openxmlformats.org/presentationml/2006/ole">
            <mc:AlternateContent xmlns:mc="http://schemas.openxmlformats.org/markup-compatibility/2006">
              <mc:Choice xmlns:v="urn:schemas-microsoft-com:vml" Requires="v">
                <p:oleObj name="Acrobat Document" r:id="rId3" imgW="6562497" imgH="5000625" progId="AcroExch.Document.DC">
                  <p:embed/>
                </p:oleObj>
              </mc:Choice>
              <mc:Fallback>
                <p:oleObj name="Acrobat Document" r:id="rId3" imgW="6562497" imgH="5000625" progId="AcroExch.Document.DC">
                  <p:embed/>
                  <p:pic>
                    <p:nvPicPr>
                      <p:cNvPr id="10" name="Object 9">
                        <a:extLst>
                          <a:ext uri="{FF2B5EF4-FFF2-40B4-BE49-F238E27FC236}">
                            <a16:creationId xmlns:a16="http://schemas.microsoft.com/office/drawing/2014/main" id="{C5A4E740-EAC5-4D37-AC4D-6F3DBE4B7131}"/>
                          </a:ext>
                        </a:extLst>
                      </p:cNvPr>
                      <p:cNvPicPr/>
                      <p:nvPr/>
                    </p:nvPicPr>
                    <p:blipFill>
                      <a:blip r:embed="rId4"/>
                      <a:stretch>
                        <a:fillRect/>
                      </a:stretch>
                    </p:blipFill>
                    <p:spPr>
                      <a:xfrm>
                        <a:off x="5854833" y="349268"/>
                        <a:ext cx="3127320" cy="2382936"/>
                      </a:xfrm>
                      <a:prstGeom prst="rect">
                        <a:avLst/>
                      </a:prstGeom>
                    </p:spPr>
                  </p:pic>
                </p:oleObj>
              </mc:Fallback>
            </mc:AlternateContent>
          </a:graphicData>
        </a:graphic>
      </p:graphicFrame>
    </p:spTree>
    <p:extLst>
      <p:ext uri="{BB962C8B-B14F-4D97-AF65-F5344CB8AC3E}">
        <p14:creationId xmlns:p14="http://schemas.microsoft.com/office/powerpoint/2010/main" val="4279688532"/>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FNAL_PowerPoint_16x9_100716</Template>
  <TotalTime>2583</TotalTime>
  <Words>2191</Words>
  <Application>Microsoft Macintosh PowerPoint</Application>
  <PresentationFormat>On-screen Show (16:9)</PresentationFormat>
  <Paragraphs>263</Paragraphs>
  <Slides>30</Slides>
  <Notes>0</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39" baseType="lpstr">
      <vt:lpstr>Arial</vt:lpstr>
      <vt:lpstr>Calibri</vt:lpstr>
      <vt:lpstr>Cambria Math</vt:lpstr>
      <vt:lpstr>Courier New</vt:lpstr>
      <vt:lpstr>Helvetica</vt:lpstr>
      <vt:lpstr>Wingdings</vt:lpstr>
      <vt:lpstr>Fermilab_PPT_090915</vt:lpstr>
      <vt:lpstr>Acrobat Document</vt:lpstr>
      <vt:lpstr>Graph</vt:lpstr>
      <vt:lpstr>PowerPoint Presentation</vt:lpstr>
      <vt:lpstr>Outline</vt:lpstr>
      <vt:lpstr>Outline</vt:lpstr>
      <vt:lpstr>Plasma processing for field emission mitigation</vt:lpstr>
      <vt:lpstr>Plasma processing for LCLS-II and LCLS-II-HE</vt:lpstr>
      <vt:lpstr>LCLS-II-HE verification Cryomodule</vt:lpstr>
      <vt:lpstr>Risk &amp; mitigation analysis for vCM</vt:lpstr>
      <vt:lpstr>Timeline &amp; Procedure</vt:lpstr>
      <vt:lpstr>Plasma Processing Plan for vCM</vt:lpstr>
      <vt:lpstr>Experimental systems: gas injection, vacuum &amp; RF</vt:lpstr>
      <vt:lpstr>Connections between gas/vacuum systems and CM</vt:lpstr>
      <vt:lpstr>Plasma processing applied to vCM (1)</vt:lpstr>
      <vt:lpstr>Plasma processing applied to vCM (2)</vt:lpstr>
      <vt:lpstr>Plasma processing applied to vCM (3)</vt:lpstr>
      <vt:lpstr>Questions to address after plasma processing</vt:lpstr>
      <vt:lpstr>vCM performance before and after plasma processing</vt:lpstr>
      <vt:lpstr>vCM performance before and after plasma processing</vt:lpstr>
      <vt:lpstr>vCM performance before and after plasma processing</vt:lpstr>
      <vt:lpstr>Conclusions for Plasma processing applied to LCLS-II-HE vCM</vt:lpstr>
      <vt:lpstr>Outline</vt:lpstr>
      <vt:lpstr>Motivation for applying plasma processing to ILC cavities</vt:lpstr>
      <vt:lpstr>Plasma processing for ILC 1.3 GHz cavities</vt:lpstr>
      <vt:lpstr>Plasma processing for ILC 1.3 GHz cavities (2)</vt:lpstr>
      <vt:lpstr>Potential recipe for ILC cavities</vt:lpstr>
      <vt:lpstr>Outline</vt:lpstr>
      <vt:lpstr>Plasma processing on 112 MHz SRF gun:  Gas injection and vacuum design</vt:lpstr>
      <vt:lpstr>Analysis of plasma ignition in the SRF gun</vt:lpstr>
      <vt:lpstr>Analysis of plasma ignition in the SRF gun</vt:lpstr>
      <vt:lpstr>Conclusions for plasma processing feasibility for the SRF gun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Bianca Giaccone</dc:creator>
  <cp:lastModifiedBy>Sergey Belomestnykh</cp:lastModifiedBy>
  <cp:revision>17</cp:revision>
  <cp:lastPrinted>2014-01-20T19:40:21Z</cp:lastPrinted>
  <dcterms:created xsi:type="dcterms:W3CDTF">2022-10-04T18:59:09Z</dcterms:created>
  <dcterms:modified xsi:type="dcterms:W3CDTF">2022-10-12T21:18:12Z</dcterms:modified>
</cp:coreProperties>
</file>