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 autoCompressPictures="0">
  <p:sldMasterIdLst>
    <p:sldMasterId id="2147483660" r:id="rId4"/>
  </p:sldMasterIdLst>
  <p:notesMasterIdLst>
    <p:notesMasterId r:id="rId13"/>
  </p:notesMasterIdLst>
  <p:handoutMasterIdLst>
    <p:handoutMasterId r:id="rId14"/>
  </p:handoutMasterIdLst>
  <p:sldIdLst>
    <p:sldId id="256" r:id="rId5"/>
    <p:sldId id="282" r:id="rId6"/>
    <p:sldId id="283" r:id="rId7"/>
    <p:sldId id="284" r:id="rId8"/>
    <p:sldId id="285" r:id="rId9"/>
    <p:sldId id="258" r:id="rId10"/>
    <p:sldId id="264" r:id="rId11"/>
    <p:sldId id="259" r:id="rId12"/>
  </p:sldIdLst>
  <p:sldSz cx="12192000" cy="6858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9A9B9D"/>
    <a:srgbClr val="AEB0AF"/>
    <a:srgbClr val="CEC7C1"/>
    <a:srgbClr val="8C8D90"/>
    <a:srgbClr val="D25350"/>
    <a:srgbClr val="808184"/>
    <a:srgbClr val="75767A"/>
    <a:srgbClr val="4E4F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3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0E3FDE45-AF77-4B5C-9715-49D594BDF05E}" styleName="Light Style 1 - Accent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C083E6E3-FA7D-4D7B-A595-EF9225AFEA82}" styleName="Light Style 1 - Accent 3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71" autoAdjust="0"/>
    <p:restoredTop sz="95161" autoAdjust="0"/>
  </p:normalViewPr>
  <p:slideViewPr>
    <p:cSldViewPr snapToGrid="0" showGuides="1">
      <p:cViewPr varScale="1">
        <p:scale>
          <a:sx n="115" d="100"/>
          <a:sy n="115" d="100"/>
        </p:scale>
        <p:origin x="616" y="18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 snapToGrid="0" showGuides="1">
      <p:cViewPr>
        <p:scale>
          <a:sx n="50" d="100"/>
          <a:sy n="50" d="100"/>
        </p:scale>
        <p:origin x="5664" y="1674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/Users/rur/Downloads/downtime_summary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0"/>
    </mc:Choice>
    <mc:Fallback>
      <c:style val="10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2125240594925635"/>
          <c:y val="0.16202006828792417"/>
          <c:w val="0.83892825896762901"/>
          <c:h val="0.72200020904466589"/>
        </c:manualLayout>
      </c:layout>
      <c:barChart>
        <c:barDir val="col"/>
        <c:grouping val="clustered"/>
        <c:varyColors val="0"/>
        <c:ser>
          <c:idx val="1"/>
          <c:order val="0"/>
          <c:tx>
            <c:strRef>
              <c:f>Sheet7!$A$3</c:f>
              <c:strCache>
                <c:ptCount val="1"/>
                <c:pt idx="0">
                  <c:v>SRF cavities/Cryomodule</c:v>
                </c:pt>
              </c:strCache>
            </c:strRef>
          </c:tx>
          <c:invertIfNegative val="0"/>
          <c:cat>
            <c:strRef>
              <c:f>Sheet7!$J$1:$U$1</c:f>
              <c:strCache>
                <c:ptCount val="12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</c:v>
                </c:pt>
                <c:pt idx="11">
                  <c:v>FY22</c:v>
                </c:pt>
              </c:strCache>
            </c:strRef>
          </c:cat>
          <c:val>
            <c:numRef>
              <c:f>Sheet7!$J$3:$U$3</c:f>
              <c:numCache>
                <c:formatCode>0.00</c:formatCode>
                <c:ptCount val="12"/>
                <c:pt idx="0">
                  <c:v>99.656028694932402</c:v>
                </c:pt>
                <c:pt idx="1">
                  <c:v>99.63517966420838</c:v>
                </c:pt>
                <c:pt idx="2">
                  <c:v>99.788018750861724</c:v>
                </c:pt>
                <c:pt idx="3">
                  <c:v>99.657482401029441</c:v>
                </c:pt>
                <c:pt idx="4">
                  <c:v>99.620531591584523</c:v>
                </c:pt>
                <c:pt idx="5">
                  <c:v>99.767041602197466</c:v>
                </c:pt>
                <c:pt idx="6">
                  <c:v>99.468915963761333</c:v>
                </c:pt>
                <c:pt idx="7" formatCode="General">
                  <c:v>99.53</c:v>
                </c:pt>
                <c:pt idx="8" formatCode="General">
                  <c:v>99.6</c:v>
                </c:pt>
                <c:pt idx="9" formatCode="General">
                  <c:v>99.3</c:v>
                </c:pt>
                <c:pt idx="10" formatCode="General">
                  <c:v>99.18</c:v>
                </c:pt>
                <c:pt idx="11" formatCode="General">
                  <c:v>99.44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DC3-7E48-8692-799874837B64}"/>
            </c:ext>
          </c:extLst>
        </c:ser>
        <c:ser>
          <c:idx val="0"/>
          <c:order val="1"/>
          <c:tx>
            <c:strRef>
              <c:f>Sheet7!$A$2</c:f>
              <c:strCache>
                <c:ptCount val="1"/>
                <c:pt idx="0">
                  <c:v>SCL including whole supporting systems</c:v>
                </c:pt>
              </c:strCache>
            </c:strRef>
          </c:tx>
          <c:invertIfNegative val="0"/>
          <c:cat>
            <c:strRef>
              <c:f>Sheet7!$J$1:$U$1</c:f>
              <c:strCache>
                <c:ptCount val="12"/>
                <c:pt idx="0">
                  <c:v>FY11</c:v>
                </c:pt>
                <c:pt idx="1">
                  <c:v>FY12</c:v>
                </c:pt>
                <c:pt idx="2">
                  <c:v>FY13</c:v>
                </c:pt>
                <c:pt idx="3">
                  <c:v>FY14</c:v>
                </c:pt>
                <c:pt idx="4">
                  <c:v>FY15</c:v>
                </c:pt>
                <c:pt idx="5">
                  <c:v>FY16</c:v>
                </c:pt>
                <c:pt idx="6">
                  <c:v>FY17</c:v>
                </c:pt>
                <c:pt idx="7">
                  <c:v>FY18</c:v>
                </c:pt>
                <c:pt idx="8">
                  <c:v>FY19</c:v>
                </c:pt>
                <c:pt idx="9">
                  <c:v>FY20</c:v>
                </c:pt>
                <c:pt idx="10">
                  <c:v>FY21</c:v>
                </c:pt>
                <c:pt idx="11">
                  <c:v>FY22</c:v>
                </c:pt>
              </c:strCache>
            </c:strRef>
          </c:cat>
          <c:val>
            <c:numRef>
              <c:f>Sheet7!$J$2:$U$2</c:f>
              <c:numCache>
                <c:formatCode>0.00</c:formatCode>
                <c:ptCount val="12"/>
                <c:pt idx="0">
                  <c:v>97.982157638186322</c:v>
                </c:pt>
                <c:pt idx="1">
                  <c:v>98.17393692138711</c:v>
                </c:pt>
                <c:pt idx="2">
                  <c:v>97.611333241417341</c:v>
                </c:pt>
                <c:pt idx="3">
                  <c:v>97.9676027552797</c:v>
                </c:pt>
                <c:pt idx="4">
                  <c:v>98.478768238830028</c:v>
                </c:pt>
                <c:pt idx="5">
                  <c:v>97.355748335390558</c:v>
                </c:pt>
                <c:pt idx="6">
                  <c:v>97.994047912658871</c:v>
                </c:pt>
                <c:pt idx="7" formatCode="General">
                  <c:v>97.96</c:v>
                </c:pt>
                <c:pt idx="8" formatCode="General">
                  <c:v>98.6</c:v>
                </c:pt>
                <c:pt idx="9" formatCode="General">
                  <c:v>98.3</c:v>
                </c:pt>
                <c:pt idx="10" formatCode="General">
                  <c:v>97.88</c:v>
                </c:pt>
                <c:pt idx="11" formatCode="General">
                  <c:v>97.04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DC3-7E48-8692-799874837B6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94311936"/>
        <c:axId val="94313472"/>
      </c:barChart>
      <c:catAx>
        <c:axId val="94311936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000"/>
            </a:pPr>
            <a:endParaRPr lang="en-US"/>
          </a:p>
        </c:txPr>
        <c:crossAx val="94313472"/>
        <c:crosses val="autoZero"/>
        <c:auto val="1"/>
        <c:lblAlgn val="ctr"/>
        <c:lblOffset val="100"/>
        <c:noMultiLvlLbl val="0"/>
      </c:catAx>
      <c:valAx>
        <c:axId val="94313472"/>
        <c:scaling>
          <c:orientation val="minMax"/>
          <c:max val="100"/>
          <c:min val="90"/>
        </c:scaling>
        <c:delete val="0"/>
        <c:axPos val="l"/>
        <c:numFmt formatCode="0" sourceLinked="0"/>
        <c:majorTickMark val="out"/>
        <c:minorTickMark val="none"/>
        <c:tickLblPos val="nextTo"/>
        <c:crossAx val="94311936"/>
        <c:crosses val="autoZero"/>
        <c:crossBetween val="between"/>
        <c:majorUnit val="2"/>
      </c:valAx>
    </c:plotArea>
    <c:legend>
      <c:legendPos val="r"/>
      <c:layout>
        <c:manualLayout>
          <c:xMode val="edge"/>
          <c:yMode val="edge"/>
          <c:x val="0.20203961529030323"/>
          <c:y val="1.7752221250908199E-2"/>
          <c:w val="0.58886067366579176"/>
          <c:h val="0.13335481847954847"/>
        </c:manualLayout>
      </c:layout>
      <c:overlay val="0"/>
      <c:txPr>
        <a:bodyPr/>
        <a:lstStyle/>
        <a:p>
          <a:pPr>
            <a:defRPr sz="1400"/>
          </a:pPr>
          <a:endParaRPr lang="en-US"/>
        </a:p>
      </c:txPr>
    </c:legend>
    <c:plotVisOnly val="1"/>
    <c:dispBlanksAs val="gap"/>
    <c:showDLblsOverMax val="0"/>
  </c:chart>
  <c:spPr>
    <a:ln>
      <a:noFill/>
    </a:ln>
  </c:spPr>
  <c:txPr>
    <a:bodyPr/>
    <a:lstStyle/>
    <a:p>
      <a:pPr>
        <a:defRPr sz="1800"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8533024-10F1-4BC3-BAA5-CB28D8F9B61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970338" y="8810624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4A39D-78C5-4FF5-94A2-BCBFAF602A34}" type="datetimeFigureOut">
              <a:rPr lang="en-US" smtClean="0">
                <a:latin typeface="+mn-lt"/>
              </a:rPr>
              <a:t>10/11/22</a:t>
            </a:fld>
            <a:endParaRPr lang="en-US" dirty="0">
              <a:latin typeface="+mn-lt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1D2005F-34EB-4228-A469-9DA7EF685E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0" y="8810626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algn="l"/>
            <a:fld id="{C75DCF9F-B5D2-4E17-BF72-5579017E6EA3}" type="slidenum">
              <a:rPr lang="en-US" smtClean="0">
                <a:latin typeface="+mn-lt"/>
              </a:rPr>
              <a:pPr algn="l"/>
              <a:t>‹#›</a:t>
            </a:fld>
            <a:endParaRPr lang="en-US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73575786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34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+mn-lt"/>
              </a:defRPr>
            </a:lvl1pPr>
          </a:lstStyle>
          <a:p>
            <a:fld id="{D7992059-949A-4D84-A84D-82EB5F97947B}" type="datetimeFigureOut">
              <a:rPr lang="en-US" smtClean="0"/>
              <a:pPr/>
              <a:t>10/11/22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73577"/>
            <a:ext cx="5607050" cy="366077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1" y="8801100"/>
            <a:ext cx="3038475" cy="46672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+mn-lt"/>
              </a:defRPr>
            </a:lvl1pPr>
          </a:lstStyle>
          <a:p>
            <a:fld id="{DBFF095A-F86B-4B29-8A9F-DF3D3D1F3E2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70899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lnSpc>
        <a:spcPct val="90000"/>
      </a:lnSpc>
      <a:spcBef>
        <a:spcPts val="300"/>
      </a:spcBef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6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6337BA4A-B024-42C0-AEE3-721B228F8259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29E6EA7-E7F1-42F0-95B8-1B1A5A465AF6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F7A5D040-4FD6-4BA1-AC81-B5CFF26CC67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74321" y="1074420"/>
            <a:ext cx="11334582" cy="4233245"/>
          </a:xfrm>
          <a:prstGeom prst="rect">
            <a:avLst/>
          </a:prstGeom>
        </p:spPr>
      </p:pic>
      <p:sp>
        <p:nvSpPr>
          <p:cNvPr id="10" name="TextBox 9"/>
          <p:cNvSpPr txBox="1"/>
          <p:nvPr userDrawn="1"/>
        </p:nvSpPr>
        <p:spPr>
          <a:xfrm>
            <a:off x="267160" y="5343835"/>
            <a:ext cx="538480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0" dirty="0">
                <a:solidFill>
                  <a:schemeClr val="tx1"/>
                </a:solidFill>
                <a:latin typeface="Century Gothic" panose="020B0502020202020204" pitchFamily="34" charset="0"/>
              </a:rPr>
              <a:t>ORNL is managed by UT-Battelle, LLC for the US Department of Energy</a:t>
            </a:r>
          </a:p>
        </p:txBody>
      </p:sp>
      <p:sp>
        <p:nvSpPr>
          <p:cNvPr id="2" name="Title 1"/>
          <p:cNvSpPr>
            <a:spLocks noGrp="1"/>
          </p:cNvSpPr>
          <p:nvPr userDrawn="1">
            <p:ph type="ctrTitle" hasCustomPrompt="1"/>
          </p:nvPr>
        </p:nvSpPr>
        <p:spPr>
          <a:xfrm>
            <a:off x="428736" y="1388962"/>
            <a:ext cx="8678194" cy="978729"/>
          </a:xfrm>
        </p:spPr>
        <p:txBody>
          <a:bodyPr/>
          <a:lstStyle>
            <a:lvl1pPr algn="l">
              <a:defRPr sz="3200" b="0" baseline="0">
                <a:solidFill>
                  <a:schemeClr val="bg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3" name="Subtitle 2"/>
          <p:cNvSpPr>
            <a:spLocks noGrp="1"/>
          </p:cNvSpPr>
          <p:nvPr userDrawn="1">
            <p:ph type="subTitle" idx="1"/>
          </p:nvPr>
        </p:nvSpPr>
        <p:spPr>
          <a:xfrm>
            <a:off x="447481" y="3013455"/>
            <a:ext cx="5440514" cy="2028101"/>
          </a:xfrm>
        </p:spPr>
        <p:txBody>
          <a:bodyPr/>
          <a:lstStyle>
            <a:lvl1pPr marL="0" indent="0" algn="l">
              <a:buNone/>
              <a:defRPr sz="2000" baseline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5E99884-2636-4794-A093-0F9256951E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5" name="Freeform 7">
            <a:extLst>
              <a:ext uri="{FF2B5EF4-FFF2-40B4-BE49-F238E27FC236}">
                <a16:creationId xmlns:a16="http://schemas.microsoft.com/office/drawing/2014/main" id="{454A96CC-B6D3-471D-892D-1DBFEFBD0D12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BFBFB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latin typeface="+mn-lt"/>
              <a:cs typeface="+mn-cs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27030A5-C7D7-48D4-B261-45DC936EE5D9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576" y="5409488"/>
            <a:ext cx="1603756" cy="3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0824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216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7" y="1083755"/>
            <a:ext cx="5486764" cy="4219290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4221671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683439C5-4231-ED43-91B8-86779195C116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5C7DBBE-95AC-E843-979A-A1A45836011E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7" name="Rectangle 6">
            <a:extLst>
              <a:ext uri="{FF2B5EF4-FFF2-40B4-BE49-F238E27FC236}">
                <a16:creationId xmlns:a16="http://schemas.microsoft.com/office/drawing/2014/main" id="{29C1BABE-6AB9-4F04-A1D6-C28E4287362E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D325F85-B4F1-4C5D-855D-1BE9D9C179D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0" name="Line 5">
            <a:extLst>
              <a:ext uri="{FF2B5EF4-FFF2-40B4-BE49-F238E27FC236}">
                <a16:creationId xmlns:a16="http://schemas.microsoft.com/office/drawing/2014/main" id="{1F888CF4-3F65-4925-A47B-614AFCDC0550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Line 6">
            <a:extLst>
              <a:ext uri="{FF2B5EF4-FFF2-40B4-BE49-F238E27FC236}">
                <a16:creationId xmlns:a16="http://schemas.microsoft.com/office/drawing/2014/main" id="{4CFFE01C-81C8-4437-B6F5-7BAAEE5FC29F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8004175" y="822325"/>
            <a:ext cx="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24" name="Freeform 7">
            <a:extLst>
              <a:ext uri="{FF2B5EF4-FFF2-40B4-BE49-F238E27FC236}">
                <a16:creationId xmlns:a16="http://schemas.microsoft.com/office/drawing/2014/main" id="{1B955FFA-B6F5-4CDD-940A-DB05FD68B7CA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5" name="Content Placeholder 5">
            <a:extLst>
              <a:ext uri="{FF2B5EF4-FFF2-40B4-BE49-F238E27FC236}">
                <a16:creationId xmlns:a16="http://schemas.microsoft.com/office/drawing/2014/main" id="{CA5F7EA9-E5C6-4376-AC5D-CA0B1DA0A2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388079" y="2453317"/>
            <a:ext cx="5512904" cy="2690184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</p:spTree>
    <p:extLst>
      <p:ext uri="{BB962C8B-B14F-4D97-AF65-F5344CB8AC3E}">
        <p14:creationId xmlns:p14="http://schemas.microsoft.com/office/powerpoint/2010/main" val="10414993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k green picture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95636" y="1078992"/>
            <a:ext cx="5487073" cy="4224052"/>
          </a:xfrm>
          <a:noFill/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0" y="1078992"/>
            <a:ext cx="5821680" cy="5779008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388079" y="1275788"/>
            <a:ext cx="5537405" cy="978729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</a:t>
            </a:r>
            <a:br>
              <a:rPr lang="en-US" dirty="0"/>
            </a:br>
            <a:r>
              <a:rPr lang="en-US" dirty="0"/>
              <a:t>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453316"/>
            <a:ext cx="5512904" cy="4163291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6" name="Freeform 7">
            <a:extLst>
              <a:ext uri="{FF2B5EF4-FFF2-40B4-BE49-F238E27FC236}">
                <a16:creationId xmlns:a16="http://schemas.microsoft.com/office/drawing/2014/main" id="{2A500EEB-73EC-4C16-8273-4ED5425DD64C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243024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k green picture layout w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4120595" y="1078989"/>
            <a:ext cx="7464186" cy="4226003"/>
          </a:xfrm>
          <a:noFill/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2272F0CA-07C0-447D-AD25-74BF79400D69}"/>
              </a:ext>
            </a:extLst>
          </p:cNvPr>
          <p:cNvSpPr/>
          <p:nvPr userDrawn="1"/>
        </p:nvSpPr>
        <p:spPr>
          <a:xfrm>
            <a:off x="274321" y="1078991"/>
            <a:ext cx="3846274" cy="5779007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8079" y="1275788"/>
            <a:ext cx="3576228" cy="97969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8079" y="2800350"/>
            <a:ext cx="3541945" cy="3816258"/>
          </a:xfrm>
        </p:spPr>
        <p:txBody>
          <a:bodyPr/>
          <a:lstStyle>
            <a:lvl1pPr marL="287338" indent="-2873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–"/>
              <a:defRPr lang="en-US" sz="1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688975" lvl="1" indent="-28575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BD0DB01C-0316-7441-9D7D-F96D7A49FEAC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CF70CC82-0B8B-1D4B-9F0D-823E1CAB4A9C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Rectangle 6">
            <a:extLst>
              <a:ext uri="{FF2B5EF4-FFF2-40B4-BE49-F238E27FC236}">
                <a16:creationId xmlns:a16="http://schemas.microsoft.com/office/drawing/2014/main" id="{732E67AB-06CD-417E-82A6-C485A480337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DE8EB24F-FBB3-41E8-90F7-B4AA493C6FFD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8" name="Freeform 5">
            <a:extLst>
              <a:ext uri="{FF2B5EF4-FFF2-40B4-BE49-F238E27FC236}">
                <a16:creationId xmlns:a16="http://schemas.microsoft.com/office/drawing/2014/main" id="{E0FFF716-AFC7-4054-A1F8-2C39C30731D0}"/>
              </a:ext>
            </a:extLst>
          </p:cNvPr>
          <p:cNvSpPr>
            <a:spLocks/>
          </p:cNvSpPr>
          <p:nvPr userDrawn="1"/>
        </p:nvSpPr>
        <p:spPr bwMode="auto">
          <a:xfrm>
            <a:off x="4120595" y="1"/>
            <a:ext cx="8071405" cy="6857998"/>
          </a:xfrm>
          <a:custGeom>
            <a:avLst/>
            <a:gdLst>
              <a:gd name="T0" fmla="*/ 4151 w 4490"/>
              <a:gd name="T1" fmla="*/ 0 h 3815"/>
              <a:gd name="T2" fmla="*/ 4151 w 4490"/>
              <a:gd name="T3" fmla="*/ 2951 h 3815"/>
              <a:gd name="T4" fmla="*/ 0 w 4490"/>
              <a:gd name="T5" fmla="*/ 2951 h 3815"/>
              <a:gd name="T6" fmla="*/ 0 w 4490"/>
              <a:gd name="T7" fmla="*/ 3815 h 3815"/>
              <a:gd name="T8" fmla="*/ 4490 w 4490"/>
              <a:gd name="T9" fmla="*/ 3815 h 3815"/>
              <a:gd name="T10" fmla="*/ 4490 w 4490"/>
              <a:gd name="T11" fmla="*/ 2969 h 3815"/>
              <a:gd name="T12" fmla="*/ 4490 w 4490"/>
              <a:gd name="T13" fmla="*/ 2951 h 3815"/>
              <a:gd name="T14" fmla="*/ 4490 w 4490"/>
              <a:gd name="T15" fmla="*/ 0 h 3815"/>
              <a:gd name="T16" fmla="*/ 4151 w 4490"/>
              <a:gd name="T17" fmla="*/ 0 h 3815"/>
              <a:gd name="T18" fmla="*/ 4151 w 4490"/>
              <a:gd name="T19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0" t="0" r="r" b="b"/>
            <a:pathLst>
              <a:path w="4490" h="3815">
                <a:moveTo>
                  <a:pt x="4151" y="0"/>
                </a:moveTo>
                <a:lnTo>
                  <a:pt x="4151" y="2951"/>
                </a:lnTo>
                <a:lnTo>
                  <a:pt x="0" y="2951"/>
                </a:lnTo>
                <a:lnTo>
                  <a:pt x="0" y="3815"/>
                </a:lnTo>
                <a:lnTo>
                  <a:pt x="4490" y="3815"/>
                </a:lnTo>
                <a:lnTo>
                  <a:pt x="4490" y="2969"/>
                </a:lnTo>
                <a:lnTo>
                  <a:pt x="4490" y="2951"/>
                </a:lnTo>
                <a:lnTo>
                  <a:pt x="4490" y="0"/>
                </a:lnTo>
                <a:lnTo>
                  <a:pt x="4151" y="0"/>
                </a:lnTo>
                <a:lnTo>
                  <a:pt x="4151" y="0"/>
                </a:lnTo>
                <a:close/>
              </a:path>
            </a:pathLst>
          </a:custGeom>
          <a:solidFill>
            <a:srgbClr val="4C886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132203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ull picture layou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icture Placeholder 13">
            <a:extLst>
              <a:ext uri="{FF2B5EF4-FFF2-40B4-BE49-F238E27FC236}">
                <a16:creationId xmlns:a16="http://schemas.microsoft.com/office/drawing/2014/main" id="{ED81066A-C24A-4E74-9351-F12B6561E2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74320" y="2381"/>
            <a:ext cx="11312843" cy="6342021"/>
          </a:xfrm>
          <a:noFill/>
          <a:ln>
            <a:noFill/>
          </a:ln>
        </p:spPr>
        <p:txBody>
          <a:bodyPr/>
          <a:lstStyle>
            <a:lvl1pPr marL="0" indent="0">
              <a:buFont typeface="Century Gothic" panose="020B0502020202020204" pitchFamily="34" charset="0"/>
              <a:buNone/>
              <a:defRPr/>
            </a:lvl1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9" y="274320"/>
            <a:ext cx="11000232" cy="535531"/>
          </a:xfrm>
        </p:spPr>
        <p:txBody>
          <a:bodyPr/>
          <a:lstStyle>
            <a:lvl1pPr>
              <a:lnSpc>
                <a:spcPct val="90000"/>
              </a:lnSpc>
              <a:defRPr sz="3200" b="0">
                <a:solidFill>
                  <a:schemeClr val="tx1"/>
                </a:solidFill>
                <a:effectLst/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17" name="Rectangle 256">
            <a:extLst>
              <a:ext uri="{FF2B5EF4-FFF2-40B4-BE49-F238E27FC236}">
                <a16:creationId xmlns:a16="http://schemas.microsoft.com/office/drawing/2014/main" id="{50787286-CD5D-43D9-B8DA-70C3358DC82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3" y="647700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chemeClr val="bg1"/>
                </a:solidFill>
                <a:latin typeface="Century Gothic" panose="020B0502020202020204" pitchFamily="34" charset="0"/>
                <a:cs typeface="Arial" pitchFamily="34" charset="0"/>
              </a:rPr>
              <a:t> </a:t>
            </a:r>
          </a:p>
        </p:txBody>
      </p:sp>
      <p:sp>
        <p:nvSpPr>
          <p:cNvPr id="16" name="Freeform 9">
            <a:extLst>
              <a:ext uri="{FF2B5EF4-FFF2-40B4-BE49-F238E27FC236}">
                <a16:creationId xmlns:a16="http://schemas.microsoft.com/office/drawing/2014/main" id="{D938724D-E109-43B4-9560-1552E26DB04A}"/>
              </a:ext>
            </a:extLst>
          </p:cNvPr>
          <p:cNvSpPr>
            <a:spLocks/>
          </p:cNvSpPr>
          <p:nvPr userDrawn="1"/>
        </p:nvSpPr>
        <p:spPr bwMode="auto">
          <a:xfrm>
            <a:off x="6026150" y="0"/>
            <a:ext cx="6165850" cy="6858000"/>
          </a:xfrm>
          <a:custGeom>
            <a:avLst/>
            <a:gdLst>
              <a:gd name="T0" fmla="*/ 3502 w 3884"/>
              <a:gd name="T1" fmla="*/ 0 h 4320"/>
              <a:gd name="T2" fmla="*/ 3502 w 3884"/>
              <a:gd name="T3" fmla="*/ 3998 h 4320"/>
              <a:gd name="T4" fmla="*/ 0 w 3884"/>
              <a:gd name="T5" fmla="*/ 3998 h 4320"/>
              <a:gd name="T6" fmla="*/ 0 w 3884"/>
              <a:gd name="T7" fmla="*/ 4320 h 4320"/>
              <a:gd name="T8" fmla="*/ 3502 w 3884"/>
              <a:gd name="T9" fmla="*/ 4320 h 4320"/>
              <a:gd name="T10" fmla="*/ 3884 w 3884"/>
              <a:gd name="T11" fmla="*/ 4320 h 4320"/>
              <a:gd name="T12" fmla="*/ 3884 w 3884"/>
              <a:gd name="T13" fmla="*/ 3998 h 4320"/>
              <a:gd name="T14" fmla="*/ 3884 w 3884"/>
              <a:gd name="T15" fmla="*/ 0 h 4320"/>
              <a:gd name="T16" fmla="*/ 3502 w 3884"/>
              <a:gd name="T17" fmla="*/ 0 h 432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884" h="4320">
                <a:moveTo>
                  <a:pt x="3502" y="0"/>
                </a:moveTo>
                <a:lnTo>
                  <a:pt x="3502" y="3998"/>
                </a:lnTo>
                <a:lnTo>
                  <a:pt x="0" y="3998"/>
                </a:lnTo>
                <a:lnTo>
                  <a:pt x="0" y="4320"/>
                </a:lnTo>
                <a:lnTo>
                  <a:pt x="3502" y="4320"/>
                </a:lnTo>
                <a:lnTo>
                  <a:pt x="3884" y="4320"/>
                </a:lnTo>
                <a:lnTo>
                  <a:pt x="3884" y="3998"/>
                </a:lnTo>
                <a:lnTo>
                  <a:pt x="3884" y="0"/>
                </a:lnTo>
                <a:lnTo>
                  <a:pt x="3502" y="0"/>
                </a:lnTo>
                <a:close/>
              </a:path>
            </a:pathLst>
          </a:custGeom>
          <a:solidFill>
            <a:srgbClr val="40875A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900E375-D0D6-466C-A383-E914B5C8AE5A}"/>
              </a:ext>
            </a:extLst>
          </p:cNvPr>
          <p:cNvSpPr/>
          <p:nvPr userDrawn="1"/>
        </p:nvSpPr>
        <p:spPr>
          <a:xfrm>
            <a:off x="0" y="6344402"/>
            <a:ext cx="274320" cy="510909"/>
          </a:xfrm>
          <a:prstGeom prst="rect">
            <a:avLst/>
          </a:prstGeom>
          <a:solidFill>
            <a:srgbClr val="397D5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Rectangle 6">
            <a:extLst>
              <a:ext uri="{FF2B5EF4-FFF2-40B4-BE49-F238E27FC236}">
                <a16:creationId xmlns:a16="http://schemas.microsoft.com/office/drawing/2014/main" id="{D090841D-81E2-4E83-8067-E18C5C3AF8FF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695A329E-A9A2-E149-9CDD-03DAF92C079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96074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7" y="274320"/>
            <a:ext cx="11430000" cy="539496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5" y="1653735"/>
            <a:ext cx="11430000" cy="4047778"/>
          </a:xfrm>
        </p:spPr>
        <p:txBody>
          <a:bodyPr/>
          <a:lstStyle>
            <a:lvl1pPr marL="288925" indent="-288925">
              <a:spcBef>
                <a:spcPts val="1800"/>
              </a:spcBef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 lang="en-US" sz="28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687388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>
                <a:latin typeface="+mn-lt"/>
                <a:cs typeface="Arial" panose="020B0604020202020204" pitchFamily="34" charset="0"/>
              </a:defRPr>
            </a:lvl2pPr>
            <a:lvl3pPr marL="1031875" indent="-288925"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3pPr>
            <a:lvl4pPr>
              <a:buClr>
                <a:schemeClr val="tx1"/>
              </a:buClr>
              <a:defRPr>
                <a:latin typeface="+mn-lt"/>
                <a:cs typeface="Arial" panose="020B0604020202020204" pitchFamily="34" charset="0"/>
              </a:defRPr>
            </a:lvl4pPr>
            <a:lvl5pPr marL="1482725" indent="-222250">
              <a:buClr>
                <a:schemeClr val="tx1"/>
              </a:buClr>
              <a:buFont typeface="Arial" panose="020B0604020202020204" pitchFamily="34" charset="0"/>
              <a:buChar char="•"/>
              <a:defRPr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8" name="Rectangle 256">
            <a:extLst>
              <a:ext uri="{FF2B5EF4-FFF2-40B4-BE49-F238E27FC236}">
                <a16:creationId xmlns:a16="http://schemas.microsoft.com/office/drawing/2014/main" id="{6349825E-C749-4CDB-BDE4-DDAFE00D2BF9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DE7B1543-14D8-A941-AF62-9CE3736655C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74589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ection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7DAB3A-4154-42CC-B73A-07DD412DD14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401" b="-1"/>
          <a:stretch/>
        </p:blipFill>
        <p:spPr>
          <a:xfrm>
            <a:off x="6095998" y="1078992"/>
            <a:ext cx="5535025" cy="4228673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679D6E9-7CB6-4816-BA71-A98C108727C8}"/>
              </a:ext>
            </a:extLst>
          </p:cNvPr>
          <p:cNvSpPr/>
          <p:nvPr userDrawn="1"/>
        </p:nvSpPr>
        <p:spPr>
          <a:xfrm>
            <a:off x="274320" y="1078992"/>
            <a:ext cx="5821680" cy="4228673"/>
          </a:xfrm>
          <a:prstGeom prst="rect">
            <a:avLst/>
          </a:prstGeom>
          <a:solidFill>
            <a:srgbClr val="CFCFCF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2F2F47A-E421-4CE0-A746-76A8C436B1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1352479"/>
            <a:ext cx="5413469" cy="110078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Content Placeholder 5">
            <a:extLst>
              <a:ext uri="{FF2B5EF4-FFF2-40B4-BE49-F238E27FC236}">
                <a16:creationId xmlns:a16="http://schemas.microsoft.com/office/drawing/2014/main" id="{6068FB31-3CF5-496E-BC0D-61D682234A2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12217" y="2891883"/>
            <a:ext cx="5431021" cy="2252546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>
                <a:latin typeface="Century Gothic" panose="020B0502020202020204" pitchFamily="34" charset="0"/>
              </a:defRPr>
            </a:lvl1pPr>
            <a:lvl2pPr marL="688975" indent="-285750">
              <a:buClr>
                <a:schemeClr val="tx1"/>
              </a:buClr>
              <a:buFont typeface="Century Gothic" panose="020B0502020202020204" pitchFamily="34" charset="0"/>
              <a:buChar char="–"/>
              <a:defRPr sz="1800">
                <a:latin typeface="Century Gothic" panose="020B0502020202020204" pitchFamily="34" charset="0"/>
              </a:defRPr>
            </a:lvl2pPr>
            <a:lvl3pPr>
              <a:defRPr sz="1600"/>
            </a:lvl3pPr>
            <a:lvl4pPr>
              <a:defRPr sz="1400"/>
            </a:lvl4pPr>
            <a:lvl5pPr marL="1482725" indent="-222250"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8ACC93F-6123-3F49-8C15-4A811AF8B7BB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7756F41-5AD0-C346-AE90-A0206E07D1B9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ACE79036-1F33-40EB-AB47-F9529E5C3C6A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12" name="Freeform 7">
            <a:extLst>
              <a:ext uri="{FF2B5EF4-FFF2-40B4-BE49-F238E27FC236}">
                <a16:creationId xmlns:a16="http://schemas.microsoft.com/office/drawing/2014/main" id="{3E861E90-11A2-4A0B-85EB-1A2865C9A48F}"/>
              </a:ext>
            </a:extLst>
          </p:cNvPr>
          <p:cNvSpPr>
            <a:spLocks/>
          </p:cNvSpPr>
          <p:nvPr userDrawn="1"/>
        </p:nvSpPr>
        <p:spPr bwMode="auto">
          <a:xfrm>
            <a:off x="6096000" y="0"/>
            <a:ext cx="6096000" cy="6858000"/>
          </a:xfrm>
          <a:custGeom>
            <a:avLst/>
            <a:gdLst>
              <a:gd name="T0" fmla="*/ 3049 w 3388"/>
              <a:gd name="T1" fmla="*/ 0 h 3815"/>
              <a:gd name="T2" fmla="*/ 3049 w 3388"/>
              <a:gd name="T3" fmla="*/ 2951 h 3815"/>
              <a:gd name="T4" fmla="*/ 0 w 3388"/>
              <a:gd name="T5" fmla="*/ 2951 h 3815"/>
              <a:gd name="T6" fmla="*/ 0 w 3388"/>
              <a:gd name="T7" fmla="*/ 3815 h 3815"/>
              <a:gd name="T8" fmla="*/ 3388 w 3388"/>
              <a:gd name="T9" fmla="*/ 3815 h 3815"/>
              <a:gd name="T10" fmla="*/ 3388 w 3388"/>
              <a:gd name="T11" fmla="*/ 2969 h 3815"/>
              <a:gd name="T12" fmla="*/ 3388 w 3388"/>
              <a:gd name="T13" fmla="*/ 2951 h 3815"/>
              <a:gd name="T14" fmla="*/ 3388 w 3388"/>
              <a:gd name="T15" fmla="*/ 0 h 3815"/>
              <a:gd name="T16" fmla="*/ 3049 w 3388"/>
              <a:gd name="T17" fmla="*/ 0 h 381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</a:cxnLst>
            <a:rect l="0" t="0" r="r" b="b"/>
            <a:pathLst>
              <a:path w="3388" h="3815">
                <a:moveTo>
                  <a:pt x="3049" y="0"/>
                </a:moveTo>
                <a:lnTo>
                  <a:pt x="3049" y="2951"/>
                </a:lnTo>
                <a:lnTo>
                  <a:pt x="0" y="2951"/>
                </a:lnTo>
                <a:lnTo>
                  <a:pt x="0" y="3815"/>
                </a:lnTo>
                <a:lnTo>
                  <a:pt x="3388" y="3815"/>
                </a:lnTo>
                <a:lnTo>
                  <a:pt x="3388" y="2969"/>
                </a:lnTo>
                <a:lnTo>
                  <a:pt x="3388" y="2951"/>
                </a:lnTo>
                <a:lnTo>
                  <a:pt x="3388" y="0"/>
                </a:lnTo>
                <a:lnTo>
                  <a:pt x="3049" y="0"/>
                </a:lnTo>
                <a:close/>
              </a:path>
            </a:pathLst>
          </a:custGeom>
          <a:solidFill>
            <a:srgbClr val="CBCBCB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6719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7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E885FFDA-509C-4548-B17D-5409853CA42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425236" cy="535531"/>
          </a:xfrm>
        </p:spPr>
        <p:txBody>
          <a:bodyPr/>
          <a:lstStyle>
            <a:lvl1pPr>
              <a:lnSpc>
                <a:spcPct val="90000"/>
              </a:lnSpc>
              <a:defRPr sz="32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AD9F2534-297B-446C-B822-74E3C23864F7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7" name="Rectangle 256">
            <a:extLst>
              <a:ext uri="{FF2B5EF4-FFF2-40B4-BE49-F238E27FC236}">
                <a16:creationId xmlns:a16="http://schemas.microsoft.com/office/drawing/2014/main" id="{BF6A1C92-1EE6-4390-85D8-ACD208CF9DB8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22567238-4D22-9C4C-863E-90B8E166BBA8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75824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9D6DB211-F94D-644A-8C58-020193A03AAA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17010" y="1444752"/>
            <a:ext cx="5507832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7010" y="2275467"/>
            <a:ext cx="5507832" cy="3373229"/>
          </a:xfrm>
        </p:spPr>
        <p:txBody>
          <a:bodyPr/>
          <a:lstStyle>
            <a:lvl1pPr marL="230188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>
                <a:latin typeface="+mn-lt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 baseline="0">
                <a:latin typeface="Century Gothic" panose="020B0502020202020204" pitchFamily="34" charset="0"/>
              </a:defRPr>
            </a:lvl3pPr>
            <a:lvl4pPr marL="971550" indent="0">
              <a:buClr>
                <a:schemeClr val="tx1"/>
              </a:buClr>
              <a:buFont typeface="Century Gothic" panose="020B0502020202020204" pitchFamily="34" charset="0"/>
              <a:buNone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444752"/>
            <a:ext cx="5504688" cy="821190"/>
          </a:xfrm>
        </p:spPr>
        <p:txBody>
          <a:bodyPr anchor="b"/>
          <a:lstStyle>
            <a:lvl1pPr marL="0" indent="0">
              <a:buNone/>
              <a:defRPr sz="2400" b="0" baseline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275467"/>
            <a:ext cx="5504688" cy="3373229"/>
          </a:xfrm>
        </p:spPr>
        <p:txBody>
          <a:bodyPr/>
          <a:lstStyle>
            <a:lvl1pPr marL="287338" indent="-287338">
              <a:buClr>
                <a:schemeClr val="tx1"/>
              </a:buClr>
              <a:buFont typeface="Century Gothic" panose="020B0502020202020204" pitchFamily="34" charset="0"/>
              <a:buChar char="•"/>
              <a:defRPr sz="2000" baseline="0">
                <a:latin typeface="Century Gothic" panose="020B0502020202020204" pitchFamily="34" charset="0"/>
              </a:defRPr>
            </a:lvl1pPr>
            <a:lvl2pPr marL="625475" indent="-279400"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800" baseline="0">
                <a:latin typeface="Century Gothic" panose="020B0502020202020204" pitchFamily="34" charset="0"/>
              </a:defRPr>
            </a:lvl2pPr>
            <a:lvl3pPr marL="914400" indent="-230188">
              <a:buClr>
                <a:schemeClr val="tx1"/>
              </a:buClr>
              <a:buFont typeface="Century Gothic" panose="020B0502020202020204" pitchFamily="34" charset="0"/>
              <a:buChar char="•"/>
              <a:defRPr sz="1600">
                <a:latin typeface="+mn-lt"/>
              </a:defRPr>
            </a:lvl3pPr>
            <a:lvl4pPr marL="1144588" indent="-173038">
              <a:buClr>
                <a:schemeClr val="tx1"/>
              </a:buClr>
              <a:buFont typeface="Century Gothic" panose="020B0502020202020204" pitchFamily="34" charset="0"/>
              <a:buChar char="•"/>
              <a:defRPr sz="1400">
                <a:latin typeface="+mn-lt"/>
              </a:defRPr>
            </a:lvl4pPr>
            <a:lvl5pPr marL="1482725" indent="-222250">
              <a:buClr>
                <a:schemeClr val="tx1"/>
              </a:buClr>
              <a:defRPr lang="en-US" sz="16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300C0632-ACDA-4D24-A2CC-14539B91BC55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256">
            <a:extLst>
              <a:ext uri="{FF2B5EF4-FFF2-40B4-BE49-F238E27FC236}">
                <a16:creationId xmlns:a16="http://schemas.microsoft.com/office/drawing/2014/main" id="{0ED8B866-A29F-4437-842E-6B7908B2FB7D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4B06D67-5A3B-714E-90C1-66A7825D677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57821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3 content boxes with reverse head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77FC5867-1737-E84C-B42D-608A49EBBAA6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>
            <a:lvl1pPr>
              <a:lnSpc>
                <a:spcPct val="90000"/>
              </a:lnSpc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6696" y="1387602"/>
            <a:ext cx="361047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6696" y="2208792"/>
            <a:ext cx="361047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 baseline="0"/>
            </a:lvl1pPr>
            <a:lvl2pPr marL="514350" indent="-225425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600" baseline="0"/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3659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3659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49D91D4C-0C90-4594-94C2-E939B6EF57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248562" y="1387602"/>
            <a:ext cx="3608418" cy="821190"/>
          </a:xfrm>
          <a:solidFill>
            <a:schemeClr val="tx2"/>
          </a:solidFill>
          <a:ln w="12700">
            <a:solidFill>
              <a:schemeClr val="tx2"/>
            </a:solidFill>
          </a:ln>
        </p:spPr>
        <p:txBody>
          <a:bodyPr tIns="91440" bIns="91440" anchor="b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E1A87D9D-30BD-4BC1-AB79-1F900F87185B}"/>
              </a:ext>
            </a:extLst>
          </p:cNvPr>
          <p:cNvSpPr>
            <a:spLocks noGrp="1"/>
          </p:cNvSpPr>
          <p:nvPr>
            <p:ph sz="quarter" idx="11"/>
          </p:nvPr>
        </p:nvSpPr>
        <p:spPr>
          <a:xfrm>
            <a:off x="8248562" y="2213184"/>
            <a:ext cx="3608418" cy="3813071"/>
          </a:xfrm>
          <a:ln w="12700">
            <a:gradFill flip="none" rotWithShape="1">
              <a:gsLst>
                <a:gs pos="0">
                  <a:schemeClr val="bg1">
                    <a:alpha val="0"/>
                  </a:schemeClr>
                </a:gs>
                <a:gs pos="100000">
                  <a:schemeClr val="tx2"/>
                </a:gs>
              </a:gsLst>
              <a:lin ang="16200000" scaled="1"/>
              <a:tileRect/>
            </a:gradFill>
          </a:ln>
        </p:spPr>
        <p:txBody>
          <a:bodyPr tIns="91440" bIns="91440"/>
          <a:lstStyle>
            <a:lvl1pPr marL="227013" indent="-227013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800"/>
            </a:lvl1pPr>
            <a:lvl2pPr marL="460375" indent="-171450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lang="en-US" sz="1600" kern="1200" baseline="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742950" indent="-173038">
              <a:lnSpc>
                <a:spcPct val="90000"/>
              </a:lnSpc>
              <a:buClr>
                <a:schemeClr val="tx1"/>
              </a:buClr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Clr>
                <a:schemeClr val="tx1"/>
              </a:buClr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14350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C4B83B09-CF3A-4A36-84C0-D32086A13DE2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4" name="Rectangle 256">
            <a:extLst>
              <a:ext uri="{FF2B5EF4-FFF2-40B4-BE49-F238E27FC236}">
                <a16:creationId xmlns:a16="http://schemas.microsoft.com/office/drawing/2014/main" id="{B764CAE0-734A-4D16-BDA1-3E43A810370F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  <p:pic>
        <p:nvPicPr>
          <p:cNvPr id="22" name="Picture 21">
            <a:extLst>
              <a:ext uri="{FF2B5EF4-FFF2-40B4-BE49-F238E27FC236}">
                <a16:creationId xmlns:a16="http://schemas.microsoft.com/office/drawing/2014/main" id="{93EE01FD-138D-4943-8801-4849D54F7C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0055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5840756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6351585" y="1435551"/>
            <a:ext cx="5840415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583867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6351584" y="948037"/>
            <a:ext cx="584041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80804" y="966165"/>
            <a:ext cx="5815195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0804" y="1517523"/>
            <a:ext cx="5815195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6357344" y="966165"/>
            <a:ext cx="5811876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6357344" y="1517523"/>
            <a:ext cx="5811876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2737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17149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2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4299090" y="1435551"/>
            <a:ext cx="3867912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8323860" y="1435551"/>
            <a:ext cx="3868138" cy="5224413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3866758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4299089" y="948037"/>
            <a:ext cx="3867912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8323860" y="948037"/>
            <a:ext cx="3885931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000" y="966165"/>
            <a:ext cx="3833880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 baseline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3833880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4312016" y="966165"/>
            <a:ext cx="3831692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4319831" y="1517904"/>
            <a:ext cx="3831692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8337939" y="966165"/>
            <a:ext cx="3797323" cy="457200"/>
          </a:xfrm>
          <a:noFill/>
          <a:ln w="12700">
            <a:noFill/>
          </a:ln>
        </p:spPr>
        <p:txBody>
          <a:bodyPr tIns="91440" bIns="9144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8345754" y="1517904"/>
            <a:ext cx="3797323" cy="411035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860425" indent="-173038">
              <a:lnSpc>
                <a:spcPct val="90000"/>
              </a:lnSpc>
              <a:buFont typeface="Century Gothic" panose="020B0502020202020204" pitchFamily="34" charset="0"/>
              <a:buChar char="•"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936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6" name="Rectangle 256">
            <a:extLst>
              <a:ext uri="{FF2B5EF4-FFF2-40B4-BE49-F238E27FC236}">
                <a16:creationId xmlns:a16="http://schemas.microsoft.com/office/drawing/2014/main" id="{7312AC61-61BF-4F96-99DC-555BD73A05FA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1069" y="65460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>
              <a:lnSpc>
                <a:spcPct val="90000"/>
              </a:lnSpc>
            </a:pPr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0852136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4_3 section science high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DD431D86-B4F2-4178-9479-C223044E67E1}"/>
              </a:ext>
            </a:extLst>
          </p:cNvPr>
          <p:cNvSpPr/>
          <p:nvPr userDrawn="1"/>
        </p:nvSpPr>
        <p:spPr>
          <a:xfrm>
            <a:off x="274320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4" name="Text Placeholder 2">
            <a:extLst>
              <a:ext uri="{FF2B5EF4-FFF2-40B4-BE49-F238E27FC236}">
                <a16:creationId xmlns:a16="http://schemas.microsoft.com/office/drawing/2014/main" id="{A568B759-9EAF-4F57-B09C-A71D9D5B516C}"/>
              </a:ext>
            </a:extLst>
          </p:cNvPr>
          <p:cNvSpPr>
            <a:spLocks noGrp="1"/>
          </p:cNvSpPr>
          <p:nvPr userDrawn="1">
            <p:ph type="body" idx="1"/>
          </p:nvPr>
        </p:nvSpPr>
        <p:spPr>
          <a:xfrm>
            <a:off x="278816" y="966459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id="{1DC80716-D7F2-40BD-B894-87B7C5521D93}"/>
              </a:ext>
            </a:extLst>
          </p:cNvPr>
          <p:cNvSpPr/>
          <p:nvPr userDrawn="1"/>
        </p:nvSpPr>
        <p:spPr>
          <a:xfrm>
            <a:off x="274319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9772E6C0-3363-4678-BD7B-839981CFEC1B}"/>
              </a:ext>
            </a:extLst>
          </p:cNvPr>
          <p:cNvSpPr/>
          <p:nvPr userDrawn="1"/>
        </p:nvSpPr>
        <p:spPr>
          <a:xfrm>
            <a:off x="328861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881C044-83B1-4BEC-A2A0-51CA4BF72CE4}"/>
              </a:ext>
            </a:extLst>
          </p:cNvPr>
          <p:cNvSpPr/>
          <p:nvPr userDrawn="1"/>
        </p:nvSpPr>
        <p:spPr>
          <a:xfrm>
            <a:off x="3288610" y="948037"/>
            <a:ext cx="2874805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104C995C-9C57-406C-A69D-7613F8F47165}"/>
              </a:ext>
            </a:extLst>
          </p:cNvPr>
          <p:cNvSpPr/>
          <p:nvPr userDrawn="1"/>
        </p:nvSpPr>
        <p:spPr>
          <a:xfrm>
            <a:off x="6302900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A526A7F5-6E08-49A4-A894-85B35B49A075}"/>
              </a:ext>
            </a:extLst>
          </p:cNvPr>
          <p:cNvSpPr/>
          <p:nvPr userDrawn="1"/>
        </p:nvSpPr>
        <p:spPr>
          <a:xfrm>
            <a:off x="6302901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5F09E4-91A6-437A-BED4-ED7995D473E7}"/>
              </a:ext>
            </a:extLst>
          </p:cNvPr>
          <p:cNvSpPr/>
          <p:nvPr userDrawn="1"/>
        </p:nvSpPr>
        <p:spPr>
          <a:xfrm>
            <a:off x="9317192" y="1434925"/>
            <a:ext cx="2874807" cy="5201594"/>
          </a:xfrm>
          <a:prstGeom prst="rect">
            <a:avLst/>
          </a:prstGeom>
          <a:gradFill flip="none" rotWithShape="1">
            <a:gsLst>
              <a:gs pos="52000">
                <a:schemeClr val="bg1">
                  <a:lumMod val="95000"/>
                </a:schemeClr>
              </a:gs>
              <a:gs pos="0">
                <a:schemeClr val="bg2">
                  <a:alpha val="0"/>
                </a:schemeClr>
              </a:gs>
              <a:gs pos="100000">
                <a:srgbClr val="CFCFCF"/>
              </a:gs>
            </a:gsLst>
            <a:lin ang="16200000" scaled="1"/>
            <a:tileRect/>
          </a:gra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192D3D3-2A2D-4482-B3F5-B0CBCD39D93A}"/>
              </a:ext>
            </a:extLst>
          </p:cNvPr>
          <p:cNvSpPr/>
          <p:nvPr userDrawn="1"/>
        </p:nvSpPr>
        <p:spPr>
          <a:xfrm>
            <a:off x="9317193" y="948037"/>
            <a:ext cx="2874807" cy="486888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62AD586E-7375-402D-9BA8-7C07EB8240E8}"/>
              </a:ext>
            </a:extLst>
          </p:cNvPr>
          <p:cNvSpPr>
            <a:spLocks noGrp="1"/>
          </p:cNvSpPr>
          <p:nvPr userDrawn="1">
            <p:ph sz="half" idx="2"/>
          </p:nvPr>
        </p:nvSpPr>
        <p:spPr>
          <a:xfrm>
            <a:off x="283464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569913" indent="-225425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600"/>
            </a:lvl2pPr>
            <a:lvl3pPr marL="914400" indent="-227013">
              <a:lnSpc>
                <a:spcPct val="90000"/>
              </a:lnSpc>
              <a:buFont typeface="Century Gothic" panose="020B0502020202020204" pitchFamily="34" charset="0"/>
              <a:buChar char="•"/>
              <a:tabLst/>
              <a:defRPr sz="1400"/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buFont typeface="Arial" panose="020B0604020202020204" pitchFamily="34" charset="0"/>
              <a:buChar char="•"/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17" name="Text Placeholder 4">
            <a:extLst>
              <a:ext uri="{FF2B5EF4-FFF2-40B4-BE49-F238E27FC236}">
                <a16:creationId xmlns:a16="http://schemas.microsoft.com/office/drawing/2014/main" id="{2A49DFE2-905F-42AB-9CE1-CCCD2BB9576B}"/>
              </a:ext>
            </a:extLst>
          </p:cNvPr>
          <p:cNvSpPr>
            <a:spLocks noGrp="1"/>
          </p:cNvSpPr>
          <p:nvPr userDrawn="1">
            <p:ph type="body" sz="quarter" idx="3"/>
          </p:nvPr>
        </p:nvSpPr>
        <p:spPr>
          <a:xfrm>
            <a:off x="3283916" y="969264"/>
            <a:ext cx="2881524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18" name="Content Placeholder 5">
            <a:extLst>
              <a:ext uri="{FF2B5EF4-FFF2-40B4-BE49-F238E27FC236}">
                <a16:creationId xmlns:a16="http://schemas.microsoft.com/office/drawing/2014/main" id="{AF1555CB-15BC-4181-B741-965A19E6BA91}"/>
              </a:ext>
            </a:extLst>
          </p:cNvPr>
          <p:cNvSpPr>
            <a:spLocks noGrp="1"/>
          </p:cNvSpPr>
          <p:nvPr userDrawn="1">
            <p:ph sz="quarter" idx="4"/>
          </p:nvPr>
        </p:nvSpPr>
        <p:spPr>
          <a:xfrm>
            <a:off x="330537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>
              <a:lnSpc>
                <a:spcPct val="90000"/>
              </a:lnSpc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19" name="Text Placeholder 4">
            <a:extLst>
              <a:ext uri="{FF2B5EF4-FFF2-40B4-BE49-F238E27FC236}">
                <a16:creationId xmlns:a16="http://schemas.microsoft.com/office/drawing/2014/main" id="{21FF3A3E-474D-4F1F-9B01-4428215B857D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6304922" y="969264"/>
            <a:ext cx="2868091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5">
            <a:extLst>
              <a:ext uri="{FF2B5EF4-FFF2-40B4-BE49-F238E27FC236}">
                <a16:creationId xmlns:a16="http://schemas.microsoft.com/office/drawing/2014/main" id="{EDB166DE-69D8-4E82-A304-FF11CEBD23D7}"/>
              </a:ext>
            </a:extLst>
          </p:cNvPr>
          <p:cNvSpPr>
            <a:spLocks noGrp="1"/>
          </p:cNvSpPr>
          <p:nvPr userDrawn="1">
            <p:ph sz="quarter" idx="11"/>
          </p:nvPr>
        </p:nvSpPr>
        <p:spPr>
          <a:xfrm>
            <a:off x="6312952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4A1CB721-FBCB-4DC7-9C2A-15C90E984F90}"/>
              </a:ext>
            </a:extLst>
          </p:cNvPr>
          <p:cNvSpPr/>
          <p:nvPr userDrawn="1"/>
        </p:nvSpPr>
        <p:spPr>
          <a:xfrm>
            <a:off x="1773669" y="320040"/>
            <a:ext cx="10418331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33" name="Title 1">
            <a:extLst>
              <a:ext uri="{FF2B5EF4-FFF2-40B4-BE49-F238E27FC236}">
                <a16:creationId xmlns:a16="http://schemas.microsoft.com/office/drawing/2014/main" id="{9FDFB4D2-95C3-44FB-85E0-FB87B96D0DC8}"/>
              </a:ext>
            </a:extLst>
          </p:cNvPr>
          <p:cNvSpPr>
            <a:spLocks noGrp="1"/>
          </p:cNvSpPr>
          <p:nvPr userDrawn="1">
            <p:ph type="title"/>
          </p:nvPr>
        </p:nvSpPr>
        <p:spPr>
          <a:xfrm>
            <a:off x="1773669" y="347472"/>
            <a:ext cx="10332720" cy="457200"/>
          </a:xfrm>
        </p:spPr>
        <p:txBody>
          <a:bodyPr anchor="ctr"/>
          <a:lstStyle>
            <a:lvl1pPr>
              <a:lnSpc>
                <a:spcPct val="90000"/>
              </a:lnSpc>
              <a:defRPr sz="2400" b="0">
                <a:solidFill>
                  <a:schemeClr val="tx1"/>
                </a:solidFill>
                <a:latin typeface="Century Gothic" panose="020B0502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8E38BD24-68BF-4642-BFC4-180B70D413B8}"/>
              </a:ext>
            </a:extLst>
          </p:cNvPr>
          <p:cNvSpPr/>
          <p:nvPr userDrawn="1"/>
        </p:nvSpPr>
        <p:spPr>
          <a:xfrm>
            <a:off x="0" y="320040"/>
            <a:ext cx="274320" cy="51090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6CDDBDFD-39A6-0043-BAD4-065FAFF6A9DA}"/>
              </a:ext>
            </a:extLst>
          </p:cNvPr>
          <p:cNvSpPr/>
          <p:nvPr userDrawn="1"/>
        </p:nvSpPr>
        <p:spPr>
          <a:xfrm>
            <a:off x="274320" y="320040"/>
            <a:ext cx="1412673" cy="510909"/>
          </a:xfrm>
          <a:prstGeom prst="rect">
            <a:avLst/>
          </a:prstGeom>
          <a:solidFill>
            <a:schemeClr val="bg2">
              <a:lumMod val="85000"/>
            </a:schemeClr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21" name="Rectangle 6">
            <a:extLst>
              <a:ext uri="{FF2B5EF4-FFF2-40B4-BE49-F238E27FC236}">
                <a16:creationId xmlns:a16="http://schemas.microsoft.com/office/drawing/2014/main" id="{F20E070A-FF02-490F-91F7-767E82133AD8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pic>
        <p:nvPicPr>
          <p:cNvPr id="25" name="Picture 24">
            <a:extLst>
              <a:ext uri="{FF2B5EF4-FFF2-40B4-BE49-F238E27FC236}">
                <a16:creationId xmlns:a16="http://schemas.microsoft.com/office/drawing/2014/main" id="{03BD6692-283A-4A7F-AE4C-0175D48F79A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413129" y="456244"/>
            <a:ext cx="1088136" cy="261860"/>
          </a:xfrm>
          <a:prstGeom prst="rect">
            <a:avLst/>
          </a:prstGeom>
        </p:spPr>
      </p:pic>
      <p:sp>
        <p:nvSpPr>
          <p:cNvPr id="29" name="Text Placeholder 4">
            <a:extLst>
              <a:ext uri="{FF2B5EF4-FFF2-40B4-BE49-F238E27FC236}">
                <a16:creationId xmlns:a16="http://schemas.microsoft.com/office/drawing/2014/main" id="{757D323C-D2DD-42C4-81D6-6224EE035EE4}"/>
              </a:ext>
            </a:extLst>
          </p:cNvPr>
          <p:cNvSpPr>
            <a:spLocks noGrp="1"/>
          </p:cNvSpPr>
          <p:nvPr userDrawn="1">
            <p:ph type="body" sz="quarter" idx="12"/>
          </p:nvPr>
        </p:nvSpPr>
        <p:spPr>
          <a:xfrm>
            <a:off x="9312498" y="969264"/>
            <a:ext cx="2879502" cy="457200"/>
          </a:xfrm>
          <a:noFill/>
          <a:ln w="12700">
            <a:noFill/>
          </a:ln>
        </p:spPr>
        <p:txBody>
          <a:bodyPr lIns="91440" tIns="45720" rIns="91440" bIns="45720" anchor="ctr"/>
          <a:lstStyle>
            <a:lvl1pPr marL="0" indent="0">
              <a:lnSpc>
                <a:spcPct val="90000"/>
              </a:lnSpc>
              <a:buNone/>
              <a:defRPr sz="20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30" name="Content Placeholder 5">
            <a:extLst>
              <a:ext uri="{FF2B5EF4-FFF2-40B4-BE49-F238E27FC236}">
                <a16:creationId xmlns:a16="http://schemas.microsoft.com/office/drawing/2014/main" id="{6D6262AB-5413-4C3B-B769-39B07A6E5626}"/>
              </a:ext>
            </a:extLst>
          </p:cNvPr>
          <p:cNvSpPr>
            <a:spLocks noGrp="1"/>
          </p:cNvSpPr>
          <p:nvPr userDrawn="1">
            <p:ph sz="quarter" idx="13"/>
          </p:nvPr>
        </p:nvSpPr>
        <p:spPr>
          <a:xfrm>
            <a:off x="9331938" y="1517904"/>
            <a:ext cx="2843784" cy="5010912"/>
          </a:xfrm>
          <a:ln w="12700">
            <a:noFill/>
          </a:ln>
        </p:spPr>
        <p:txBody>
          <a:bodyPr tIns="45720" bIns="91440"/>
          <a:lstStyle>
            <a:lvl1pPr marL="227013" indent="-227013">
              <a:lnSpc>
                <a:spcPct val="90000"/>
              </a:lnSpc>
              <a:buFont typeface="Century Gothic" panose="020B0502020202020204" pitchFamily="34" charset="0"/>
              <a:buChar char="•"/>
              <a:defRPr sz="1800"/>
            </a:lvl1pPr>
            <a:lvl2pPr marL="630238" indent="-285750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lang="en-US" sz="16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73137" indent="-285750">
              <a:lnSpc>
                <a:spcPct val="90000"/>
              </a:lnSpc>
              <a:buFont typeface="Century Gothic" panose="020B0502020202020204" pitchFamily="34" charset="0"/>
              <a:buChar char="•"/>
              <a:defRPr lang="en-US" sz="1400" kern="1200" dirty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144588" indent="-173038">
              <a:lnSpc>
                <a:spcPct val="90000"/>
              </a:lnSpc>
              <a:buSzPct val="90000"/>
              <a:buFont typeface="Century Gothic" panose="020B0502020202020204" pitchFamily="34" charset="0"/>
              <a:buChar char="–"/>
              <a:defRPr sz="1200"/>
            </a:lvl4pPr>
            <a:lvl5pPr marL="1482725" indent="-222250">
              <a:lnSpc>
                <a:spcPct val="90000"/>
              </a:lnSpc>
              <a:defRPr lang="en-US" sz="1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/>
              <a:t>Edit Master text styles</a:t>
            </a:r>
          </a:p>
          <a:p>
            <a:pPr marL="569913" lvl="1" indent="-225425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–"/>
            </a:pPr>
            <a:r>
              <a:rPr lang="en-US" dirty="0"/>
              <a:t>Second level</a:t>
            </a:r>
          </a:p>
          <a:p>
            <a:pPr marL="914400" lvl="2" indent="-227013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Char char="•"/>
              <a:tabLst/>
            </a:pPr>
            <a:r>
              <a:rPr lang="en-US" dirty="0"/>
              <a:t>Third level</a:t>
            </a:r>
          </a:p>
        </p:txBody>
      </p:sp>
    </p:spTree>
    <p:extLst>
      <p:ext uri="{BB962C8B-B14F-4D97-AF65-F5344CB8AC3E}">
        <p14:creationId xmlns:p14="http://schemas.microsoft.com/office/powerpoint/2010/main" val="18469775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gray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>
            <a:extLst>
              <a:ext uri="{FF2B5EF4-FFF2-40B4-BE49-F238E27FC236}">
                <a16:creationId xmlns:a16="http://schemas.microsoft.com/office/drawing/2014/main" id="{5B76B085-C104-2A42-8A31-4445D0F28471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405644" y="6452482"/>
            <a:ext cx="1626108" cy="301752"/>
          </a:xfrm>
          <a:prstGeom prst="rect">
            <a:avLst/>
          </a:prstGeom>
        </p:spPr>
      </p:pic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29768" y="274320"/>
            <a:ext cx="11430000" cy="535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1614" y="1650029"/>
            <a:ext cx="11419468" cy="4040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 flipH="1">
            <a:off x="-4391" y="6626132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900" smtClean="0">
                <a:solidFill>
                  <a:schemeClr val="tx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900" dirty="0">
              <a:solidFill>
                <a:schemeClr val="tx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D3B0D07-6BED-A646-84B4-4749F06D6579}"/>
              </a:ext>
            </a:extLst>
          </p:cNvPr>
          <p:cNvSpPr/>
          <p:nvPr userDrawn="1"/>
        </p:nvSpPr>
        <p:spPr>
          <a:xfrm>
            <a:off x="0" y="320040"/>
            <a:ext cx="274320" cy="6537959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45720" tIns="45720" rIns="4572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13" name="Rectangle 6">
            <a:extLst>
              <a:ext uri="{FF2B5EF4-FFF2-40B4-BE49-F238E27FC236}">
                <a16:creationId xmlns:a16="http://schemas.microsoft.com/office/drawing/2014/main" id="{5832D77F-AA48-5846-ACCE-C0EB6A92350A}"/>
              </a:ext>
            </a:extLst>
          </p:cNvPr>
          <p:cNvSpPr>
            <a:spLocks noChangeArrowheads="1"/>
          </p:cNvSpPr>
          <p:nvPr userDrawn="1"/>
        </p:nvSpPr>
        <p:spPr bwMode="auto">
          <a:xfrm flipH="1">
            <a:off x="-4391" y="6616607"/>
            <a:ext cx="280401" cy="15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 tIns="0" rIns="0" bIns="0"/>
          <a:lstStyle/>
          <a:p>
            <a:pPr algn="ctr" defTabSz="173038">
              <a:lnSpc>
                <a:spcPct val="90000"/>
              </a:lnSpc>
              <a:tabLst>
                <a:tab pos="230188" algn="l"/>
              </a:tabLst>
              <a:defRPr/>
            </a:pPr>
            <a:fld id="{040BB257-551A-4736-B50F-DCF1BA034C06}" type="slidenum">
              <a:rPr lang="en-US" sz="1100" smtClean="0">
                <a:solidFill>
                  <a:schemeClr val="bg1"/>
                </a:solidFill>
                <a:latin typeface="+mn-lt"/>
                <a:cs typeface="Times New Roman" panose="02020603050405020304" pitchFamily="18" charset="0"/>
              </a:rPr>
              <a:pPr algn="ctr" defTabSz="173038">
                <a:lnSpc>
                  <a:spcPct val="90000"/>
                </a:lnSpc>
                <a:tabLst>
                  <a:tab pos="230188" algn="l"/>
                </a:tabLst>
                <a:defRPr/>
              </a:pPr>
              <a:t>‹#›</a:t>
            </a:fld>
            <a:endParaRPr lang="en-US" sz="1100" dirty="0">
              <a:solidFill>
                <a:schemeClr val="bg1"/>
              </a:solidFill>
              <a:latin typeface="+mn-lt"/>
              <a:cs typeface="Times New Roman" panose="02020603050405020304" pitchFamily="18" charset="0"/>
            </a:endParaRPr>
          </a:p>
        </p:txBody>
      </p:sp>
      <p:sp>
        <p:nvSpPr>
          <p:cNvPr id="10" name="Rectangle 256">
            <a:extLst>
              <a:ext uri="{FF2B5EF4-FFF2-40B4-BE49-F238E27FC236}">
                <a16:creationId xmlns:a16="http://schemas.microsoft.com/office/drawing/2014/main" id="{323F2AC7-81B7-4181-8965-07F2D3F8B684}"/>
              </a:ext>
            </a:extLst>
          </p:cNvPr>
          <p:cNvSpPr txBox="1">
            <a:spLocks noChangeArrowheads="1"/>
          </p:cNvSpPr>
          <p:nvPr userDrawn="1"/>
        </p:nvSpPr>
        <p:spPr>
          <a:xfrm>
            <a:off x="8010282" y="6583680"/>
            <a:ext cx="3860800" cy="182562"/>
          </a:xfrm>
          <a:prstGeom prst="rect">
            <a:avLst/>
          </a:prstGeom>
          <a:ln/>
        </p:spPr>
        <p:txBody>
          <a:bodyPr anchor="ctr"/>
          <a:lstStyle/>
          <a:p>
            <a:pPr algn="r"/>
            <a:r>
              <a:rPr lang="en-US" sz="1000" dirty="0">
                <a:solidFill>
                  <a:srgbClr val="BFBFBF"/>
                </a:solidFill>
                <a:latin typeface="+mn-lt"/>
                <a:cs typeface="Arial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257567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732" r:id="rId2"/>
    <p:sldLayoutId id="2147483716" r:id="rId3"/>
    <p:sldLayoutId id="2147483736" r:id="rId4"/>
    <p:sldLayoutId id="2147483663" r:id="rId5"/>
    <p:sldLayoutId id="2147483685" r:id="rId6"/>
    <p:sldLayoutId id="2147483750" r:id="rId7"/>
    <p:sldLayoutId id="2147483755" r:id="rId8"/>
    <p:sldLayoutId id="2147483754" r:id="rId9"/>
    <p:sldLayoutId id="2147483667" r:id="rId10"/>
    <p:sldLayoutId id="2147483725" r:id="rId11"/>
    <p:sldLayoutId id="2147483756" r:id="rId12"/>
    <p:sldLayoutId id="2147483678" r:id="rId13"/>
  </p:sldLayoutIdLst>
  <p:txStyles>
    <p:titleStyle>
      <a:lvl1pPr algn="l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200" b="0" kern="1200">
          <a:solidFill>
            <a:schemeClr val="tx1"/>
          </a:solidFill>
          <a:latin typeface="Century Gothic" panose="020B0502020202020204" pitchFamily="34" charset="0"/>
          <a:ea typeface="+mj-ea"/>
          <a:cs typeface="+mj-cs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defRPr sz="3000">
          <a:solidFill>
            <a:srgbClr val="006C3A"/>
          </a:solidFill>
          <a:latin typeface="Arial Black" pitchFamily="34" charset="0"/>
        </a:defRPr>
      </a:lvl9pPr>
    </p:titleStyle>
    <p:bodyStyle>
      <a:lvl1pPr marL="287338" indent="-287338" algn="l" rtl="0" eaLnBrk="1" fontAlgn="base" hangingPunct="1">
        <a:lnSpc>
          <a:spcPct val="90000"/>
        </a:lnSpc>
        <a:spcBef>
          <a:spcPts val="14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1pPr>
      <a:lvl2pPr marL="688975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–"/>
        <a:defRPr sz="24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2pPr>
      <a:lvl3pPr marL="1030288" indent="-285750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SzPct val="90000"/>
        <a:buFont typeface="Century Gothic" panose="020B0502020202020204" pitchFamily="34" charset="0"/>
        <a:buChar char="•"/>
        <a:defRPr sz="20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3pPr>
      <a:lvl4pPr marL="1144588" indent="-173038" algn="l" rtl="0" eaLnBrk="1" fontAlgn="base" hangingPunct="1">
        <a:lnSpc>
          <a:spcPct val="90000"/>
        </a:lnSpc>
        <a:spcBef>
          <a:spcPts val="800"/>
        </a:spcBef>
        <a:spcAft>
          <a:spcPct val="0"/>
        </a:spcAft>
        <a:buClr>
          <a:schemeClr val="tx1"/>
        </a:buClr>
        <a:buFont typeface="Arial" charset="0"/>
        <a:buChar char="–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4pPr>
      <a:lvl5pPr marL="1482725" indent="-222250" algn="l" rtl="0" eaLnBrk="1" fontAlgn="base" hangingPunct="1">
        <a:lnSpc>
          <a:spcPct val="90000"/>
        </a:lnSpc>
        <a:spcBef>
          <a:spcPts val="600"/>
        </a:spcBef>
        <a:spcAft>
          <a:spcPct val="0"/>
        </a:spcAft>
        <a:buClr>
          <a:schemeClr val="tx1"/>
        </a:buClr>
        <a:buFont typeface="Arial" charset="0"/>
        <a:buChar char="»"/>
        <a:defRPr sz="1800" kern="1200">
          <a:solidFill>
            <a:schemeClr val="tx1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800C1-4BD0-4441-9F02-CABA00D22C2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28735" y="1388962"/>
            <a:ext cx="10900903" cy="535531"/>
          </a:xfrm>
        </p:spPr>
        <p:txBody>
          <a:bodyPr/>
          <a:lstStyle/>
          <a:p>
            <a:r>
              <a:rPr lang="en-US" b="1" dirty="0"/>
              <a:t>Machine Availability and Reliability in SNS SRF at ORNL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4112E8D-8CA8-4596-914D-BD6FE69564F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47481" y="2522803"/>
            <a:ext cx="8228168" cy="222039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1400" dirty="0"/>
              <a:t>Presented at</a:t>
            </a:r>
          </a:p>
          <a:p>
            <a:pPr>
              <a:spcBef>
                <a:spcPts val="0"/>
              </a:spcBef>
            </a:pPr>
            <a:endParaRPr lang="en-US" sz="1400" dirty="0"/>
          </a:p>
          <a:p>
            <a:pPr>
              <a:spcBef>
                <a:spcPts val="0"/>
              </a:spcBef>
            </a:pPr>
            <a:r>
              <a:rPr lang="en-US" dirty="0"/>
              <a:t>TESLA Technology Collaboration Meeting</a:t>
            </a:r>
          </a:p>
          <a:p>
            <a:pPr>
              <a:spcBef>
                <a:spcPts val="0"/>
              </a:spcBef>
            </a:pPr>
            <a:r>
              <a:rPr lang="en-US" dirty="0"/>
              <a:t>October 11-14, 2022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 err="1"/>
              <a:t>Rongli</a:t>
            </a:r>
            <a:r>
              <a:rPr lang="en-US" dirty="0"/>
              <a:t> </a:t>
            </a:r>
            <a:r>
              <a:rPr lang="en-US" dirty="0" err="1"/>
              <a:t>Geng</a:t>
            </a:r>
            <a:r>
              <a:rPr lang="en-US" dirty="0"/>
              <a:t>, Sang-ho Kim, </a:t>
            </a:r>
            <a:r>
              <a:rPr lang="en-US" dirty="0" err="1"/>
              <a:t>Amith</a:t>
            </a:r>
            <a:r>
              <a:rPr lang="en-US" dirty="0"/>
              <a:t> Narayan, Shane Passmore </a:t>
            </a:r>
          </a:p>
          <a:p>
            <a:pPr>
              <a:spcBef>
                <a:spcPts val="0"/>
              </a:spcBef>
            </a:pPr>
            <a:endParaRPr lang="en-US" dirty="0"/>
          </a:p>
          <a:p>
            <a:pPr>
              <a:spcBef>
                <a:spcPts val="0"/>
              </a:spcBef>
            </a:pPr>
            <a:r>
              <a:rPr lang="en-US" dirty="0"/>
              <a:t>Spallation Neutron Source</a:t>
            </a:r>
          </a:p>
          <a:p>
            <a:pPr>
              <a:spcBef>
                <a:spcPts val="0"/>
              </a:spcBef>
            </a:pPr>
            <a:r>
              <a:rPr lang="en-US" dirty="0"/>
              <a:t>Oak Ridge National Laboratory</a:t>
            </a:r>
          </a:p>
        </p:txBody>
      </p:sp>
    </p:spTree>
    <p:extLst>
      <p:ext uri="{BB962C8B-B14F-4D97-AF65-F5344CB8AC3E}">
        <p14:creationId xmlns:p14="http://schemas.microsoft.com/office/powerpoint/2010/main" val="1713182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A1A6FC-BF1D-58DC-0013-75FBE1182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Operation and Availability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68381A-8989-F8ED-E8B0-2F355265F4A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010" y="920646"/>
            <a:ext cx="5507832" cy="821190"/>
          </a:xfrm>
        </p:spPr>
        <p:txBody>
          <a:bodyPr/>
          <a:lstStyle/>
          <a:p>
            <a:r>
              <a:rPr lang="en-US" dirty="0"/>
              <a:t>SNS operation schedule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31B5EDA-1661-3A1F-9A4C-B10CD9B3927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942948"/>
            <a:ext cx="5504688" cy="821190"/>
          </a:xfrm>
        </p:spPr>
        <p:txBody>
          <a:bodyPr/>
          <a:lstStyle/>
          <a:p>
            <a:r>
              <a:rPr lang="en-US" dirty="0"/>
              <a:t>Availability Defined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B5CAD35-34F7-2DDF-4D6B-0AC4982016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93368" y="4001203"/>
            <a:ext cx="5504688" cy="2354008"/>
          </a:xfrm>
        </p:spPr>
        <p:txBody>
          <a:bodyPr/>
          <a:lstStyle/>
          <a:p>
            <a:r>
              <a:rPr lang="en-US" sz="1600" dirty="0"/>
              <a:t>Downtime for each sub-system is tracked</a:t>
            </a:r>
          </a:p>
          <a:p>
            <a:r>
              <a:rPr lang="en-US" sz="1600" dirty="0"/>
              <a:t>Major sub-systems: Target, electrical including HVCM, Magnet PS, Chopper etc., RF, Ion Source, Beam Instrumentation, Controls, Vacuum, Cooling, Cryogenics, SRF, Machine Protection Sys etc. </a:t>
            </a:r>
          </a:p>
          <a:p>
            <a:r>
              <a:rPr lang="en-US" sz="1600" dirty="0"/>
              <a:t>Availability goal for SRF System: 99%</a:t>
            </a:r>
          </a:p>
          <a:p>
            <a:r>
              <a:rPr lang="en-US" sz="1600" dirty="0"/>
              <a:t>Availability commitment for SNS: 90%   </a:t>
            </a:r>
          </a:p>
        </p:txBody>
      </p:sp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ACB5D68E-6F61-AA8A-1102-EF8234926EB3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17513" y="1752347"/>
            <a:ext cx="5507037" cy="3370306"/>
          </a:xfrm>
          <a:prstGeom prst="rect">
            <a:avLst/>
          </a:prstGeom>
        </p:spPr>
      </p:pic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BBD5ED6F-B5BA-49A9-2625-051EBF5F8499}"/>
              </a:ext>
            </a:extLst>
          </p:cNvPr>
          <p:cNvSpPr txBox="1">
            <a:spLocks/>
          </p:cNvSpPr>
          <p:nvPr/>
        </p:nvSpPr>
        <p:spPr bwMode="auto">
          <a:xfrm>
            <a:off x="450463" y="5276703"/>
            <a:ext cx="5504688" cy="8211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b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050" dirty="0"/>
              <a:t>Planned neutron production hours in recent years: 4,700~4,900 (green)</a:t>
            </a:r>
          </a:p>
          <a:p>
            <a:pPr lvl="1"/>
            <a:r>
              <a:rPr lang="en-US" sz="1000" dirty="0"/>
              <a:t>Input from ‘target management plan’ and major maintenance activities</a:t>
            </a:r>
          </a:p>
          <a:p>
            <a:pPr lvl="1"/>
            <a:r>
              <a:rPr lang="en-US" sz="1000" dirty="0"/>
              <a:t>Goal in near future: 5,000 planned hours at &gt; 90% availability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3EBA1E-CAF7-27DE-8E8C-3CF787288F54}"/>
                  </a:ext>
                </a:extLst>
              </p:cNvPr>
              <p:cNvSpPr txBox="1"/>
              <p:nvPr/>
            </p:nvSpPr>
            <p:spPr>
              <a:xfrm>
                <a:off x="7301011" y="2126190"/>
                <a:ext cx="2191113" cy="492699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 algn="l">
                  <a:lnSpc>
                    <a:spcPct val="9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US" i="1" smtClean="0">
                          <a:latin typeface="Cambria Math" panose="02040503050406030204" pitchFamily="18" charset="0"/>
                        </a:rPr>
                        <m:t>=1−</m:t>
                      </m:r>
                      <m:f>
                        <m:f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𝑆𝐷𝐶𝑁𝐵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𝑃𝑁𝑃𝐻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𝐴𝑂𝑇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en-US" dirty="0">
                  <a:latin typeface="+mn-lt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B3EBA1E-CAF7-27DE-8E8C-3CF787288F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301011" y="2126190"/>
                <a:ext cx="2191113" cy="492699"/>
              </a:xfrm>
              <a:prstGeom prst="rect">
                <a:avLst/>
              </a:prstGeom>
              <a:blipFill>
                <a:blip r:embed="rId3"/>
                <a:stretch>
                  <a:fillRect l="-1734" t="-10000"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extBox 9">
            <a:extLst>
              <a:ext uri="{FF2B5EF4-FFF2-40B4-BE49-F238E27FC236}">
                <a16:creationId xmlns:a16="http://schemas.microsoft.com/office/drawing/2014/main" id="{13877D85-3525-27F3-6E61-6BC3D714B523}"/>
              </a:ext>
            </a:extLst>
          </p:cNvPr>
          <p:cNvSpPr txBox="1"/>
          <p:nvPr/>
        </p:nvSpPr>
        <p:spPr>
          <a:xfrm>
            <a:off x="6743451" y="3046916"/>
            <a:ext cx="3629520" cy="5909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SDNB=System Down Causing No Beam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PNPH=Published Neutron Production Hours</a:t>
            </a:r>
          </a:p>
          <a:p>
            <a:pPr marL="285750" indent="-285750" algn="l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en-US" sz="1200" dirty="0">
                <a:latin typeface="+mn-lt"/>
              </a:rPr>
              <a:t>AOT=Additional Option Time</a:t>
            </a:r>
          </a:p>
        </p:txBody>
      </p:sp>
    </p:spTree>
    <p:extLst>
      <p:ext uri="{BB962C8B-B14F-4D97-AF65-F5344CB8AC3E}">
        <p14:creationId xmlns:p14="http://schemas.microsoft.com/office/powerpoint/2010/main" val="4305543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0E37C8-9E34-6C18-6DB7-97E4F35132F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SRF and SCL Availability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91E259A-4DE4-561F-34E0-5A08EBDB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17010" y="463448"/>
            <a:ext cx="5507832" cy="821190"/>
          </a:xfrm>
        </p:spPr>
        <p:txBody>
          <a:bodyPr/>
          <a:lstStyle/>
          <a:p>
            <a:r>
              <a:rPr lang="en-US" dirty="0"/>
              <a:t>Key Facts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B895055-35E1-332E-3E07-19A67D3768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93368" y="519205"/>
            <a:ext cx="5504688" cy="821190"/>
          </a:xfrm>
        </p:spPr>
        <p:txBody>
          <a:bodyPr/>
          <a:lstStyle/>
          <a:p>
            <a:r>
              <a:rPr lang="en-US" dirty="0"/>
              <a:t>High Availability Performance</a:t>
            </a:r>
          </a:p>
        </p:txBody>
      </p:sp>
      <p:graphicFrame>
        <p:nvGraphicFramePr>
          <p:cNvPr id="7" name="Content Placeholder 6">
            <a:extLst>
              <a:ext uri="{FF2B5EF4-FFF2-40B4-BE49-F238E27FC236}">
                <a16:creationId xmlns:a16="http://schemas.microsoft.com/office/drawing/2014/main" id="{00000000-0008-0000-0100-00000C000000}"/>
              </a:ext>
            </a:extLst>
          </p:cNvPr>
          <p:cNvGraphicFramePr>
            <a:graphicFrameLocks noGrp="1"/>
          </p:cNvGraphicFramePr>
          <p:nvPr>
            <p:ph sz="quarter" idx="4"/>
            <p:extLst>
              <p:ext uri="{D42A27DB-BD31-4B8C-83A1-F6EECF244321}">
                <p14:modId xmlns:p14="http://schemas.microsoft.com/office/powerpoint/2010/main" val="2473247318"/>
              </p:ext>
            </p:extLst>
          </p:nvPr>
        </p:nvGraphicFramePr>
        <p:xfrm>
          <a:off x="5880606" y="1349341"/>
          <a:ext cx="5505450" cy="337343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8" name="Picture 2" descr="C:\Users\6sk\Desktop\SP_2016\photos\12508030203_713e0ae52e_o.jpg">
            <a:extLst>
              <a:ext uri="{FF2B5EF4-FFF2-40B4-BE49-F238E27FC236}">
                <a16:creationId xmlns:a16="http://schemas.microsoft.com/office/drawing/2014/main" id="{1467567E-CE8C-3CD9-45DD-62DF2F55F6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8608" y="4479045"/>
            <a:ext cx="3504798" cy="23385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>
            <a:extLst>
              <a:ext uri="{FF2B5EF4-FFF2-40B4-BE49-F238E27FC236}">
                <a16:creationId xmlns:a16="http://schemas.microsoft.com/office/drawing/2014/main" id="{F335FE9D-300C-7C4E-FD1C-E52339B9A94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010" y="1294163"/>
            <a:ext cx="5507832" cy="3373229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sz="1800" dirty="0"/>
              <a:t>First adoption of SRF technology for large scale pulsed proton machine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Designed for H- beam acceleration from 186 MeV to 1000 MeV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Two types of cavity geometries to cover broad range of particle velocities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33 medium beta (</a:t>
            </a:r>
            <a:r>
              <a:rPr lang="el-GR" sz="1400" dirty="0"/>
              <a:t>β</a:t>
            </a:r>
            <a:r>
              <a:rPr lang="en-US" sz="1400" baseline="-25000" dirty="0"/>
              <a:t>g</a:t>
            </a:r>
            <a:r>
              <a:rPr lang="en-US" sz="1400" dirty="0"/>
              <a:t>=0.61) SRF cavities </a:t>
            </a:r>
          </a:p>
          <a:p>
            <a:pPr lvl="1">
              <a:spcBef>
                <a:spcPts val="600"/>
              </a:spcBef>
            </a:pPr>
            <a:r>
              <a:rPr lang="en-US" sz="1400" dirty="0"/>
              <a:t>48 high beta (</a:t>
            </a:r>
            <a:r>
              <a:rPr lang="el-GR" sz="1400" dirty="0"/>
              <a:t>β</a:t>
            </a:r>
            <a:r>
              <a:rPr lang="en-US" sz="1400" baseline="-25000" dirty="0"/>
              <a:t>g</a:t>
            </a:r>
            <a:r>
              <a:rPr lang="en-US" sz="1400" dirty="0"/>
              <a:t>=0.81) SRF cavities 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157-m long, 81 independently powered 805-MHz SRF cavities in 23 cryomodules</a:t>
            </a:r>
          </a:p>
          <a:p>
            <a:pPr>
              <a:spcBef>
                <a:spcPts val="600"/>
              </a:spcBef>
            </a:pPr>
            <a:r>
              <a:rPr lang="en-US" sz="1800" dirty="0"/>
              <a:t>71-m long space is reserved for energy upgrade </a:t>
            </a:r>
          </a:p>
          <a:p>
            <a:pPr>
              <a:spcBef>
                <a:spcPts val="600"/>
              </a:spcBef>
            </a:pPr>
            <a:endParaRPr lang="en-US" sz="18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D26315D3-2587-FF12-409D-5CC829BEF366}"/>
              </a:ext>
            </a:extLst>
          </p:cNvPr>
          <p:cNvSpPr txBox="1"/>
          <p:nvPr/>
        </p:nvSpPr>
        <p:spPr>
          <a:xfrm>
            <a:off x="6998352" y="4783805"/>
            <a:ext cx="4554452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SCL supporting systems Including CHL, RF, High Voltage Modulator, </a:t>
            </a:r>
          </a:p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control, vacuum </a:t>
            </a:r>
            <a:r>
              <a:rPr lang="en-US" sz="1050" dirty="0" err="1">
                <a:latin typeface="+mn-lt"/>
              </a:rPr>
              <a:t>etc</a:t>
            </a:r>
            <a:endParaRPr lang="en-US" sz="1050" dirty="0">
              <a:latin typeface="+mn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962B8F4-500C-B340-F5BD-09EADD33DB07}"/>
              </a:ext>
            </a:extLst>
          </p:cNvPr>
          <p:cNvSpPr txBox="1"/>
          <p:nvPr/>
        </p:nvSpPr>
        <p:spPr>
          <a:xfrm>
            <a:off x="6233534" y="5514507"/>
            <a:ext cx="565721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600" b="1" dirty="0">
                <a:ln/>
                <a:solidFill>
                  <a:srgbClr val="FF0000"/>
                </a:solidFill>
              </a:rPr>
              <a:t>SNS SCL demonstrated high availability operation of SRF cavities leading the field of SRF operation and encourage SRF adoption for future machines </a:t>
            </a:r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A56A570E-8035-6116-39A8-6F0456C0AC3B}"/>
              </a:ext>
            </a:extLst>
          </p:cNvPr>
          <p:cNvCxnSpPr/>
          <p:nvPr/>
        </p:nvCxnSpPr>
        <p:spPr>
          <a:xfrm>
            <a:off x="6556920" y="2085278"/>
            <a:ext cx="4840056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FA3523B-2BDC-35F8-0BCC-593C6FEAFD6F}"/>
              </a:ext>
            </a:extLst>
          </p:cNvPr>
          <p:cNvSpPr txBox="1"/>
          <p:nvPr/>
        </p:nvSpPr>
        <p:spPr>
          <a:xfrm>
            <a:off x="11106617" y="1806498"/>
            <a:ext cx="1018227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SRF: 99.55%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B46D106-2D36-A247-7CD4-83FDA88481FF}"/>
              </a:ext>
            </a:extLst>
          </p:cNvPr>
          <p:cNvSpPr txBox="1"/>
          <p:nvPr/>
        </p:nvSpPr>
        <p:spPr>
          <a:xfrm>
            <a:off x="11185007" y="1395573"/>
            <a:ext cx="1034257" cy="3831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Avg over </a:t>
            </a:r>
          </a:p>
          <a:p>
            <a:pPr algn="l">
              <a:lnSpc>
                <a:spcPct val="90000"/>
              </a:lnSpc>
            </a:pPr>
            <a:r>
              <a:rPr lang="en-US" sz="1050" dirty="0">
                <a:latin typeface="+mn-lt"/>
              </a:rPr>
              <a:t>past 12 years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DCF9D96-5C16-88ED-21A1-0FD359891BC6}"/>
              </a:ext>
            </a:extLst>
          </p:cNvPr>
          <p:cNvSpPr txBox="1"/>
          <p:nvPr/>
        </p:nvSpPr>
        <p:spPr>
          <a:xfrm>
            <a:off x="11147507" y="2282282"/>
            <a:ext cx="1045479" cy="2585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90000"/>
              </a:lnSpc>
            </a:pPr>
            <a:r>
              <a:rPr lang="en-US" sz="1200" dirty="0">
                <a:latin typeface="+mn-lt"/>
              </a:rPr>
              <a:t>SCL: 97.95%</a:t>
            </a:r>
          </a:p>
        </p:txBody>
      </p: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ADACE5DB-28D3-2CF7-C823-69C3EC651B31}"/>
              </a:ext>
            </a:extLst>
          </p:cNvPr>
          <p:cNvCxnSpPr/>
          <p:nvPr/>
        </p:nvCxnSpPr>
        <p:spPr>
          <a:xfrm>
            <a:off x="6542055" y="2527611"/>
            <a:ext cx="4840056" cy="0"/>
          </a:xfrm>
          <a:prstGeom prst="line">
            <a:avLst/>
          </a:prstGeom>
          <a:ln w="28575">
            <a:solidFill>
              <a:srgbClr val="FF0000"/>
            </a:solidFill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>
            <a:extLst>
              <a:ext uri="{FF2B5EF4-FFF2-40B4-BE49-F238E27FC236}">
                <a16:creationId xmlns:a16="http://schemas.microsoft.com/office/drawing/2014/main" id="{89B83DDB-D16F-E625-49ED-D38DA3DDCFB7}"/>
              </a:ext>
            </a:extLst>
          </p:cNvPr>
          <p:cNvSpPr/>
          <p:nvPr/>
        </p:nvSpPr>
        <p:spPr>
          <a:xfrm>
            <a:off x="11106619" y="1128142"/>
            <a:ext cx="1105559" cy="1817474"/>
          </a:xfrm>
          <a:prstGeom prst="ellipse">
            <a:avLst/>
          </a:prstGeom>
          <a:noFill/>
          <a:ln w="38100">
            <a:solidFill>
              <a:srgbClr val="FF0000"/>
            </a:solidFill>
            <a:miter lim="800000"/>
          </a:ln>
          <a:effectLst/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l">
              <a:lnSpc>
                <a:spcPct val="90000"/>
              </a:lnSpc>
            </a:pPr>
            <a:endParaRPr lang="en-US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3984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465D06F-14DD-C3C6-3635-111E1F46CE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9768" y="274320"/>
            <a:ext cx="11504904" cy="535531"/>
          </a:xfrm>
        </p:spPr>
        <p:txBody>
          <a:bodyPr/>
          <a:lstStyle/>
          <a:p>
            <a:r>
              <a:rPr lang="en-US" dirty="0"/>
              <a:t>SRF Reliability: Leading Downtime Sources &amp; Fault Types  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24A5E-262D-80E2-EDE2-7F81707590E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553631" y="1322821"/>
            <a:ext cx="4529778" cy="556780"/>
          </a:xfrm>
        </p:spPr>
        <p:txBody>
          <a:bodyPr/>
          <a:lstStyle/>
          <a:p>
            <a:r>
              <a:rPr lang="en-US" sz="2000" dirty="0"/>
              <a:t>Top 5 SRF Fault Types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41B96AF-3CF3-B386-6374-43CC0718F778}"/>
              </a:ext>
            </a:extLst>
          </p:cNvPr>
          <p:cNvSpPr txBox="1"/>
          <p:nvPr/>
        </p:nvSpPr>
        <p:spPr>
          <a:xfrm>
            <a:off x="6553631" y="4648681"/>
            <a:ext cx="3796798" cy="15901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dirty="0"/>
              <a:t>Sustaining availability</a:t>
            </a:r>
          </a:p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In-situ and/or offline repairs</a:t>
            </a:r>
          </a:p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spare cryomodules</a:t>
            </a:r>
          </a:p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In-situ plasma processing</a:t>
            </a:r>
          </a:p>
          <a:p>
            <a:pPr marL="628650" lvl="1" indent="-171450">
              <a:spcBef>
                <a:spcPts val="1000"/>
              </a:spcBef>
              <a:buFont typeface="Arial" panose="020B0604020202020204" pitchFamily="34" charset="0"/>
              <a:buChar char="•"/>
            </a:pPr>
            <a:r>
              <a:rPr lang="en-US" sz="1200" dirty="0"/>
              <a:t>Diagnostics &amp; predictability</a:t>
            </a:r>
          </a:p>
        </p:txBody>
      </p:sp>
      <p:pic>
        <p:nvPicPr>
          <p:cNvPr id="17" name="Picture 6">
            <a:extLst>
              <a:ext uri="{FF2B5EF4-FFF2-40B4-BE49-F238E27FC236}">
                <a16:creationId xmlns:a16="http://schemas.microsoft.com/office/drawing/2014/main" id="{260962F6-952B-B9AD-BAD5-11745ED857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53631" y="2121141"/>
            <a:ext cx="4331621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8" name="Text Placeholder 9">
            <a:extLst>
              <a:ext uri="{FF2B5EF4-FFF2-40B4-BE49-F238E27FC236}">
                <a16:creationId xmlns:a16="http://schemas.microsoft.com/office/drawing/2014/main" id="{24188E53-F273-BB62-17C6-6D6F9F23C3C3}"/>
              </a:ext>
            </a:extLst>
          </p:cNvPr>
          <p:cNvSpPr txBox="1">
            <a:spLocks/>
          </p:cNvSpPr>
          <p:nvPr/>
        </p:nvSpPr>
        <p:spPr bwMode="auto">
          <a:xfrm>
            <a:off x="487522" y="1382512"/>
            <a:ext cx="5039821" cy="4970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  <a:noAutofit/>
          </a:bodyPr>
          <a:lstStyle>
            <a:lvl1pPr marL="0" indent="0" algn="l" rtl="0" eaLnBrk="1" fontAlgn="base" hangingPunct="1">
              <a:lnSpc>
                <a:spcPct val="90000"/>
              </a:lnSpc>
              <a:spcBef>
                <a:spcPts val="14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400" b="0" kern="1200" baseline="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20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SzPct val="90000"/>
              <a:buFont typeface="Century Gothic" panose="020B0502020202020204" pitchFamily="34" charset="0"/>
              <a:buNone/>
              <a:defRPr sz="18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rtl="0" eaLnBrk="1" fontAlgn="base" hangingPunct="1">
              <a:lnSpc>
                <a:spcPct val="90000"/>
              </a:lnSpc>
              <a:spcBef>
                <a:spcPts val="8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rtl="0" eaLnBrk="1" fontAlgn="base" hangingPunct="1">
              <a:lnSpc>
                <a:spcPct val="90000"/>
              </a:lnSpc>
              <a:spcBef>
                <a:spcPts val="600"/>
              </a:spcBef>
              <a:spcAft>
                <a:spcPct val="0"/>
              </a:spcAft>
              <a:buClr>
                <a:schemeClr val="tx1"/>
              </a:buClr>
              <a:buFont typeface="Arial" charset="0"/>
              <a:buNone/>
              <a:defRPr sz="1600" b="1" kern="1200">
                <a:solidFill>
                  <a:schemeClr val="tx1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/>
              <a:t>Top 5 SRF downtime sources by sub-sys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CA3B26D2-9AD5-3D3E-85D3-C6D601F53450}"/>
              </a:ext>
            </a:extLst>
          </p:cNvPr>
          <p:cNvSpPr txBox="1"/>
          <p:nvPr/>
        </p:nvSpPr>
        <p:spPr>
          <a:xfrm>
            <a:off x="972918" y="4853667"/>
            <a:ext cx="406902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2">
              <a:spcBef>
                <a:spcPts val="1000"/>
              </a:spcBef>
            </a:pPr>
            <a:r>
              <a:rPr lang="en-US" sz="1200" dirty="0"/>
              <a:t>Average trip or downtime: &lt;1 trip/day corresponding to &lt;5 min./day</a:t>
            </a:r>
          </a:p>
        </p:txBody>
      </p:sp>
      <p:pic>
        <p:nvPicPr>
          <p:cNvPr id="19" name="Picture 2">
            <a:extLst>
              <a:ext uri="{FF2B5EF4-FFF2-40B4-BE49-F238E27FC236}">
                <a16:creationId xmlns:a16="http://schemas.microsoft.com/office/drawing/2014/main" id="{C95B1504-9DE7-D92A-99C0-B50E175EBF65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578" y="2121141"/>
            <a:ext cx="5672936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993421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355E78-9AAB-9086-4A48-B6A4ABB231F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Backup Slides</a:t>
            </a:r>
          </a:p>
        </p:txBody>
      </p:sp>
    </p:spTree>
    <p:extLst>
      <p:ext uri="{BB962C8B-B14F-4D97-AF65-F5344CB8AC3E}">
        <p14:creationId xmlns:p14="http://schemas.microsoft.com/office/powerpoint/2010/main" val="117074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AE2F6C-F0A6-421A-B735-7F35409F947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SNS machine layout</a:t>
            </a:r>
          </a:p>
        </p:txBody>
      </p:sp>
      <p:pic>
        <p:nvPicPr>
          <p:cNvPr id="4" name="Picture 5" descr="lattice_revU_omega_[2000-02-22]_MD3_VIEW">
            <a:extLst>
              <a:ext uri="{FF2B5EF4-FFF2-40B4-BE49-F238E27FC236}">
                <a16:creationId xmlns:a16="http://schemas.microsoft.com/office/drawing/2014/main" id="{F34A9FEF-3A3E-4FE2-8D3B-EDDB453C2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11765" t="2550" r="3922" b="3082"/>
          <a:stretch>
            <a:fillRect/>
          </a:stretch>
        </p:blipFill>
        <p:spPr bwMode="auto">
          <a:xfrm>
            <a:off x="7083777" y="273185"/>
            <a:ext cx="38100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6">
            <a:extLst>
              <a:ext uri="{FF2B5EF4-FFF2-40B4-BE49-F238E27FC236}">
                <a16:creationId xmlns:a16="http://schemas.microsoft.com/office/drawing/2014/main" id="{81C2A9E4-DF5D-4C54-809F-FB953C7FBE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18540" y="936760"/>
            <a:ext cx="2057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>
                <a:latin typeface="+mn-lt"/>
                <a:ea typeface="굴림" pitchFamily="50" charset="-127"/>
              </a:rPr>
              <a:t>H- stripped to p</a:t>
            </a:r>
          </a:p>
        </p:txBody>
      </p:sp>
      <p:sp>
        <p:nvSpPr>
          <p:cNvPr id="6" name="Line 7">
            <a:extLst>
              <a:ext uri="{FF2B5EF4-FFF2-40B4-BE49-F238E27FC236}">
                <a16:creationId xmlns:a16="http://schemas.microsoft.com/office/drawing/2014/main" id="{7A11BC83-1F2E-4F0F-8F5E-3EC32C75B51B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85427" y="958985"/>
            <a:ext cx="488950" cy="16351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" name="Line 35">
            <a:extLst>
              <a:ext uri="{FF2B5EF4-FFF2-40B4-BE49-F238E27FC236}">
                <a16:creationId xmlns:a16="http://schemas.microsoft.com/office/drawing/2014/main" id="{929D4230-064E-4FFE-8FAB-38F9351E44C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1825977" y="2863985"/>
            <a:ext cx="5257800" cy="127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8" name="Rectangle 36">
            <a:extLst>
              <a:ext uri="{FF2B5EF4-FFF2-40B4-BE49-F238E27FC236}">
                <a16:creationId xmlns:a16="http://schemas.microsoft.com/office/drawing/2014/main" id="{21C5A200-1DE0-403C-BB5C-26018A6A8D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25977" y="2730635"/>
            <a:ext cx="387350" cy="280987"/>
          </a:xfrm>
          <a:prstGeom prst="rect">
            <a:avLst/>
          </a:prstGeom>
          <a:solidFill>
            <a:srgbClr val="FF00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9" name="Rectangle 37">
            <a:extLst>
              <a:ext uri="{FF2B5EF4-FFF2-40B4-BE49-F238E27FC236}">
                <a16:creationId xmlns:a16="http://schemas.microsoft.com/office/drawing/2014/main" id="{AEE314EB-C918-4A97-A22C-EE5399ADD3E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352" y="2711585"/>
            <a:ext cx="530225" cy="288925"/>
          </a:xfrm>
          <a:prstGeom prst="rect">
            <a:avLst/>
          </a:prstGeom>
          <a:solidFill>
            <a:srgbClr val="FF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0" name="Rectangle 38">
            <a:extLst>
              <a:ext uri="{FF2B5EF4-FFF2-40B4-BE49-F238E27FC236}">
                <a16:creationId xmlns:a16="http://schemas.microsoft.com/office/drawing/2014/main" id="{EE4DBEC4-927B-43EB-A56F-18D6148C53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48227" y="3244988"/>
            <a:ext cx="442428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 dirty="0">
                <a:latin typeface="+mn-lt"/>
              </a:rPr>
              <a:t>2.5</a:t>
            </a:r>
          </a:p>
        </p:txBody>
      </p:sp>
      <p:sp>
        <p:nvSpPr>
          <p:cNvPr id="11" name="Line 39">
            <a:extLst>
              <a:ext uri="{FF2B5EF4-FFF2-40B4-BE49-F238E27FC236}">
                <a16:creationId xmlns:a16="http://schemas.microsoft.com/office/drawing/2014/main" id="{B1A50CDA-97A3-43BC-B3BF-DCEA80CFA779}"/>
              </a:ext>
            </a:extLst>
          </p:cNvPr>
          <p:cNvSpPr>
            <a:spLocks noChangeShapeType="1"/>
          </p:cNvSpPr>
          <p:nvPr/>
        </p:nvSpPr>
        <p:spPr bwMode="auto">
          <a:xfrm>
            <a:off x="2783240" y="3016385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2" name="Rectangle 41">
            <a:extLst>
              <a:ext uri="{FF2B5EF4-FFF2-40B4-BE49-F238E27FC236}">
                <a16:creationId xmlns:a16="http://schemas.microsoft.com/office/drawing/2014/main" id="{9AC9A133-14ED-4B03-8B78-AB54117909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3252" y="2730635"/>
            <a:ext cx="588963" cy="273050"/>
          </a:xfrm>
          <a:prstGeom prst="rect">
            <a:avLst/>
          </a:prstGeom>
          <a:solidFill>
            <a:srgbClr val="00FF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3" name="Line 42">
            <a:extLst>
              <a:ext uri="{FF2B5EF4-FFF2-40B4-BE49-F238E27FC236}">
                <a16:creationId xmlns:a16="http://schemas.microsoft.com/office/drawing/2014/main" id="{C71E25A7-9563-4BDE-B9F3-BE9B0887774C}"/>
              </a:ext>
            </a:extLst>
          </p:cNvPr>
          <p:cNvSpPr>
            <a:spLocks noChangeShapeType="1"/>
          </p:cNvSpPr>
          <p:nvPr/>
        </p:nvSpPr>
        <p:spPr bwMode="auto">
          <a:xfrm>
            <a:off x="2276827" y="3016385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14" name="Rectangle 44">
            <a:extLst>
              <a:ext uri="{FF2B5EF4-FFF2-40B4-BE49-F238E27FC236}">
                <a16:creationId xmlns:a16="http://schemas.microsoft.com/office/drawing/2014/main" id="{01502894-D239-4DB8-AF5C-43462EC44D4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68890" y="2694122"/>
            <a:ext cx="493019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 dirty="0">
                <a:latin typeface="+mn-lt"/>
              </a:rPr>
              <a:t>DTL</a:t>
            </a:r>
          </a:p>
        </p:txBody>
      </p:sp>
      <p:sp>
        <p:nvSpPr>
          <p:cNvPr id="15" name="Rectangle 45">
            <a:extLst>
              <a:ext uri="{FF2B5EF4-FFF2-40B4-BE49-F238E27FC236}">
                <a16:creationId xmlns:a16="http://schemas.microsoft.com/office/drawing/2014/main" id="{8A02B2F8-BBB9-4F17-83F6-77231C9705C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78440" y="3244988"/>
            <a:ext cx="546623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 dirty="0">
                <a:latin typeface="+mn-lt"/>
              </a:rPr>
              <a:t>86.8</a:t>
            </a:r>
          </a:p>
        </p:txBody>
      </p:sp>
      <p:sp>
        <p:nvSpPr>
          <p:cNvPr id="16" name="Rectangle 46">
            <a:extLst>
              <a:ext uri="{FF2B5EF4-FFF2-40B4-BE49-F238E27FC236}">
                <a16:creationId xmlns:a16="http://schemas.microsoft.com/office/drawing/2014/main" id="{6507915A-4DFE-4C27-AB04-855A962667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34077" y="2705235"/>
            <a:ext cx="487312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pPr algn="ctr"/>
            <a:r>
              <a:rPr lang="en-US" altLang="en-US" sz="1600">
                <a:latin typeface="+mn-lt"/>
              </a:rPr>
              <a:t>CCL</a:t>
            </a:r>
          </a:p>
        </p:txBody>
      </p:sp>
      <p:sp>
        <p:nvSpPr>
          <p:cNvPr id="17" name="Rectangle 47">
            <a:extLst>
              <a:ext uri="{FF2B5EF4-FFF2-40B4-BE49-F238E27FC236}">
                <a16:creationId xmlns:a16="http://schemas.microsoft.com/office/drawing/2014/main" id="{4A4B562F-6AE9-4C86-8313-CAA423F042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27577" y="2144847"/>
            <a:ext cx="1082026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latin typeface="+mn-lt"/>
              </a:rPr>
              <a:t>402.5 MHz</a:t>
            </a:r>
          </a:p>
        </p:txBody>
      </p:sp>
      <p:sp>
        <p:nvSpPr>
          <p:cNvPr id="18" name="Rectangle 48">
            <a:extLst>
              <a:ext uri="{FF2B5EF4-FFF2-40B4-BE49-F238E27FC236}">
                <a16:creationId xmlns:a16="http://schemas.microsoft.com/office/drawing/2014/main" id="{AD92CF0D-1AF1-4097-86A8-DFE8A40890BD}"/>
              </a:ext>
            </a:extLst>
          </p:cNvPr>
          <p:cNvSpPr>
            <a:spLocks noChangeArrowheads="1"/>
          </p:cNvSpPr>
          <p:nvPr/>
        </p:nvSpPr>
        <p:spPr bwMode="auto">
          <a:xfrm>
            <a:off x="4218340" y="2162310"/>
            <a:ext cx="926535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latin typeface="+mn-lt"/>
              </a:rPr>
              <a:t>805 MHz</a:t>
            </a:r>
          </a:p>
        </p:txBody>
      </p:sp>
      <p:sp>
        <p:nvSpPr>
          <p:cNvPr id="19" name="Line 49">
            <a:extLst>
              <a:ext uri="{FF2B5EF4-FFF2-40B4-BE49-F238E27FC236}">
                <a16:creationId xmlns:a16="http://schemas.microsoft.com/office/drawing/2014/main" id="{71052631-AD6D-431B-8888-A8B9A5771B2F}"/>
              </a:ext>
            </a:extLst>
          </p:cNvPr>
          <p:cNvSpPr>
            <a:spLocks noChangeShapeType="1"/>
          </p:cNvSpPr>
          <p:nvPr/>
        </p:nvSpPr>
        <p:spPr bwMode="auto">
          <a:xfrm>
            <a:off x="2099027" y="2486160"/>
            <a:ext cx="714375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0" name="Line 50">
            <a:extLst>
              <a:ext uri="{FF2B5EF4-FFF2-40B4-BE49-F238E27FC236}">
                <a16:creationId xmlns:a16="http://schemas.microsoft.com/office/drawing/2014/main" id="{276B14CC-EB37-487F-9ADE-C56EA1004E2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2864202" y="2486160"/>
            <a:ext cx="4189413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1" name="Rectangle 51">
            <a:extLst>
              <a:ext uri="{FF2B5EF4-FFF2-40B4-BE49-F238E27FC236}">
                <a16:creationId xmlns:a16="http://schemas.microsoft.com/office/drawing/2014/main" id="{39744AA1-E900-4D7D-AA05-FA98C0647A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35715" y="2727460"/>
            <a:ext cx="1171575" cy="266700"/>
          </a:xfrm>
          <a:prstGeom prst="rect">
            <a:avLst/>
          </a:prstGeom>
          <a:solidFill>
            <a:srgbClr val="66FF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2" name="Rectangle 52">
            <a:extLst>
              <a:ext uri="{FF2B5EF4-FFF2-40B4-BE49-F238E27FC236}">
                <a16:creationId xmlns:a16="http://schemas.microsoft.com/office/drawing/2014/main" id="{41141C61-E0D5-44D2-8E69-282DFF3ACE1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59677" y="2711585"/>
            <a:ext cx="1401763" cy="284162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3" name="Rectangle 53">
            <a:extLst>
              <a:ext uri="{FF2B5EF4-FFF2-40B4-BE49-F238E27FC236}">
                <a16:creationId xmlns:a16="http://schemas.microsoft.com/office/drawing/2014/main" id="{91AFF333-719B-4125-A268-62F169A6F8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33895" y="2700472"/>
            <a:ext cx="989502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18288" tIns="44450" rIns="18288" bIns="44450">
            <a:spAutoFit/>
          </a:bodyPr>
          <a:lstStyle/>
          <a:p>
            <a:pPr algn="ctr"/>
            <a:r>
              <a:rPr lang="en-US" altLang="en-US" sz="1600" dirty="0">
                <a:latin typeface="+mn-lt"/>
              </a:rPr>
              <a:t>SRF, </a:t>
            </a:r>
            <a:r>
              <a:rPr lang="en-US" altLang="en-US" sz="1600" dirty="0">
                <a:latin typeface="Symbol" panose="05050102010706020507" pitchFamily="18" charset="2"/>
              </a:rPr>
              <a:t>b</a:t>
            </a:r>
            <a:r>
              <a:rPr lang="en-US" altLang="en-US" sz="1600" dirty="0">
                <a:latin typeface="+mn-lt"/>
              </a:rPr>
              <a:t>=0.61</a:t>
            </a:r>
          </a:p>
        </p:txBody>
      </p:sp>
      <p:sp>
        <p:nvSpPr>
          <p:cNvPr id="24" name="Rectangle 54">
            <a:extLst>
              <a:ext uri="{FF2B5EF4-FFF2-40B4-BE49-F238E27FC236}">
                <a16:creationId xmlns:a16="http://schemas.microsoft.com/office/drawing/2014/main" id="{B9A0303C-6178-4EF2-A3F4-23A7DABE01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877152" y="2700472"/>
            <a:ext cx="989502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18288" tIns="44450" rIns="18288" bIns="44450">
            <a:spAutoFit/>
          </a:bodyPr>
          <a:lstStyle/>
          <a:p>
            <a:r>
              <a:rPr lang="en-US" altLang="en-US" sz="1600" dirty="0">
                <a:latin typeface="+mn-lt"/>
              </a:rPr>
              <a:t>SRF, </a:t>
            </a:r>
            <a:r>
              <a:rPr lang="en-US" altLang="en-US" sz="1600" dirty="0">
                <a:latin typeface="Symbol" panose="05050102010706020507" pitchFamily="18" charset="2"/>
              </a:rPr>
              <a:t>b</a:t>
            </a:r>
            <a:r>
              <a:rPr lang="en-US" altLang="en-US" sz="1600" dirty="0">
                <a:latin typeface="+mn-lt"/>
              </a:rPr>
              <a:t>=0.81</a:t>
            </a:r>
          </a:p>
        </p:txBody>
      </p:sp>
      <p:sp>
        <p:nvSpPr>
          <p:cNvPr id="25" name="Line 55">
            <a:extLst>
              <a:ext uri="{FF2B5EF4-FFF2-40B4-BE49-F238E27FC236}">
                <a16:creationId xmlns:a16="http://schemas.microsoft.com/office/drawing/2014/main" id="{6050134D-8AA3-4527-8A0A-A39EE97FD303}"/>
              </a:ext>
            </a:extLst>
          </p:cNvPr>
          <p:cNvSpPr>
            <a:spLocks noChangeShapeType="1"/>
          </p:cNvSpPr>
          <p:nvPr/>
        </p:nvSpPr>
        <p:spPr bwMode="auto">
          <a:xfrm>
            <a:off x="3497615" y="3016385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6" name="Line 56">
            <a:extLst>
              <a:ext uri="{FF2B5EF4-FFF2-40B4-BE49-F238E27FC236}">
                <a16:creationId xmlns:a16="http://schemas.microsoft.com/office/drawing/2014/main" id="{C446A44A-FD2E-4EA1-89B3-9C49C1A8C1FB}"/>
              </a:ext>
            </a:extLst>
          </p:cNvPr>
          <p:cNvSpPr>
            <a:spLocks noChangeShapeType="1"/>
          </p:cNvSpPr>
          <p:nvPr/>
        </p:nvSpPr>
        <p:spPr bwMode="auto">
          <a:xfrm>
            <a:off x="4737452" y="3016385"/>
            <a:ext cx="0" cy="300037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7" name="Rectangle 57">
            <a:extLst>
              <a:ext uri="{FF2B5EF4-FFF2-40B4-BE49-F238E27FC236}">
                <a16:creationId xmlns:a16="http://schemas.microsoft.com/office/drawing/2014/main" id="{C031DFA6-2CBD-42A8-9C2E-88474CFCD3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15040" y="3244988"/>
            <a:ext cx="49532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latin typeface="+mn-lt"/>
              </a:rPr>
              <a:t>186</a:t>
            </a:r>
          </a:p>
        </p:txBody>
      </p:sp>
      <p:sp>
        <p:nvSpPr>
          <p:cNvPr id="28" name="Rectangle 58">
            <a:extLst>
              <a:ext uri="{FF2B5EF4-FFF2-40B4-BE49-F238E27FC236}">
                <a16:creationId xmlns:a16="http://schemas.microsoft.com/office/drawing/2014/main" id="{32DA111D-9F3E-4773-AF26-46B3C2461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491390" y="3244988"/>
            <a:ext cx="495327" cy="335989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 wrap="none" lIns="90487" tIns="44450" rIns="90487" bIns="44450">
            <a:spAutoFit/>
          </a:bodyPr>
          <a:lstStyle/>
          <a:p>
            <a:r>
              <a:rPr lang="en-US" altLang="en-US" sz="1600">
                <a:latin typeface="+mn-lt"/>
              </a:rPr>
              <a:t>387</a:t>
            </a:r>
          </a:p>
        </p:txBody>
      </p:sp>
      <p:sp>
        <p:nvSpPr>
          <p:cNvPr id="29" name="Line 59">
            <a:extLst>
              <a:ext uri="{FF2B5EF4-FFF2-40B4-BE49-F238E27FC236}">
                <a16:creationId xmlns:a16="http://schemas.microsoft.com/office/drawing/2014/main" id="{143FCF51-91C2-424B-B083-53F74F19E417}"/>
              </a:ext>
            </a:extLst>
          </p:cNvPr>
          <p:cNvSpPr>
            <a:spLocks noChangeShapeType="1"/>
          </p:cNvSpPr>
          <p:nvPr/>
        </p:nvSpPr>
        <p:spPr bwMode="auto">
          <a:xfrm>
            <a:off x="6183665" y="3016385"/>
            <a:ext cx="0" cy="317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0" name="Rectangle 60">
            <a:extLst>
              <a:ext uri="{FF2B5EF4-FFF2-40B4-BE49-F238E27FC236}">
                <a16:creationId xmlns:a16="http://schemas.microsoft.com/office/drawing/2014/main" id="{97682655-EF23-4B7A-A909-EC34401516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78865" y="3244988"/>
            <a:ext cx="1219200" cy="333375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lIns="90487" tIns="44450" rIns="90487" bIns="44450">
            <a:spAutoFit/>
          </a:bodyPr>
          <a:lstStyle/>
          <a:p>
            <a:r>
              <a:rPr lang="en-US" altLang="en-US" sz="1600">
                <a:latin typeface="+mn-lt"/>
              </a:rPr>
              <a:t>1000 MeV</a:t>
            </a:r>
          </a:p>
        </p:txBody>
      </p:sp>
      <p:sp>
        <p:nvSpPr>
          <p:cNvPr id="31" name="Text Box 61">
            <a:extLst>
              <a:ext uri="{FF2B5EF4-FFF2-40B4-BE49-F238E27FC236}">
                <a16:creationId xmlns:a16="http://schemas.microsoft.com/office/drawing/2014/main" id="{94640DD9-AD9D-4395-96BD-0F663376066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16615" y="1682885"/>
            <a:ext cx="28194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altLang="ko-KR" sz="1600" dirty="0">
                <a:solidFill>
                  <a:srgbClr val="0000FF"/>
                </a:solidFill>
                <a:latin typeface="+mn-lt"/>
                <a:ea typeface="굴림" pitchFamily="50" charset="-127"/>
              </a:rPr>
              <a:t>Linac; 1 GeV acceleration</a:t>
            </a:r>
          </a:p>
        </p:txBody>
      </p:sp>
      <p:sp>
        <p:nvSpPr>
          <p:cNvPr id="32" name="Rectangle 90">
            <a:extLst>
              <a:ext uri="{FF2B5EF4-FFF2-40B4-BE49-F238E27FC236}">
                <a16:creationId xmlns:a16="http://schemas.microsoft.com/office/drawing/2014/main" id="{E4866B92-0269-4D2C-A4C9-AF614E1D0B0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9616" y="816084"/>
            <a:ext cx="1830388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lang="en-US" altLang="ko-KR" sz="1600" dirty="0">
                <a:solidFill>
                  <a:srgbClr val="0000FF"/>
                </a:solidFill>
                <a:latin typeface="+mn-lt"/>
                <a:ea typeface="굴림" pitchFamily="50" charset="-127"/>
              </a:rPr>
              <a:t>Front-End: Produce </a:t>
            </a:r>
          </a:p>
          <a:p>
            <a:pPr eaLnBrk="0" hangingPunct="0"/>
            <a:r>
              <a:rPr lang="en-US" altLang="ko-KR" sz="1600" dirty="0">
                <a:solidFill>
                  <a:srgbClr val="0000FF"/>
                </a:solidFill>
                <a:latin typeface="+mn-lt"/>
                <a:ea typeface="굴림" pitchFamily="50" charset="-127"/>
              </a:rPr>
              <a:t>a 1-ms long, chopped, H-beam at 60 Hz </a:t>
            </a:r>
          </a:p>
        </p:txBody>
      </p:sp>
      <p:sp>
        <p:nvSpPr>
          <p:cNvPr id="33" name="Line 91">
            <a:extLst>
              <a:ext uri="{FF2B5EF4-FFF2-40B4-BE49-F238E27FC236}">
                <a16:creationId xmlns:a16="http://schemas.microsoft.com/office/drawing/2014/main" id="{D3CA70D2-8915-4250-AEAC-53D20FBEC1E0}"/>
              </a:ext>
            </a:extLst>
          </p:cNvPr>
          <p:cNvSpPr>
            <a:spLocks noChangeShapeType="1"/>
          </p:cNvSpPr>
          <p:nvPr/>
        </p:nvSpPr>
        <p:spPr bwMode="auto">
          <a:xfrm>
            <a:off x="1568829" y="2109924"/>
            <a:ext cx="347636" cy="592136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>
              <a:latin typeface="+mn-lt"/>
            </a:endParaRPr>
          </a:p>
        </p:txBody>
      </p:sp>
      <p:sp>
        <p:nvSpPr>
          <p:cNvPr id="34" name="AutoShape 92">
            <a:extLst>
              <a:ext uri="{FF2B5EF4-FFF2-40B4-BE49-F238E27FC236}">
                <a16:creationId xmlns:a16="http://schemas.microsoft.com/office/drawing/2014/main" id="{B618BC9C-CCE4-4019-B0B3-5CA2DC37308B}"/>
              </a:ext>
            </a:extLst>
          </p:cNvPr>
          <p:cNvSpPr>
            <a:spLocks/>
          </p:cNvSpPr>
          <p:nvPr/>
        </p:nvSpPr>
        <p:spPr bwMode="auto">
          <a:xfrm rot="-5400000">
            <a:off x="4142142" y="3308"/>
            <a:ext cx="95249" cy="4048127"/>
          </a:xfrm>
          <a:prstGeom prst="rightBrace">
            <a:avLst>
              <a:gd name="adj1" fmla="val 44115"/>
              <a:gd name="adj2" fmla="val 46644"/>
            </a:avLst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35" name="Rectangle 52">
            <a:extLst>
              <a:ext uri="{FF2B5EF4-FFF2-40B4-BE49-F238E27FC236}">
                <a16:creationId xmlns:a16="http://schemas.microsoft.com/office/drawing/2014/main" id="{92A83FAE-E85A-48DD-8954-BF7F137778E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96365" y="2709997"/>
            <a:ext cx="879475" cy="284163"/>
          </a:xfrm>
          <a:prstGeom prst="rect">
            <a:avLst/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 dirty="0">
              <a:latin typeface="+mn-lt"/>
            </a:endParaRPr>
          </a:p>
        </p:txBody>
      </p:sp>
      <p:sp>
        <p:nvSpPr>
          <p:cNvPr id="36" name="Rectangle 53">
            <a:extLst>
              <a:ext uri="{FF2B5EF4-FFF2-40B4-BE49-F238E27FC236}">
                <a16:creationId xmlns:a16="http://schemas.microsoft.com/office/drawing/2014/main" id="{4478B3E8-F09D-4F56-9C5D-9C85E620FC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7670" y="2675633"/>
            <a:ext cx="723596" cy="335989"/>
          </a:xfrm>
          <a:prstGeom prst="rect">
            <a:avLst/>
          </a:prstGeom>
          <a:noFill/>
          <a:ln w="50800">
            <a:noFill/>
            <a:miter lim="800000"/>
            <a:headEnd/>
            <a:tailEnd/>
          </a:ln>
        </p:spPr>
        <p:txBody>
          <a:bodyPr wrap="none" lIns="18288" tIns="44450" rIns="18288" bIns="44450">
            <a:spAutoFit/>
          </a:bodyPr>
          <a:lstStyle/>
          <a:p>
            <a:pPr algn="ctr"/>
            <a:r>
              <a:rPr lang="en-US" altLang="en-US" sz="1600" dirty="0">
                <a:latin typeface="+mn-lt"/>
              </a:rPr>
              <a:t>upgrade</a:t>
            </a:r>
          </a:p>
        </p:txBody>
      </p:sp>
      <p:sp>
        <p:nvSpPr>
          <p:cNvPr id="37" name="Oval 25">
            <a:extLst>
              <a:ext uri="{FF2B5EF4-FFF2-40B4-BE49-F238E27FC236}">
                <a16:creationId xmlns:a16="http://schemas.microsoft.com/office/drawing/2014/main" id="{F0DA258D-7148-4FC6-8919-D46E500EDE25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28252" y="2581410"/>
            <a:ext cx="212725" cy="5095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38" name="Group 26">
            <a:extLst>
              <a:ext uri="{FF2B5EF4-FFF2-40B4-BE49-F238E27FC236}">
                <a16:creationId xmlns:a16="http://schemas.microsoft.com/office/drawing/2014/main" id="{B5352362-CD79-4478-A1E7-47D05DED5A9C}"/>
              </a:ext>
            </a:extLst>
          </p:cNvPr>
          <p:cNvGrpSpPr>
            <a:grpSpLocks/>
          </p:cNvGrpSpPr>
          <p:nvPr/>
        </p:nvGrpSpPr>
        <p:grpSpPr bwMode="auto">
          <a:xfrm>
            <a:off x="2126015" y="4151447"/>
            <a:ext cx="4808537" cy="2441575"/>
            <a:chOff x="289" y="2327"/>
            <a:chExt cx="3029" cy="1538"/>
          </a:xfrm>
        </p:grpSpPr>
        <p:sp>
          <p:nvSpPr>
            <p:cNvPr id="39" name="Rectangle 27">
              <a:extLst>
                <a:ext uri="{FF2B5EF4-FFF2-40B4-BE49-F238E27FC236}">
                  <a16:creationId xmlns:a16="http://schemas.microsoft.com/office/drawing/2014/main" id="{CFB7DB6C-2124-490E-9731-2131B894703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4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0" name="Rectangle 28">
              <a:extLst>
                <a:ext uri="{FF2B5EF4-FFF2-40B4-BE49-F238E27FC236}">
                  <a16:creationId xmlns:a16="http://schemas.microsoft.com/office/drawing/2014/main" id="{71BD4999-1A13-4A0C-BFC6-0E1C8C26613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864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1" name="Rectangle 29">
              <a:extLst>
                <a:ext uri="{FF2B5EF4-FFF2-40B4-BE49-F238E27FC236}">
                  <a16:creationId xmlns:a16="http://schemas.microsoft.com/office/drawing/2014/main" id="{7C31D5B6-7506-4F55-AF3F-D235927C04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104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2" name="Rectangle 30">
              <a:extLst>
                <a:ext uri="{FF2B5EF4-FFF2-40B4-BE49-F238E27FC236}">
                  <a16:creationId xmlns:a16="http://schemas.microsoft.com/office/drawing/2014/main" id="{CA649547-38D8-4BAD-8210-4DC19926B2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344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3" name="Rectangle 31">
              <a:extLst>
                <a:ext uri="{FF2B5EF4-FFF2-40B4-BE49-F238E27FC236}">
                  <a16:creationId xmlns:a16="http://schemas.microsoft.com/office/drawing/2014/main" id="{57B5497A-D62A-452E-8650-96AD9CA007E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584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4" name="Line 32">
              <a:extLst>
                <a:ext uri="{FF2B5EF4-FFF2-40B4-BE49-F238E27FC236}">
                  <a16:creationId xmlns:a16="http://schemas.microsoft.com/office/drawing/2014/main" id="{E15022D9-5978-477D-B410-9BB09AA3B6FE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776" y="324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5" name="Line 33">
              <a:extLst>
                <a:ext uri="{FF2B5EF4-FFF2-40B4-BE49-F238E27FC236}">
                  <a16:creationId xmlns:a16="http://schemas.microsoft.com/office/drawing/2014/main" id="{8F7DC38D-716C-4AFE-8810-BEE08315D355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829" y="3244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46" name="Rectangle 34">
              <a:extLst>
                <a:ext uri="{FF2B5EF4-FFF2-40B4-BE49-F238E27FC236}">
                  <a16:creationId xmlns:a16="http://schemas.microsoft.com/office/drawing/2014/main" id="{D33CE6C7-B05E-49A6-AC2E-B5900B0F0D2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496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7" name="Rectangle 35">
              <a:extLst>
                <a:ext uri="{FF2B5EF4-FFF2-40B4-BE49-F238E27FC236}">
                  <a16:creationId xmlns:a16="http://schemas.microsoft.com/office/drawing/2014/main" id="{441B0D36-0F13-463D-B58E-E4CBB92B8EA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8" name="Rectangle 36">
              <a:extLst>
                <a:ext uri="{FF2B5EF4-FFF2-40B4-BE49-F238E27FC236}">
                  <a16:creationId xmlns:a16="http://schemas.microsoft.com/office/drawing/2014/main" id="{AB3B7141-5CD6-4AFE-BF48-641B290CE34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16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49" name="Rectangle 37">
              <a:extLst>
                <a:ext uri="{FF2B5EF4-FFF2-40B4-BE49-F238E27FC236}">
                  <a16:creationId xmlns:a16="http://schemas.microsoft.com/office/drawing/2014/main" id="{FC2E4DBD-E4C0-47C2-9440-B58DF49CC6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76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50" name="Rectangle 38">
              <a:extLst>
                <a:ext uri="{FF2B5EF4-FFF2-40B4-BE49-F238E27FC236}">
                  <a16:creationId xmlns:a16="http://schemas.microsoft.com/office/drawing/2014/main" id="{E85188A2-88E2-42A7-81DA-3B88DF7F390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956"/>
              <a:ext cx="144" cy="38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51" name="Line 39">
              <a:extLst>
                <a:ext uri="{FF2B5EF4-FFF2-40B4-BE49-F238E27FC236}">
                  <a16:creationId xmlns:a16="http://schemas.microsoft.com/office/drawing/2014/main" id="{6CFEA99F-523D-47E8-BB18-C0179CE11AF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864" y="2716"/>
              <a:ext cx="1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2" name="Line 40">
              <a:extLst>
                <a:ext uri="{FF2B5EF4-FFF2-40B4-BE49-F238E27FC236}">
                  <a16:creationId xmlns:a16="http://schemas.microsoft.com/office/drawing/2014/main" id="{1026B7FB-C2BB-4F18-9D8B-C16564E9914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04" y="2716"/>
              <a:ext cx="1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3" name="Line 41">
              <a:extLst>
                <a:ext uri="{FF2B5EF4-FFF2-40B4-BE49-F238E27FC236}">
                  <a16:creationId xmlns:a16="http://schemas.microsoft.com/office/drawing/2014/main" id="{2FF16CE0-7950-44C6-9028-868B91A399F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" y="2812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4" name="Line 42">
              <a:extLst>
                <a:ext uri="{FF2B5EF4-FFF2-40B4-BE49-F238E27FC236}">
                  <a16:creationId xmlns:a16="http://schemas.microsoft.com/office/drawing/2014/main" id="{25D09B4B-D7E1-4D83-B163-233ACD708CA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09" y="2807"/>
              <a:ext cx="24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5" name="Text Box 43">
              <a:extLst>
                <a:ext uri="{FF2B5EF4-FFF2-40B4-BE49-F238E27FC236}">
                  <a16:creationId xmlns:a16="http://schemas.microsoft.com/office/drawing/2014/main" id="{C0E37803-A77E-404D-BA3E-32767CAED6E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32" y="2539"/>
              <a:ext cx="720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>
                  <a:latin typeface="+mn-lt"/>
                </a:rPr>
                <a:t>945 ns</a:t>
              </a:r>
            </a:p>
          </p:txBody>
        </p:sp>
        <p:sp>
          <p:nvSpPr>
            <p:cNvPr id="56" name="Line 44">
              <a:extLst>
                <a:ext uri="{FF2B5EF4-FFF2-40B4-BE49-F238E27FC236}">
                  <a16:creationId xmlns:a16="http://schemas.microsoft.com/office/drawing/2014/main" id="{1DE3CB17-E3FF-4296-89F0-CF2E505EC3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634" y="3344"/>
              <a:ext cx="1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7" name="Line 45">
              <a:extLst>
                <a:ext uri="{FF2B5EF4-FFF2-40B4-BE49-F238E27FC236}">
                  <a16:creationId xmlns:a16="http://schemas.microsoft.com/office/drawing/2014/main" id="{E9932C93-09A6-43C5-BD4E-35CD28C52C7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0" y="3339"/>
              <a:ext cx="0" cy="213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58" name="Text Box 46">
              <a:extLst>
                <a:ext uri="{FF2B5EF4-FFF2-40B4-BE49-F238E27FC236}">
                  <a16:creationId xmlns:a16="http://schemas.microsoft.com/office/drawing/2014/main" id="{2D0C8CB7-2DEA-4CC0-9218-1B57BDD5D4D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002" y="3400"/>
              <a:ext cx="1930" cy="46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1 </a:t>
              </a:r>
              <a:r>
                <a:rPr lang="en-US" sz="1200" dirty="0" err="1">
                  <a:latin typeface="+mn-lt"/>
                </a:rPr>
                <a:t>ms</a:t>
              </a:r>
              <a:r>
                <a:rPr lang="en-US" sz="1200" dirty="0">
                  <a:latin typeface="+mn-lt"/>
                </a:rPr>
                <a:t> macro-pulse</a:t>
              </a:r>
            </a:p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Average macro-pulse beam current: 26 mA</a:t>
              </a:r>
            </a:p>
          </p:txBody>
        </p:sp>
        <p:sp>
          <p:nvSpPr>
            <p:cNvPr id="59" name="Line 47">
              <a:extLst>
                <a:ext uri="{FF2B5EF4-FFF2-40B4-BE49-F238E27FC236}">
                  <a16:creationId xmlns:a16="http://schemas.microsoft.com/office/drawing/2014/main" id="{D7DF2A2C-4EEA-4750-8587-E1EE10055D69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624" y="3494"/>
              <a:ext cx="924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0" name="Line 48">
              <a:extLst>
                <a:ext uri="{FF2B5EF4-FFF2-40B4-BE49-F238E27FC236}">
                  <a16:creationId xmlns:a16="http://schemas.microsoft.com/office/drawing/2014/main" id="{0C1C41B2-34CC-4EE2-936A-590CF23065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66" y="3494"/>
              <a:ext cx="749" cy="1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1" name="Text Box 49">
              <a:extLst>
                <a:ext uri="{FF2B5EF4-FFF2-40B4-BE49-F238E27FC236}">
                  <a16:creationId xmlns:a16="http://schemas.microsoft.com/office/drawing/2014/main" id="{A264781C-6EA2-4D1D-82FE-1508A5FE629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-124" y="2888"/>
              <a:ext cx="10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+mn-lt"/>
                </a:rPr>
                <a:t>Current</a:t>
              </a:r>
              <a:endParaRPr lang="en-US" sz="2400" dirty="0">
                <a:latin typeface="+mn-lt"/>
              </a:endParaRPr>
            </a:p>
          </p:txBody>
        </p:sp>
        <p:sp>
          <p:nvSpPr>
            <p:cNvPr id="62" name="Text Box 50">
              <a:extLst>
                <a:ext uri="{FF2B5EF4-FFF2-40B4-BE49-F238E27FC236}">
                  <a16:creationId xmlns:a16="http://schemas.microsoft.com/office/drawing/2014/main" id="{9F5018BA-5612-4001-9319-598021CFF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214" y="2597"/>
              <a:ext cx="1104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mini-pulse</a:t>
              </a:r>
            </a:p>
          </p:txBody>
        </p:sp>
        <p:sp>
          <p:nvSpPr>
            <p:cNvPr id="63" name="Line 51">
              <a:extLst>
                <a:ext uri="{FF2B5EF4-FFF2-40B4-BE49-F238E27FC236}">
                  <a16:creationId xmlns:a16="http://schemas.microsoft.com/office/drawing/2014/main" id="{88F06FEF-BBA3-44D4-8385-285E967F8AF9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304" y="2764"/>
              <a:ext cx="192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4" name="Text Box 52">
              <a:extLst>
                <a:ext uri="{FF2B5EF4-FFF2-40B4-BE49-F238E27FC236}">
                  <a16:creationId xmlns:a16="http://schemas.microsoft.com/office/drawing/2014/main" id="{BD8ADA09-4569-4DE2-8092-8EB447D4C7C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387" y="2327"/>
              <a:ext cx="1008" cy="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 dirty="0">
                  <a:latin typeface="+mn-lt"/>
                </a:rPr>
                <a:t>Chopper system makes gaps</a:t>
              </a:r>
            </a:p>
          </p:txBody>
        </p:sp>
        <p:sp>
          <p:nvSpPr>
            <p:cNvPr id="65" name="Line 53">
              <a:extLst>
                <a:ext uri="{FF2B5EF4-FFF2-40B4-BE49-F238E27FC236}">
                  <a16:creationId xmlns:a16="http://schemas.microsoft.com/office/drawing/2014/main" id="{AA823BB5-644F-494F-8495-E0C91D36FD1C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296" y="2615"/>
              <a:ext cx="240" cy="33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6" name="Line 54">
              <a:extLst>
                <a:ext uri="{FF2B5EF4-FFF2-40B4-BE49-F238E27FC236}">
                  <a16:creationId xmlns:a16="http://schemas.microsoft.com/office/drawing/2014/main" id="{32289EE6-EFB5-432F-99DB-F026E1109C3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536" y="2668"/>
              <a:ext cx="96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7" name="Line 55">
              <a:extLst>
                <a:ext uri="{FF2B5EF4-FFF2-40B4-BE49-F238E27FC236}">
                  <a16:creationId xmlns:a16="http://schemas.microsoft.com/office/drawing/2014/main" id="{87C39040-912F-4AAD-89E0-EC2DF7DB90B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4" y="2668"/>
              <a:ext cx="144" cy="288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stealth" w="med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8" name="Line 56">
              <a:extLst>
                <a:ext uri="{FF2B5EF4-FFF2-40B4-BE49-F238E27FC236}">
                  <a16:creationId xmlns:a16="http://schemas.microsoft.com/office/drawing/2014/main" id="{B70A34E8-3A56-4A2D-9E20-92E842AEC6A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2572"/>
              <a:ext cx="1" cy="768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69" name="Line 57">
              <a:extLst>
                <a:ext uri="{FF2B5EF4-FFF2-40B4-BE49-F238E27FC236}">
                  <a16:creationId xmlns:a16="http://schemas.microsoft.com/office/drawing/2014/main" id="{26D7C741-69CE-41DE-B65C-E7874637A8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80" y="3340"/>
              <a:ext cx="2832" cy="1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</p:grpSp>
      <p:pic>
        <p:nvPicPr>
          <p:cNvPr id="70" name="Picture 58" descr="swoosh1">
            <a:extLst>
              <a:ext uri="{FF2B5EF4-FFF2-40B4-BE49-F238E27FC236}">
                <a16:creationId xmlns:a16="http://schemas.microsoft.com/office/drawing/2014/main" id="{A2358E25-6845-4A45-A55B-615AAFCCD7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59840" y="2735397"/>
            <a:ext cx="1476375" cy="2359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" name="Text Box 7">
            <a:extLst>
              <a:ext uri="{FF2B5EF4-FFF2-40B4-BE49-F238E27FC236}">
                <a16:creationId xmlns:a16="http://schemas.microsoft.com/office/drawing/2014/main" id="{247E67D4-EAC4-4725-BCAE-0BFEF0C47E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742839" y="498730"/>
            <a:ext cx="2362200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800040"/>
                </a:solidFill>
                <a:latin typeface="+mn-lt"/>
              </a:rPr>
              <a:t>Ring: </a:t>
            </a:r>
            <a:r>
              <a:rPr lang="en-US" sz="1600" dirty="0">
                <a:solidFill>
                  <a:srgbClr val="800040"/>
                </a:solidFill>
                <a:latin typeface="+mn-lt"/>
              </a:rPr>
              <a:t>Accumulate</a:t>
            </a:r>
            <a:br>
              <a:rPr lang="en-US" sz="1600" dirty="0">
                <a:solidFill>
                  <a:srgbClr val="800040"/>
                </a:solidFill>
                <a:latin typeface="+mn-lt"/>
              </a:rPr>
            </a:br>
            <a:r>
              <a:rPr lang="en-US" sz="1600" dirty="0">
                <a:solidFill>
                  <a:srgbClr val="800040"/>
                </a:solidFill>
                <a:latin typeface="+mn-lt"/>
              </a:rPr>
              <a:t>1-ms long pulse </a:t>
            </a:r>
            <a:br>
              <a:rPr lang="en-US" sz="1600" dirty="0">
                <a:solidFill>
                  <a:srgbClr val="800040"/>
                </a:solidFill>
                <a:latin typeface="+mn-lt"/>
              </a:rPr>
            </a:br>
            <a:r>
              <a:rPr lang="en-US" sz="1600" dirty="0">
                <a:solidFill>
                  <a:srgbClr val="800040"/>
                </a:solidFill>
                <a:latin typeface="+mn-lt"/>
              </a:rPr>
              <a:t>to 700 ns</a:t>
            </a:r>
          </a:p>
        </p:txBody>
      </p:sp>
      <p:sp>
        <p:nvSpPr>
          <p:cNvPr id="72" name="Text Box 83">
            <a:extLst>
              <a:ext uri="{FF2B5EF4-FFF2-40B4-BE49-F238E27FC236}">
                <a16:creationId xmlns:a16="http://schemas.microsoft.com/office/drawing/2014/main" id="{81C9286D-E2C9-45CE-BC70-4C0E55DD1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48339" y="2734131"/>
            <a:ext cx="1447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dirty="0">
                <a:solidFill>
                  <a:schemeClr val="accent2">
                    <a:lumMod val="50000"/>
                  </a:schemeClr>
                </a:solidFill>
                <a:latin typeface="+mn-lt"/>
              </a:rPr>
              <a:t>Liquid Hg Target</a:t>
            </a:r>
          </a:p>
        </p:txBody>
      </p:sp>
      <p:sp>
        <p:nvSpPr>
          <p:cNvPr id="73" name="Oval 60">
            <a:extLst>
              <a:ext uri="{FF2B5EF4-FFF2-40B4-BE49-F238E27FC236}">
                <a16:creationId xmlns:a16="http://schemas.microsoft.com/office/drawing/2014/main" id="{C37D29F5-FDBA-45B6-A486-700DFA48AE8F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83977" y="1368560"/>
            <a:ext cx="212725" cy="509587"/>
          </a:xfrm>
          <a:prstGeom prst="ellipse">
            <a:avLst/>
          </a:prstGeom>
          <a:noFill/>
          <a:ln w="28575" algn="ctr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4" name="Group 61">
            <a:extLst>
              <a:ext uri="{FF2B5EF4-FFF2-40B4-BE49-F238E27FC236}">
                <a16:creationId xmlns:a16="http://schemas.microsoft.com/office/drawing/2014/main" id="{44A0C57D-0967-40BB-8B88-4175ABB56408}"/>
              </a:ext>
            </a:extLst>
          </p:cNvPr>
          <p:cNvGrpSpPr>
            <a:grpSpLocks/>
          </p:cNvGrpSpPr>
          <p:nvPr/>
        </p:nvGrpSpPr>
        <p:grpSpPr bwMode="auto">
          <a:xfrm>
            <a:off x="8007675" y="3794987"/>
            <a:ext cx="3263900" cy="2025650"/>
            <a:chOff x="3591" y="2393"/>
            <a:chExt cx="2056" cy="1276"/>
          </a:xfrm>
        </p:grpSpPr>
        <p:sp>
          <p:nvSpPr>
            <p:cNvPr id="75" name="Text Box 62">
              <a:extLst>
                <a:ext uri="{FF2B5EF4-FFF2-40B4-BE49-F238E27FC236}">
                  <a16:creationId xmlns:a16="http://schemas.microsoft.com/office/drawing/2014/main" id="{94B3AA0A-9045-4608-AD08-9C7E28F4D4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-5400000">
              <a:off x="3178" y="2806"/>
              <a:ext cx="1018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400">
                  <a:latin typeface="+mn-lt"/>
                </a:rPr>
                <a:t>Current</a:t>
              </a:r>
            </a:p>
          </p:txBody>
        </p:sp>
        <p:sp>
          <p:nvSpPr>
            <p:cNvPr id="76" name="Rectangle 63">
              <a:extLst>
                <a:ext uri="{FF2B5EF4-FFF2-40B4-BE49-F238E27FC236}">
                  <a16:creationId xmlns:a16="http://schemas.microsoft.com/office/drawing/2014/main" id="{9DEB272A-F95E-40CD-AF47-D126DBB2C3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20" y="3358"/>
              <a:ext cx="96" cy="96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77" name="Rectangle 64">
              <a:extLst>
                <a:ext uri="{FF2B5EF4-FFF2-40B4-BE49-F238E27FC236}">
                  <a16:creationId xmlns:a16="http://schemas.microsoft.com/office/drawing/2014/main" id="{DC52D30A-1165-49DA-8A47-F4E2B791A88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64" y="3310"/>
              <a:ext cx="96" cy="144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78" name="Rectangle 65">
              <a:extLst>
                <a:ext uri="{FF2B5EF4-FFF2-40B4-BE49-F238E27FC236}">
                  <a16:creationId xmlns:a16="http://schemas.microsoft.com/office/drawing/2014/main" id="{0DCF7866-0B40-4873-99AA-F54B6D82064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308" y="3262"/>
              <a:ext cx="96" cy="192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79" name="Rectangle 66">
              <a:extLst>
                <a:ext uri="{FF2B5EF4-FFF2-40B4-BE49-F238E27FC236}">
                  <a16:creationId xmlns:a16="http://schemas.microsoft.com/office/drawing/2014/main" id="{4E872128-2CAA-4FB4-A2FB-1B841AA333E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52" y="3214"/>
              <a:ext cx="96" cy="240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80" name="Rectangle 67">
              <a:extLst>
                <a:ext uri="{FF2B5EF4-FFF2-40B4-BE49-F238E27FC236}">
                  <a16:creationId xmlns:a16="http://schemas.microsoft.com/office/drawing/2014/main" id="{1440E03E-276C-4FE7-BF3A-E0B8441B17B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96" y="3166"/>
              <a:ext cx="96" cy="288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81" name="Rectangle 68">
              <a:extLst>
                <a:ext uri="{FF2B5EF4-FFF2-40B4-BE49-F238E27FC236}">
                  <a16:creationId xmlns:a16="http://schemas.microsoft.com/office/drawing/2014/main" id="{DAE3ED70-241F-409F-9290-3953A8D21E3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40" y="3118"/>
              <a:ext cx="96" cy="336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82" name="Line 69">
              <a:extLst>
                <a:ext uri="{FF2B5EF4-FFF2-40B4-BE49-F238E27FC236}">
                  <a16:creationId xmlns:a16="http://schemas.microsoft.com/office/drawing/2014/main" id="{72FA25CB-A43C-426A-8224-08C43DBE3D0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36" y="335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3" name="Line 70">
              <a:extLst>
                <a:ext uri="{FF2B5EF4-FFF2-40B4-BE49-F238E27FC236}">
                  <a16:creationId xmlns:a16="http://schemas.microsoft.com/office/drawing/2014/main" id="{89C538D2-8B41-457C-98A0-7D759DC30D78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4884" y="3358"/>
              <a:ext cx="96" cy="192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4" name="Rectangle 71">
              <a:extLst>
                <a:ext uri="{FF2B5EF4-FFF2-40B4-BE49-F238E27FC236}">
                  <a16:creationId xmlns:a16="http://schemas.microsoft.com/office/drawing/2014/main" id="{FD54FA58-BB91-4AD7-9BC5-6D121C22F0C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028" y="2542"/>
              <a:ext cx="96" cy="912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85" name="Rectangle 72">
              <a:extLst>
                <a:ext uri="{FF2B5EF4-FFF2-40B4-BE49-F238E27FC236}">
                  <a16:creationId xmlns:a16="http://schemas.microsoft.com/office/drawing/2014/main" id="{7B9211C1-B66D-4C42-88E8-7912C809F65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2" y="2494"/>
              <a:ext cx="96" cy="960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86" name="Rectangle 73">
              <a:extLst>
                <a:ext uri="{FF2B5EF4-FFF2-40B4-BE49-F238E27FC236}">
                  <a16:creationId xmlns:a16="http://schemas.microsoft.com/office/drawing/2014/main" id="{47CC3157-9986-4A96-BCB2-D130F0FFEE1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316" y="2446"/>
              <a:ext cx="96" cy="1008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  <p:sp>
          <p:nvSpPr>
            <p:cNvPr id="87" name="Line 74">
              <a:extLst>
                <a:ext uri="{FF2B5EF4-FFF2-40B4-BE49-F238E27FC236}">
                  <a16:creationId xmlns:a16="http://schemas.microsoft.com/office/drawing/2014/main" id="{43793C85-3287-499D-AA87-4AC371A2620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5" y="3404"/>
              <a:ext cx="0" cy="24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8" name="Line 75">
              <a:extLst>
                <a:ext uri="{FF2B5EF4-FFF2-40B4-BE49-F238E27FC236}">
                  <a16:creationId xmlns:a16="http://schemas.microsoft.com/office/drawing/2014/main" id="{01A7F680-5144-41F8-9166-29767D8605A5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5412" y="3460"/>
              <a:ext cx="0" cy="174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89" name="Text Box 76">
              <a:extLst>
                <a:ext uri="{FF2B5EF4-FFF2-40B4-BE49-F238E27FC236}">
                  <a16:creationId xmlns:a16="http://schemas.microsoft.com/office/drawing/2014/main" id="{F1DFBA7F-8D62-4A4F-BE41-55A5916C612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43" y="3496"/>
              <a:ext cx="768" cy="173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>
                <a:spcBef>
                  <a:spcPct val="50000"/>
                </a:spcBef>
              </a:pPr>
              <a:r>
                <a:rPr lang="en-US" sz="1200" dirty="0">
                  <a:latin typeface="+mn-lt"/>
                </a:rPr>
                <a:t>1 </a:t>
              </a:r>
              <a:r>
                <a:rPr lang="en-US" sz="1200" dirty="0" err="1">
                  <a:latin typeface="+mn-lt"/>
                </a:rPr>
                <a:t>ms</a:t>
              </a:r>
              <a:endParaRPr lang="en-US" sz="1200" dirty="0">
                <a:latin typeface="+mn-lt"/>
              </a:endParaRPr>
            </a:p>
          </p:txBody>
        </p:sp>
        <p:sp>
          <p:nvSpPr>
            <p:cNvPr id="90" name="Line 77">
              <a:extLst>
                <a:ext uri="{FF2B5EF4-FFF2-40B4-BE49-F238E27FC236}">
                  <a16:creationId xmlns:a16="http://schemas.microsoft.com/office/drawing/2014/main" id="{7BF49B18-644D-4373-BACF-758B8602259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780" y="3586"/>
              <a:ext cx="719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1" name="Line 78">
              <a:extLst>
                <a:ext uri="{FF2B5EF4-FFF2-40B4-BE49-F238E27FC236}">
                  <a16:creationId xmlns:a16="http://schemas.microsoft.com/office/drawing/2014/main" id="{BB421CB5-0674-4FB1-880B-17CCE032612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755" y="3586"/>
              <a:ext cx="657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sm" len="lg"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2" name="Line 79">
              <a:extLst>
                <a:ext uri="{FF2B5EF4-FFF2-40B4-BE49-F238E27FC236}">
                  <a16:creationId xmlns:a16="http://schemas.microsoft.com/office/drawing/2014/main" id="{E8355049-8106-4FB8-A928-7BC5693D887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80" y="2398"/>
              <a:ext cx="0" cy="1056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3" name="Line 80">
              <a:extLst>
                <a:ext uri="{FF2B5EF4-FFF2-40B4-BE49-F238E27FC236}">
                  <a16:creationId xmlns:a16="http://schemas.microsoft.com/office/drawing/2014/main" id="{5220DCDF-BFFD-407B-9023-3CCF7F1303D8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775" y="3454"/>
              <a:ext cx="1872" cy="0"/>
            </a:xfrm>
            <a:prstGeom prst="line">
              <a:avLst/>
            </a:prstGeom>
            <a:noFill/>
            <a:ln w="1905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>
                <a:latin typeface="+mn-lt"/>
              </a:endParaRPr>
            </a:p>
          </p:txBody>
        </p:sp>
        <p:sp>
          <p:nvSpPr>
            <p:cNvPr id="94" name="Rectangle 81">
              <a:extLst>
                <a:ext uri="{FF2B5EF4-FFF2-40B4-BE49-F238E27FC236}">
                  <a16:creationId xmlns:a16="http://schemas.microsoft.com/office/drawing/2014/main" id="{B24AD28C-9392-4A87-94B6-6ACFC0A39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76" y="3406"/>
              <a:ext cx="96" cy="48"/>
            </a:xfrm>
            <a:prstGeom prst="rect">
              <a:avLst/>
            </a:prstGeom>
            <a:gradFill rotWithShape="0">
              <a:gsLst>
                <a:gs pos="0">
                  <a:srgbClr val="800040"/>
                </a:gs>
                <a:gs pos="100000">
                  <a:srgbClr val="80004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12700" dir="2700000" algn="ctr" rotWithShape="0">
                <a:schemeClr val="bg2">
                  <a:alpha val="88000"/>
                </a:schemeClr>
              </a:outerShdw>
            </a:effectLst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+mn-lt"/>
                <a:cs typeface="Arial" charset="0"/>
              </a:endParaRPr>
            </a:p>
          </p:txBody>
        </p:sp>
      </p:grpSp>
      <p:pic>
        <p:nvPicPr>
          <p:cNvPr id="95" name="Picture 82" descr="swoosh2">
            <a:extLst>
              <a:ext uri="{FF2B5EF4-FFF2-40B4-BE49-F238E27FC236}">
                <a16:creationId xmlns:a16="http://schemas.microsoft.com/office/drawing/2014/main" id="{A43BBEB4-5BEA-4331-BFB3-3342C3B698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379177" y="1620972"/>
            <a:ext cx="1666875" cy="277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96" name="Straight Arrow Connector 95">
            <a:extLst>
              <a:ext uri="{FF2B5EF4-FFF2-40B4-BE49-F238E27FC236}">
                <a16:creationId xmlns:a16="http://schemas.microsoft.com/office/drawing/2014/main" id="{6E181ACB-D693-4C24-867E-F02896DF22C2}"/>
              </a:ext>
            </a:extLst>
          </p:cNvPr>
          <p:cNvCxnSpPr/>
          <p:nvPr/>
        </p:nvCxnSpPr>
        <p:spPr>
          <a:xfrm flipV="1">
            <a:off x="1865665" y="3765685"/>
            <a:ext cx="437356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7" name="TextBox 193">
            <a:extLst>
              <a:ext uri="{FF2B5EF4-FFF2-40B4-BE49-F238E27FC236}">
                <a16:creationId xmlns:a16="http://schemas.microsoft.com/office/drawing/2014/main" id="{86D34E1E-15D3-45CA-A338-1B8DAD37920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27802" y="3452947"/>
            <a:ext cx="70724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259 m</a:t>
            </a:r>
          </a:p>
        </p:txBody>
      </p:sp>
      <p:cxnSp>
        <p:nvCxnSpPr>
          <p:cNvPr id="98" name="Straight Arrow Connector 97">
            <a:extLst>
              <a:ext uri="{FF2B5EF4-FFF2-40B4-BE49-F238E27FC236}">
                <a16:creationId xmlns:a16="http://schemas.microsoft.com/office/drawing/2014/main" id="{DD1B15F2-AD6E-40B9-8517-A567180EC0FB}"/>
              </a:ext>
            </a:extLst>
          </p:cNvPr>
          <p:cNvCxnSpPr/>
          <p:nvPr/>
        </p:nvCxnSpPr>
        <p:spPr>
          <a:xfrm>
            <a:off x="3580165" y="4070901"/>
            <a:ext cx="2659062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>
            <a:extLst>
              <a:ext uri="{FF2B5EF4-FFF2-40B4-BE49-F238E27FC236}">
                <a16:creationId xmlns:a16="http://schemas.microsoft.com/office/drawing/2014/main" id="{34F50E27-A4E2-42A1-A3C6-5432A7DA7E5E}"/>
              </a:ext>
            </a:extLst>
          </p:cNvPr>
          <p:cNvCxnSpPr/>
          <p:nvPr/>
        </p:nvCxnSpPr>
        <p:spPr>
          <a:xfrm>
            <a:off x="6213828" y="4070901"/>
            <a:ext cx="884237" cy="0"/>
          </a:xfrm>
          <a:prstGeom prst="straightConnector1">
            <a:avLst/>
          </a:prstGeom>
          <a:ln w="28575">
            <a:solidFill>
              <a:srgbClr val="0070C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0" name="TextBox 193">
            <a:extLst>
              <a:ext uri="{FF2B5EF4-FFF2-40B4-BE49-F238E27FC236}">
                <a16:creationId xmlns:a16="http://schemas.microsoft.com/office/drawing/2014/main" id="{36E089B5-2D82-4E87-8DEC-A316F06CE5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64415" y="3792887"/>
            <a:ext cx="64953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157 m</a:t>
            </a:r>
          </a:p>
        </p:txBody>
      </p:sp>
      <p:sp>
        <p:nvSpPr>
          <p:cNvPr id="101" name="TextBox 193">
            <a:extLst>
              <a:ext uri="{FF2B5EF4-FFF2-40B4-BE49-F238E27FC236}">
                <a16:creationId xmlns:a16="http://schemas.microsoft.com/office/drawing/2014/main" id="{AC4D5889-1465-4C5F-AAFB-1258C4903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239227" y="3779070"/>
            <a:ext cx="55656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 dirty="0">
                <a:latin typeface="+mn-lt"/>
              </a:rPr>
              <a:t>71 m</a:t>
            </a:r>
          </a:p>
        </p:txBody>
      </p:sp>
    </p:spTree>
    <p:extLst>
      <p:ext uri="{BB962C8B-B14F-4D97-AF65-F5344CB8AC3E}">
        <p14:creationId xmlns:p14="http://schemas.microsoft.com/office/powerpoint/2010/main" val="395555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EE9E50A-23BC-4838-8782-216988E14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Beam power on target since FY07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92344B-E90F-4B7A-89E8-9FA8328F69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5141" y="1044135"/>
            <a:ext cx="11430000" cy="4047778"/>
          </a:xfrm>
        </p:spPr>
        <p:txBody>
          <a:bodyPr/>
          <a:lstStyle/>
          <a:p>
            <a:r>
              <a:rPr lang="en-US" sz="2400" dirty="0"/>
              <a:t>Various issues has been encountered and addressed</a:t>
            </a:r>
          </a:p>
          <a:p>
            <a:r>
              <a:rPr lang="en-US" sz="2400" dirty="0"/>
              <a:t>SNS has achieved a stable operation at 1.4 MW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3211E62-B7E1-2049-3EA5-CD2686B69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6790" y="2056165"/>
            <a:ext cx="9322420" cy="463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8545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C12CDE-04EE-4A81-8CBE-BBBB49B8F7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Overall SNS Facility Performance FY07-FY22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812683-AF76-4B5A-AE9A-246CFA31EB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3658" y="955584"/>
            <a:ext cx="11430000" cy="4047778"/>
          </a:xfrm>
        </p:spPr>
        <p:txBody>
          <a:bodyPr/>
          <a:lstStyle/>
          <a:p>
            <a:r>
              <a:rPr lang="en-US" dirty="0"/>
              <a:t>Operational reliability remains excellent</a:t>
            </a:r>
          </a:p>
          <a:p>
            <a:pPr lvl="1"/>
            <a:r>
              <a:rPr lang="en-US" dirty="0"/>
              <a:t>Machine availability for neutron production in FY20 95%</a:t>
            </a:r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1026" name="Picture 2" descr="Chart, line chart&#10;&#10;Description automatically generated">
            <a:extLst>
              <a:ext uri="{FF2B5EF4-FFF2-40B4-BE49-F238E27FC236}">
                <a16:creationId xmlns:a16="http://schemas.microsoft.com/office/drawing/2014/main" id="{1053C22F-41DC-AB5B-B876-9CBB04621B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215" y="1972434"/>
            <a:ext cx="7028443" cy="42722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9E26C97-C8D4-1899-FA1B-C9E3564587CA}"/>
              </a:ext>
            </a:extLst>
          </p:cNvPr>
          <p:cNvSpPr txBox="1"/>
          <p:nvPr/>
        </p:nvSpPr>
        <p:spPr>
          <a:xfrm>
            <a:off x="417514" y="4946509"/>
            <a:ext cx="410988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1000"/>
              </a:spcBef>
            </a:pPr>
            <a:r>
              <a:rPr lang="en-US" sz="1600" dirty="0"/>
              <a:t>Main downtime sources in SNS are understood and actively managed to sustain the machine availability</a:t>
            </a:r>
          </a:p>
        </p:txBody>
      </p:sp>
      <p:pic>
        <p:nvPicPr>
          <p:cNvPr id="6" name="Picture 2">
            <a:extLst>
              <a:ext uri="{FF2B5EF4-FFF2-40B4-BE49-F238E27FC236}">
                <a16:creationId xmlns:a16="http://schemas.microsoft.com/office/drawing/2014/main" id="{05F38197-2526-192A-9C0B-4922047C60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798" y="2562188"/>
            <a:ext cx="4384507" cy="2286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874625"/>
      </p:ext>
    </p:extLst>
  </p:cSld>
  <p:clrMapOvr>
    <a:masterClrMapping/>
  </p:clrMapOvr>
</p:sld>
</file>

<file path=ppt/theme/theme1.xml><?xml version="1.0" encoding="utf-8"?>
<a:theme xmlns:a="http://schemas.openxmlformats.org/drawingml/2006/main" name="ORNL">
  <a:themeElements>
    <a:clrScheme name="ORNL theme colors 180717 final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3BA2AD"/>
      </a:accent1>
      <a:accent2>
        <a:srgbClr val="8FBB55"/>
      </a:accent2>
      <a:accent3>
        <a:srgbClr val="5785B7"/>
      </a:accent3>
      <a:accent4>
        <a:srgbClr val="E5A940"/>
      </a:accent4>
      <a:accent5>
        <a:srgbClr val="919785"/>
      </a:accent5>
      <a:accent6>
        <a:srgbClr val="CB4D3D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Subtle 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>
            <a:lumMod val="85000"/>
          </a:schemeClr>
        </a:solidFill>
        <a:ln w="38100">
          <a:solidFill>
            <a:schemeClr val="bg2"/>
          </a:solidFill>
          <a:miter lim="800000"/>
        </a:ln>
        <a:effectLst/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/>
      </a:spPr>
      <a:bodyPr rot="0" spcFirstLastPara="0" vertOverflow="overflow" horzOverflow="overflow" vert="horz" wrap="square" lIns="182880" tIns="182880" rIns="182880" bIns="182880" numCol="1" spcCol="0" rtlCol="0" fromWordArt="0" anchor="ctr" anchorCtr="0" forceAA="0" compatLnSpc="1">
        <a:prstTxWarp prst="textNoShape">
          <a:avLst/>
        </a:prstTxWarp>
        <a:noAutofit/>
      </a:bodyPr>
      <a:lstStyle>
        <a:defPPr algn="l">
          <a:lnSpc>
            <a:spcPct val="90000"/>
          </a:lnSpc>
          <a:defRPr dirty="0" smtClean="0">
            <a:solidFill>
              <a:schemeClr val="tx1"/>
            </a:solidFill>
          </a:defRPr>
        </a:defPPr>
      </a:lstStyle>
      <a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a:style>
    </a:spDef>
    <a:lnDef>
      <a:spPr>
        <a:ln w="28575">
          <a:solidFill>
            <a:schemeClr val="bg1">
              <a:lumMod val="50000"/>
            </a:schemeClr>
          </a:solidFill>
          <a:miter lim="800000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lnSpc>
            <a:spcPct val="90000"/>
          </a:lnSpc>
          <a:defRPr dirty="0" smtClean="0">
            <a:latin typeface="+mn-lt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RNL 16x9 template 180719" id="{91F5A9DE-0FF5-42D2-8B71-414341298470}" vid="{19B61368-BE15-4FF9-B836-7A1A3976FBB8}"/>
    </a:ext>
  </a:extLst>
</a:theme>
</file>

<file path=ppt/theme/theme2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RNL presentation palette 180710">
      <a:dk1>
        <a:sysClr val="windowText" lastClr="000000"/>
      </a:dk1>
      <a:lt1>
        <a:sysClr val="window" lastClr="FFFFFF"/>
      </a:lt1>
      <a:dk2>
        <a:srgbClr val="447E59"/>
      </a:dk2>
      <a:lt2>
        <a:srgbClr val="FFFFFF"/>
      </a:lt2>
      <a:accent1>
        <a:srgbClr val="17A6B6"/>
      </a:accent1>
      <a:accent2>
        <a:srgbClr val="98BA6A"/>
      </a:accent2>
      <a:accent3>
        <a:srgbClr val="5085C0"/>
      </a:accent3>
      <a:accent4>
        <a:srgbClr val="EC855C"/>
      </a:accent4>
      <a:accent5>
        <a:srgbClr val="8E7B6C"/>
      </a:accent5>
      <a:accent6>
        <a:srgbClr val="C75653"/>
      </a:accent6>
      <a:hlink>
        <a:srgbClr val="397D52"/>
      </a:hlink>
      <a:folHlink>
        <a:srgbClr val="000000"/>
      </a:folHlink>
    </a:clrScheme>
    <a:fontScheme name="Century Gothic">
      <a:maj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F030202020403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0D857776B906744A6C0B59F8E59AB1C" ma:contentTypeVersion="11" ma:contentTypeDescription="Create a new document." ma:contentTypeScope="" ma:versionID="ba28904c0b7b607750e0363fd53a8842">
  <xsd:schema xmlns:xsd="http://www.w3.org/2001/XMLSchema" xmlns:xs="http://www.w3.org/2001/XMLSchema" xmlns:p="http://schemas.microsoft.com/office/2006/metadata/properties" xmlns:ns3="e72db4a7-89da-4507-8627-cef95eeaeb65" xmlns:ns4="ee4cbaa4-e6f5-4cce-8469-d8061f22c87d" targetNamespace="http://schemas.microsoft.com/office/2006/metadata/properties" ma:root="true" ma:fieldsID="c02b065b7fdcc92a596d023c2c79ef23" ns3:_="" ns4:_="">
    <xsd:import namespace="e72db4a7-89da-4507-8627-cef95eeaeb65"/>
    <xsd:import namespace="ee4cbaa4-e6f5-4cce-8469-d8061f22c87d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Location" minOccurs="0"/>
                <xsd:element ref="ns3:MediaServiceOCR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2db4a7-89da-4507-8627-cef95eeaeb6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Tags" ma:internalName="MediaServiceAutoTags" ma:readOnly="true">
      <xsd:simpleType>
        <xsd:restriction base="dms:Text"/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4" nillable="true" ma:displayName="Location" ma:internalName="MediaServiceLocation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e4cbaa4-e6f5-4cce-8469-d8061f22c87d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8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ABC137-F478-48AF-94F1-527234D6D2C9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2F5672A-8E48-4F2B-AFFD-06832CDC34F6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427AAFE-B8A2-4D40-BFA5-F43AEF6944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72db4a7-89da-4507-8627-cef95eeaeb65"/>
    <ds:schemaRef ds:uri="ee4cbaa4-e6f5-4cce-8469-d8061f22c87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500</Words>
  <Application>Microsoft Macintosh PowerPoint</Application>
  <PresentationFormat>Widescreen</PresentationFormat>
  <Paragraphs>88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Arial Black</vt:lpstr>
      <vt:lpstr>Cambria Math</vt:lpstr>
      <vt:lpstr>Century Gothic</vt:lpstr>
      <vt:lpstr>Symbol</vt:lpstr>
      <vt:lpstr>ORNL</vt:lpstr>
      <vt:lpstr>Machine Availability and Reliability in SNS SRF at ORNL</vt:lpstr>
      <vt:lpstr>SNS Operation and Availability</vt:lpstr>
      <vt:lpstr>SRF and SCL Availability</vt:lpstr>
      <vt:lpstr>SRF Reliability: Leading Downtime Sources &amp; Fault Types  </vt:lpstr>
      <vt:lpstr>Backup Slides</vt:lpstr>
      <vt:lpstr>SNS machine layout</vt:lpstr>
      <vt:lpstr>Beam power on target since FY07</vt:lpstr>
      <vt:lpstr>Overall SNS Facility Performance FY07-FY22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/>
  <cp:keywords/>
  <dc:description/>
  <cp:lastModifiedBy/>
  <cp:revision>1</cp:revision>
  <dcterms:created xsi:type="dcterms:W3CDTF">2018-07-12T19:30:01Z</dcterms:created>
  <dcterms:modified xsi:type="dcterms:W3CDTF">2022-10-12T02:09:38Z</dcterms:modified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0x01010010D857776B906744A6C0B59F8E59AB1C</vt:lpwstr>
  </property>
</Properties>
</file>