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70" r:id="rId2"/>
    <p:sldId id="461" r:id="rId3"/>
    <p:sldId id="258" r:id="rId4"/>
    <p:sldId id="344" r:id="rId5"/>
    <p:sldId id="343" r:id="rId6"/>
    <p:sldId id="424" r:id="rId7"/>
    <p:sldId id="418" r:id="rId8"/>
    <p:sldId id="348" r:id="rId9"/>
    <p:sldId id="401" r:id="rId10"/>
    <p:sldId id="402" r:id="rId11"/>
    <p:sldId id="421" r:id="rId12"/>
    <p:sldId id="420" r:id="rId13"/>
    <p:sldId id="422" r:id="rId14"/>
    <p:sldId id="423" r:id="rId15"/>
    <p:sldId id="425" r:id="rId16"/>
    <p:sldId id="459" r:id="rId17"/>
    <p:sldId id="429" r:id="rId18"/>
    <p:sldId id="428" r:id="rId19"/>
    <p:sldId id="431" r:id="rId20"/>
    <p:sldId id="460" r:id="rId21"/>
  </p:sldIdLst>
  <p:sldSz cx="9144000" cy="6858000" type="screen4x3"/>
  <p:notesSz cx="7099300" cy="102346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346" y="31"/>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2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ko-KR" altLang="en-US"/>
          </a:p>
        </p:txBody>
      </p:sp>
      <p:sp>
        <p:nvSpPr>
          <p:cNvPr id="3" name="날짜 개체 틀 2"/>
          <p:cNvSpPr>
            <a:spLocks noGrp="1"/>
          </p:cNvSpPr>
          <p:nvPr>
            <p:ph type="dt" sz="quarter" idx="1"/>
          </p:nvPr>
        </p:nvSpPr>
        <p:spPr>
          <a:xfrm>
            <a:off x="4021295" y="0"/>
            <a:ext cx="3076363" cy="511731"/>
          </a:xfrm>
          <a:prstGeom prst="rect">
            <a:avLst/>
          </a:prstGeom>
        </p:spPr>
        <p:txBody>
          <a:bodyPr vert="horz" lIns="94768" tIns="47384" rIns="94768" bIns="47384" rtlCol="0"/>
          <a:lstStyle>
            <a:lvl1pPr algn="r">
              <a:defRPr sz="1200"/>
            </a:lvl1pPr>
          </a:lstStyle>
          <a:p>
            <a:fld id="{924FB4DD-7297-4591-8A2D-7CBE9DFBCA01}" type="datetimeFigureOut">
              <a:rPr lang="ko-KR" altLang="en-US" smtClean="0"/>
              <a:pPr/>
              <a:t>2022-10-12</a:t>
            </a:fld>
            <a:endParaRPr lang="ko-KR" altLang="en-US"/>
          </a:p>
        </p:txBody>
      </p:sp>
      <p:sp>
        <p:nvSpPr>
          <p:cNvPr id="4" name="바닥글 개체 틀 3"/>
          <p:cNvSpPr>
            <a:spLocks noGrp="1"/>
          </p:cNvSpPr>
          <p:nvPr>
            <p:ph type="ftr" sz="quarter" idx="2"/>
          </p:nvPr>
        </p:nvSpPr>
        <p:spPr>
          <a:xfrm>
            <a:off x="1" y="9721106"/>
            <a:ext cx="3076363" cy="511731"/>
          </a:xfrm>
          <a:prstGeom prst="rect">
            <a:avLst/>
          </a:prstGeom>
        </p:spPr>
        <p:txBody>
          <a:bodyPr vert="horz" lIns="94768" tIns="47384" rIns="94768" bIns="47384"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4021295" y="9721106"/>
            <a:ext cx="3076363" cy="511731"/>
          </a:xfrm>
          <a:prstGeom prst="rect">
            <a:avLst/>
          </a:prstGeom>
        </p:spPr>
        <p:txBody>
          <a:bodyPr vert="horz" lIns="94768" tIns="47384" rIns="94768" bIns="47384" rtlCol="0" anchor="b"/>
          <a:lstStyle>
            <a:lvl1pPr algn="r">
              <a:defRPr sz="1200"/>
            </a:lvl1pPr>
          </a:lstStyle>
          <a:p>
            <a:fld id="{CCBBA4E6-B133-4587-8673-46571469D621}" type="slidenum">
              <a:rPr lang="ko-KR" altLang="en-US" smtClean="0"/>
              <a:pPr/>
              <a:t>‹#›</a:t>
            </a:fld>
            <a:endParaRPr lang="ko-KR" altLang="en-US"/>
          </a:p>
        </p:txBody>
      </p:sp>
    </p:spTree>
    <p:extLst>
      <p:ext uri="{BB962C8B-B14F-4D97-AF65-F5344CB8AC3E}">
        <p14:creationId xmlns:p14="http://schemas.microsoft.com/office/powerpoint/2010/main" val="2375231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1" y="0"/>
            <a:ext cx="3076363" cy="511731"/>
          </a:xfrm>
          <a:prstGeom prst="rect">
            <a:avLst/>
          </a:prstGeom>
        </p:spPr>
        <p:txBody>
          <a:bodyPr vert="horz" lIns="94768" tIns="47384" rIns="94768" bIns="47384" rtlCol="0"/>
          <a:lstStyle>
            <a:lvl1pPr algn="l">
              <a:defRPr sz="1200"/>
            </a:lvl1pPr>
          </a:lstStyle>
          <a:p>
            <a:endParaRPr lang="ko-KR" altLang="en-US"/>
          </a:p>
        </p:txBody>
      </p:sp>
      <p:sp>
        <p:nvSpPr>
          <p:cNvPr id="3" name="날짜 개체 틀 2"/>
          <p:cNvSpPr>
            <a:spLocks noGrp="1"/>
          </p:cNvSpPr>
          <p:nvPr>
            <p:ph type="dt" idx="1"/>
          </p:nvPr>
        </p:nvSpPr>
        <p:spPr>
          <a:xfrm>
            <a:off x="4021295" y="0"/>
            <a:ext cx="3076363" cy="511731"/>
          </a:xfrm>
          <a:prstGeom prst="rect">
            <a:avLst/>
          </a:prstGeom>
        </p:spPr>
        <p:txBody>
          <a:bodyPr vert="horz" lIns="94768" tIns="47384" rIns="94768" bIns="47384" rtlCol="0"/>
          <a:lstStyle>
            <a:lvl1pPr algn="r">
              <a:defRPr sz="1200"/>
            </a:lvl1pPr>
          </a:lstStyle>
          <a:p>
            <a:fld id="{ADABA7BD-0335-4C77-B9DA-A5E221099A58}" type="datetimeFigureOut">
              <a:rPr lang="ko-KR" altLang="en-US" smtClean="0"/>
              <a:pPr/>
              <a:t>2022-10-12</a:t>
            </a:fld>
            <a:endParaRPr lang="ko-KR" altLang="en-US"/>
          </a:p>
        </p:txBody>
      </p:sp>
      <p:sp>
        <p:nvSpPr>
          <p:cNvPr id="4" name="슬라이드 이미지 개체 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endParaRPr lang="ko-KR" altLang="en-US"/>
          </a:p>
        </p:txBody>
      </p:sp>
      <p:sp>
        <p:nvSpPr>
          <p:cNvPr id="5" name="슬라이드 노트 개체 틀 4"/>
          <p:cNvSpPr>
            <a:spLocks noGrp="1"/>
          </p:cNvSpPr>
          <p:nvPr>
            <p:ph type="body" sz="quarter" idx="3"/>
          </p:nvPr>
        </p:nvSpPr>
        <p:spPr>
          <a:xfrm>
            <a:off x="709931" y="4861442"/>
            <a:ext cx="5679440" cy="4605576"/>
          </a:xfrm>
          <a:prstGeom prst="rect">
            <a:avLst/>
          </a:prstGeom>
        </p:spPr>
        <p:txBody>
          <a:bodyPr vert="horz" lIns="94768" tIns="47384" rIns="94768" bIns="47384"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1" y="9721106"/>
            <a:ext cx="3076363" cy="511731"/>
          </a:xfrm>
          <a:prstGeom prst="rect">
            <a:avLst/>
          </a:prstGeom>
        </p:spPr>
        <p:txBody>
          <a:bodyPr vert="horz" lIns="94768" tIns="47384" rIns="94768" bIns="47384"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4021295" y="9721106"/>
            <a:ext cx="3076363" cy="511731"/>
          </a:xfrm>
          <a:prstGeom prst="rect">
            <a:avLst/>
          </a:prstGeom>
        </p:spPr>
        <p:txBody>
          <a:bodyPr vert="horz" lIns="94768" tIns="47384" rIns="94768" bIns="47384" rtlCol="0" anchor="b"/>
          <a:lstStyle>
            <a:lvl1pPr algn="r">
              <a:defRPr sz="1200"/>
            </a:lvl1pPr>
          </a:lstStyle>
          <a:p>
            <a:fld id="{BB7BF8BC-2FBC-4F34-AE1F-F8A33C82DD0F}" type="slidenum">
              <a:rPr lang="ko-KR" altLang="en-US" smtClean="0"/>
              <a:pPr/>
              <a:t>‹#›</a:t>
            </a:fld>
            <a:endParaRPr lang="ko-KR" altLang="en-US"/>
          </a:p>
        </p:txBody>
      </p:sp>
    </p:spTree>
    <p:extLst>
      <p:ext uri="{BB962C8B-B14F-4D97-AF65-F5344CB8AC3E}">
        <p14:creationId xmlns:p14="http://schemas.microsoft.com/office/powerpoint/2010/main" val="225622768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BB7BF8BC-2FBC-4F34-AE1F-F8A33C82DD0F}" type="slidenum">
              <a:rPr lang="ko-KR" altLang="en-US" smtClean="0"/>
              <a:pPr/>
              <a:t>1</a:t>
            </a:fld>
            <a:endParaRPr lang="ko-KR" altLang="en-US"/>
          </a:p>
        </p:txBody>
      </p:sp>
    </p:spTree>
    <p:extLst>
      <p:ext uri="{BB962C8B-B14F-4D97-AF65-F5344CB8AC3E}">
        <p14:creationId xmlns:p14="http://schemas.microsoft.com/office/powerpoint/2010/main" val="159378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E0006BBA-EF10-423C-B9F9-EAE58E17E985}" type="slidenum">
              <a:rPr lang="ko-KR" altLang="en-US" smtClean="0"/>
              <a:pPr/>
              <a:t>3</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a:t>마스터 부제목 스타일 편집</a:t>
            </a:r>
          </a:p>
        </p:txBody>
      </p:sp>
      <p:sp>
        <p:nvSpPr>
          <p:cNvPr id="4" name="날짜 개체 틀 3"/>
          <p:cNvSpPr>
            <a:spLocks noGrp="1"/>
          </p:cNvSpPr>
          <p:nvPr>
            <p:ph type="dt" sz="half" idx="10"/>
          </p:nvPr>
        </p:nvSpPr>
        <p:spPr/>
        <p:txBody>
          <a:bodyPr/>
          <a:lstStyle/>
          <a:p>
            <a:fld id="{3CC3AEC3-09BA-4E87-9603-D554A25671F6}" type="datetime1">
              <a:rPr lang="ko-KR" altLang="en-US" smtClean="0"/>
              <a:t>2022-10-12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28B4283F-C89B-4E10-89E4-6FA75B6BACE9}" type="datetime1">
              <a:rPr lang="ko-KR" altLang="en-US" smtClean="0"/>
              <a:t>2022-10-12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D237C01C-EED9-45B9-90C1-69DA641CE0A6}" type="datetime1">
              <a:rPr lang="ko-KR" altLang="en-US" smtClean="0"/>
              <a:t>2022-10-12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제목, 텍스트 및 내용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p:spPr>
        <p:txBody>
          <a:bodyPr/>
          <a:lstStyle/>
          <a:p>
            <a:r>
              <a:rPr lang="ko-KR" altLang="en-US"/>
              <a:t>마스터 제목 스타일 편집</a:t>
            </a:r>
          </a:p>
        </p:txBody>
      </p:sp>
      <p:sp>
        <p:nvSpPr>
          <p:cNvPr id="3" name="텍스트 개체 틀 2"/>
          <p:cNvSpPr>
            <a:spLocks noGrp="1"/>
          </p:cNvSpPr>
          <p:nvPr>
            <p:ph type="body" sz="half" idx="1"/>
          </p:nvPr>
        </p:nvSpPr>
        <p:spPr>
          <a:xfrm>
            <a:off x="457200" y="1600200"/>
            <a:ext cx="4038600" cy="4525963"/>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quarter" idx="2"/>
          </p:nvPr>
        </p:nvSpPr>
        <p:spPr>
          <a:xfrm>
            <a:off x="4648200" y="1600200"/>
            <a:ext cx="4038600" cy="21859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내용 개체 틀 4"/>
          <p:cNvSpPr>
            <a:spLocks noGrp="1"/>
          </p:cNvSpPr>
          <p:nvPr>
            <p:ph sz="quarter" idx="3"/>
          </p:nvPr>
        </p:nvSpPr>
        <p:spPr>
          <a:xfrm>
            <a:off x="4648200" y="3938588"/>
            <a:ext cx="4038600" cy="2187575"/>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날짜 개체 틀 5"/>
          <p:cNvSpPr>
            <a:spLocks noGrp="1"/>
          </p:cNvSpPr>
          <p:nvPr>
            <p:ph type="dt" sz="half" idx="10"/>
          </p:nvPr>
        </p:nvSpPr>
        <p:spPr>
          <a:xfrm>
            <a:off x="457200" y="6245225"/>
            <a:ext cx="2133600" cy="476250"/>
          </a:xfrm>
        </p:spPr>
        <p:txBody>
          <a:bodyPr/>
          <a:lstStyle>
            <a:lvl1pPr>
              <a:defRPr/>
            </a:lvl1pPr>
          </a:lstStyle>
          <a:p>
            <a:fld id="{C46D486F-B30C-49AD-991E-122ECD58CA51}" type="datetime1">
              <a:rPr lang="ko-KR" altLang="en-US" smtClean="0"/>
              <a:t>2022-10-12</a:t>
            </a:fld>
            <a:endParaRPr lang="en-US" altLang="ko-KR"/>
          </a:p>
        </p:txBody>
      </p:sp>
      <p:sp>
        <p:nvSpPr>
          <p:cNvPr id="7" name="바닥글 개체 틀 6"/>
          <p:cNvSpPr>
            <a:spLocks noGrp="1"/>
          </p:cNvSpPr>
          <p:nvPr>
            <p:ph type="ftr" sz="quarter" idx="11"/>
          </p:nvPr>
        </p:nvSpPr>
        <p:spPr>
          <a:xfrm>
            <a:off x="3124200" y="6245225"/>
            <a:ext cx="2895600" cy="476250"/>
          </a:xfrm>
        </p:spPr>
        <p:txBody>
          <a:bodyPr/>
          <a:lstStyle>
            <a:lvl1pPr>
              <a:defRPr/>
            </a:lvl1pPr>
          </a:lstStyle>
          <a:p>
            <a:endParaRPr lang="en-US" altLang="ko-KR"/>
          </a:p>
        </p:txBody>
      </p:sp>
      <p:sp>
        <p:nvSpPr>
          <p:cNvPr id="8" name="슬라이드 번호 개체 틀 7"/>
          <p:cNvSpPr>
            <a:spLocks noGrp="1"/>
          </p:cNvSpPr>
          <p:nvPr>
            <p:ph type="sldNum" sz="quarter" idx="12"/>
          </p:nvPr>
        </p:nvSpPr>
        <p:spPr>
          <a:xfrm>
            <a:off x="6553200" y="6245225"/>
            <a:ext cx="2133600" cy="476250"/>
          </a:xfrm>
        </p:spPr>
        <p:txBody>
          <a:bodyPr/>
          <a:lstStyle>
            <a:lvl1pPr>
              <a:defRPr/>
            </a:lvl1pPr>
          </a:lstStyle>
          <a:p>
            <a:fld id="{984FA008-4501-477A-847E-CC4E5A7EF119}"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74A95B87-B6A3-44A6-9E4E-2BFF7034251A}" type="datetime1">
              <a:rPr lang="ko-KR" altLang="en-US" smtClean="0"/>
              <a:t>2022-10-12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60C0F087-A08C-40CE-ACA8-E2E45C5D9BFF}" type="datetime1">
              <a:rPr lang="ko-KR" altLang="en-US" smtClean="0"/>
              <a:t>2022-10-12</a:t>
            </a:fld>
            <a:endParaRPr lang="ko-KR" altLang="en-US"/>
          </a:p>
        </p:txBody>
      </p:sp>
      <p:sp>
        <p:nvSpPr>
          <p:cNvPr id="5" name="바닥글 개체 틀 4"/>
          <p:cNvSpPr>
            <a:spLocks noGrp="1"/>
          </p:cNvSpPr>
          <p:nvPr>
            <p:ph type="ftr" sz="quarter" idx="11"/>
          </p:nvPr>
        </p:nvSpPr>
        <p:spPr/>
        <p:txBody>
          <a:bodyPr/>
          <a:lstStyle/>
          <a:p>
            <a:endParaRPr lang="ko-KR" altLang="en-US"/>
          </a:p>
        </p:txBody>
      </p:sp>
      <p:sp>
        <p:nvSpPr>
          <p:cNvPr id="6" name="슬라이드 번호 개체 틀 5"/>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DDC9F54A-008D-4AEA-AA8B-4AD492D93A4E}" type="datetime1">
              <a:rPr lang="ko-KR" altLang="en-US" smtClean="0"/>
              <a:t>2022-10-12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32B5D425-6296-4F41-8C74-59A06AB512D8}" type="datetime1">
              <a:rPr lang="ko-KR" altLang="en-US" smtClean="0"/>
              <a:t>2022-10-12</a:t>
            </a:fld>
            <a:endParaRPr lang="ko-KR" altLang="en-US"/>
          </a:p>
        </p:txBody>
      </p:sp>
      <p:sp>
        <p:nvSpPr>
          <p:cNvPr id="8" name="바닥글 개체 틀 7"/>
          <p:cNvSpPr>
            <a:spLocks noGrp="1"/>
          </p:cNvSpPr>
          <p:nvPr>
            <p:ph type="ftr" sz="quarter" idx="11"/>
          </p:nvPr>
        </p:nvSpPr>
        <p:spPr/>
        <p:txBody>
          <a:bodyPr/>
          <a:lstStyle/>
          <a:p>
            <a:endParaRPr lang="ko-KR" altLang="en-US"/>
          </a:p>
        </p:txBody>
      </p:sp>
      <p:sp>
        <p:nvSpPr>
          <p:cNvPr id="9" name="슬라이드 번호 개체 틀 8"/>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19F4DFFE-EC32-44A0-85C4-FC74DD02C231}" type="datetime1">
              <a:rPr lang="ko-KR" altLang="en-US" smtClean="0"/>
              <a:t>2022-10-12</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5C559A44-C136-4661-A33A-463A171BB7D7}" type="datetime1">
              <a:rPr lang="ko-KR" altLang="en-US" smtClean="0"/>
              <a:t>2022-10-12</a:t>
            </a:fld>
            <a:endParaRPr lang="ko-KR" altLang="en-US"/>
          </a:p>
        </p:txBody>
      </p:sp>
      <p:sp>
        <p:nvSpPr>
          <p:cNvPr id="3" name="바닥글 개체 틀 2"/>
          <p:cNvSpPr>
            <a:spLocks noGrp="1"/>
          </p:cNvSpPr>
          <p:nvPr>
            <p:ph type="ftr" sz="quarter" idx="11"/>
          </p:nvPr>
        </p:nvSpPr>
        <p:spPr/>
        <p:txBody>
          <a:bodyPr/>
          <a:lstStyle/>
          <a:p>
            <a:endParaRPr lang="ko-KR" altLang="en-US"/>
          </a:p>
        </p:txBody>
      </p:sp>
      <p:sp>
        <p:nvSpPr>
          <p:cNvPr id="4" name="슬라이드 번호 개체 틀 3"/>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022B6A18-5579-409B-9500-A12624C07063}" type="datetime1">
              <a:rPr lang="ko-KR" altLang="en-US" smtClean="0"/>
              <a:t>2022-10-12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a:t>마스터 제목 스타일 편집</a:t>
            </a:r>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8D94183A-3DE0-4839-8B46-06AD9C346E2B}" type="datetime1">
              <a:rPr lang="ko-KR" altLang="en-US" smtClean="0"/>
              <a:t>2022-10-12</a:t>
            </a:fld>
            <a:endParaRPr lang="ko-KR" altLang="en-US"/>
          </a:p>
        </p:txBody>
      </p:sp>
      <p:sp>
        <p:nvSpPr>
          <p:cNvPr id="6" name="바닥글 개체 틀 5"/>
          <p:cNvSpPr>
            <a:spLocks noGrp="1"/>
          </p:cNvSpPr>
          <p:nvPr>
            <p:ph type="ftr" sz="quarter" idx="11"/>
          </p:nvPr>
        </p:nvSpPr>
        <p:spPr/>
        <p:txBody>
          <a:bodyPr/>
          <a:lstStyle/>
          <a:p>
            <a:endParaRPr lang="ko-KR" altLang="en-US"/>
          </a:p>
        </p:txBody>
      </p:sp>
      <p:sp>
        <p:nvSpPr>
          <p:cNvPr id="7" name="슬라이드 번호 개체 틀 6"/>
          <p:cNvSpPr>
            <a:spLocks noGrp="1"/>
          </p:cNvSpPr>
          <p:nvPr>
            <p:ph type="sldNum" sz="quarter" idx="12"/>
          </p:nvPr>
        </p:nvSpPr>
        <p:spPr/>
        <p:txBody>
          <a:bodyPr/>
          <a:lstStyle/>
          <a:p>
            <a:fld id="{60E7512F-03B1-4F08-9361-FB993248262D}" type="slidenum">
              <a:rPr lang="ko-KR" altLang="en-US" smtClean="0"/>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A22042-C323-4865-8BB3-F693D6EA4EA9}" type="datetime1">
              <a:rPr lang="ko-KR" altLang="en-US" smtClean="0"/>
              <a:t>2022-10-12</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7512F-03B1-4F08-9361-FB993248262D}"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FE7C0847-8279-4E5A-A73A-1020658E40F0}"/>
              </a:ext>
            </a:extLst>
          </p:cNvPr>
          <p:cNvPicPr>
            <a:picLocks noChangeAspect="1"/>
          </p:cNvPicPr>
          <p:nvPr/>
        </p:nvPicPr>
        <p:blipFill>
          <a:blip r:embed="rId3"/>
          <a:stretch>
            <a:fillRect/>
          </a:stretch>
        </p:blipFill>
        <p:spPr>
          <a:xfrm>
            <a:off x="1040028" y="82158"/>
            <a:ext cx="1143000" cy="800100"/>
          </a:xfrm>
          <a:prstGeom prst="rect">
            <a:avLst/>
          </a:prstGeom>
        </p:spPr>
      </p:pic>
      <p:sp>
        <p:nvSpPr>
          <p:cNvPr id="4" name="Text Box 4"/>
          <p:cNvSpPr txBox="1">
            <a:spLocks noChangeArrowheads="1"/>
          </p:cNvSpPr>
          <p:nvPr/>
        </p:nvSpPr>
        <p:spPr bwMode="auto">
          <a:xfrm>
            <a:off x="2393919" y="2578061"/>
            <a:ext cx="4375172" cy="850939"/>
          </a:xfrm>
          <a:prstGeom prst="rect">
            <a:avLst/>
          </a:prstGeom>
          <a:noFill/>
          <a:ln w="9525">
            <a:noFill/>
            <a:miter lim="800000"/>
            <a:headEnd/>
            <a:tailEnd/>
          </a:ln>
          <a:effectLst/>
        </p:spPr>
        <p:txBody>
          <a:bodyPr wrap="none">
            <a:spAutoFit/>
          </a:bodyPr>
          <a:lstStyle/>
          <a:p>
            <a:pPr algn="ctr">
              <a:lnSpc>
                <a:spcPct val="130000"/>
              </a:lnSpc>
            </a:pPr>
            <a:r>
              <a:rPr lang="en-US" altLang="ko-KR" sz="2000" dirty="0">
                <a:latin typeface="Arial" pitchFamily="34" charset="0"/>
                <a:cs typeface="Arial" pitchFamily="34" charset="0"/>
              </a:rPr>
              <a:t>Younguk Sohn</a:t>
            </a:r>
          </a:p>
          <a:p>
            <a:pPr algn="ctr">
              <a:lnSpc>
                <a:spcPct val="130000"/>
              </a:lnSpc>
            </a:pPr>
            <a:r>
              <a:rPr lang="en-US" altLang="ko-KR" sz="2000" dirty="0">
                <a:latin typeface="Arial" pitchFamily="34" charset="0"/>
                <a:cs typeface="Arial" pitchFamily="34" charset="0"/>
              </a:rPr>
              <a:t>Pohang Accelerator Lab., POSTECH</a:t>
            </a:r>
            <a:endParaRPr lang="ko-KR" altLang="en-US" sz="2000" dirty="0">
              <a:latin typeface="Arial" pitchFamily="34" charset="0"/>
              <a:cs typeface="Arial" pitchFamily="34" charset="0"/>
            </a:endParaRPr>
          </a:p>
        </p:txBody>
      </p:sp>
      <p:sp>
        <p:nvSpPr>
          <p:cNvPr id="6" name="Text Box 5"/>
          <p:cNvSpPr txBox="1">
            <a:spLocks noChangeArrowheads="1"/>
          </p:cNvSpPr>
          <p:nvPr/>
        </p:nvSpPr>
        <p:spPr bwMode="auto">
          <a:xfrm>
            <a:off x="3661101" y="6203142"/>
            <a:ext cx="1821844" cy="394210"/>
          </a:xfrm>
          <a:prstGeom prst="rect">
            <a:avLst/>
          </a:prstGeom>
          <a:noFill/>
          <a:ln w="9525">
            <a:noFill/>
            <a:miter lim="800000"/>
            <a:headEnd/>
            <a:tailEnd/>
          </a:ln>
          <a:effectLst/>
        </p:spPr>
        <p:txBody>
          <a:bodyPr wrap="none">
            <a:spAutoFit/>
          </a:bodyPr>
          <a:lstStyle/>
          <a:p>
            <a:pPr algn="ctr">
              <a:lnSpc>
                <a:spcPct val="120000"/>
              </a:lnSpc>
            </a:pPr>
            <a:r>
              <a:rPr lang="en-US" altLang="ko-KR" dirty="0">
                <a:latin typeface="Arial" pitchFamily="34" charset="0"/>
                <a:cs typeface="Arial" pitchFamily="34" charset="0"/>
              </a:rPr>
              <a:t>Oct 11-14, 2022</a:t>
            </a:r>
          </a:p>
        </p:txBody>
      </p:sp>
      <p:sp>
        <p:nvSpPr>
          <p:cNvPr id="8" name="Rectangle 2"/>
          <p:cNvSpPr txBox="1">
            <a:spLocks noChangeArrowheads="1"/>
          </p:cNvSpPr>
          <p:nvPr/>
        </p:nvSpPr>
        <p:spPr>
          <a:xfrm>
            <a:off x="899512" y="1094879"/>
            <a:ext cx="7344896" cy="1470025"/>
          </a:xfrm>
          <a:prstGeom prst="rect">
            <a:avLst/>
          </a:prstGeom>
          <a:gradFill>
            <a:gsLst>
              <a:gs pos="0">
                <a:srgbClr val="FFFF00">
                  <a:gamma/>
                  <a:tint val="0"/>
                  <a:invGamma/>
                </a:srgbClr>
              </a:gs>
              <a:gs pos="50000">
                <a:srgbClr val="FFFF00"/>
              </a:gs>
              <a:gs pos="100000">
                <a:srgbClr val="FFFF00">
                  <a:gamma/>
                  <a:tint val="0"/>
                  <a:invGamma/>
                </a:srgbClr>
              </a:gs>
            </a:gsLst>
            <a:lin ang="18900000"/>
          </a:gradFill>
        </p:spPr>
        <p:txBody>
          <a:bodyPr>
            <a:normAutofit fontScale="97500"/>
          </a:bodyPr>
          <a:lstStyle/>
          <a:p>
            <a:pPr lvl="0" algn="ctr">
              <a:spcBef>
                <a:spcPct val="0"/>
              </a:spcBef>
              <a:defRPr/>
            </a:pPr>
            <a:r>
              <a:rPr lang="en-US" altLang="ko-KR" sz="3500" dirty="0">
                <a:latin typeface="Arial" pitchFamily="34" charset="0"/>
                <a:cs typeface="Arial" pitchFamily="34" charset="0"/>
              </a:rPr>
              <a:t>Machine Availability and Reliability of  PLS-II at PA</a:t>
            </a:r>
            <a:r>
              <a:rPr lang="en-US" altLang="ko-KR" sz="3500" dirty="0">
                <a:latin typeface="Arial" pitchFamily="34" charset="0"/>
                <a:ea typeface="+mj-ea"/>
                <a:cs typeface="Arial" pitchFamily="34" charset="0"/>
              </a:rPr>
              <a:t>L</a:t>
            </a:r>
            <a:r>
              <a:rPr kumimoji="0" lang="en-US" altLang="ko-KR" sz="3500" b="0" i="0" u="none" strike="noStrike" kern="1200" cap="none" spc="0" normalizeH="0" baseline="0" noProof="0" dirty="0">
                <a:ln>
                  <a:noFill/>
                </a:ln>
                <a:solidFill>
                  <a:schemeClr val="tx1"/>
                </a:solidFill>
                <a:effectLst/>
                <a:uLnTx/>
                <a:uFillTx/>
                <a:latin typeface="Arial" pitchFamily="34" charset="0"/>
                <a:ea typeface="+mj-ea"/>
                <a:cs typeface="Arial" pitchFamily="34" charset="0"/>
              </a:rPr>
              <a:t> </a:t>
            </a:r>
            <a:endParaRPr kumimoji="0" lang="ko-KR" altLang="en-US" sz="3500" b="0" i="0" u="none" strike="noStrike" kern="1200" cap="none" spc="0" normalizeH="0" baseline="0" noProof="0" dirty="0">
              <a:ln>
                <a:noFill/>
              </a:ln>
              <a:solidFill>
                <a:schemeClr val="tx1"/>
              </a:solidFill>
              <a:effectLst/>
              <a:uLnTx/>
              <a:uFillTx/>
              <a:latin typeface="HY헤드라인M" pitchFamily="18" charset="-127"/>
              <a:ea typeface="HY헤드라인M" pitchFamily="18" charset="-127"/>
              <a:cs typeface="+mj-cs"/>
            </a:endParaRPr>
          </a:p>
        </p:txBody>
      </p:sp>
      <p:pic>
        <p:nvPicPr>
          <p:cNvPr id="7" name="Picture 11" descr="LOGO"/>
          <p:cNvPicPr>
            <a:picLocks noChangeAspect="1" noChangeArrowheads="1"/>
          </p:cNvPicPr>
          <p:nvPr/>
        </p:nvPicPr>
        <p:blipFill>
          <a:blip r:embed="rId4" cstate="print"/>
          <a:srcRect/>
          <a:stretch>
            <a:fillRect/>
          </a:stretch>
        </p:blipFill>
        <p:spPr bwMode="auto">
          <a:xfrm>
            <a:off x="179512" y="1268760"/>
            <a:ext cx="720000" cy="484972"/>
          </a:xfrm>
          <a:prstGeom prst="rect">
            <a:avLst/>
          </a:prstGeom>
          <a:noFill/>
        </p:spPr>
      </p:pic>
      <p:pic>
        <p:nvPicPr>
          <p:cNvPr id="9" name="Picture 2"/>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32000" contrast="50000"/>
                    </a14:imgEffect>
                  </a14:imgLayer>
                </a14:imgProps>
              </a:ext>
              <a:ext uri="{28A0092B-C50C-407E-A947-70E740481C1C}">
                <a14:useLocalDpi xmlns:a14="http://schemas.microsoft.com/office/drawing/2010/main" val="0"/>
              </a:ext>
            </a:extLst>
          </a:blip>
          <a:srcRect/>
          <a:stretch>
            <a:fillRect/>
          </a:stretch>
        </p:blipFill>
        <p:spPr bwMode="auto">
          <a:xfrm>
            <a:off x="980132" y="3898886"/>
            <a:ext cx="1870868" cy="2195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50000" contrast="-20000"/>
                    </a14:imgEffect>
                  </a14:imgLayer>
                </a14:imgProps>
              </a:ext>
            </a:extLst>
          </a:blip>
          <a:srcRect/>
          <a:stretch>
            <a:fillRect/>
          </a:stretch>
        </p:blipFill>
        <p:spPr bwMode="auto">
          <a:xfrm>
            <a:off x="5364088" y="4286728"/>
            <a:ext cx="2664296" cy="1332148"/>
          </a:xfrm>
          <a:prstGeom prst="rect">
            <a:avLst/>
          </a:prstGeom>
          <a:noFill/>
          <a:ln w="9525">
            <a:noFill/>
            <a:miter lim="800000"/>
            <a:headEnd/>
            <a:tailEnd/>
          </a:ln>
        </p:spPr>
      </p:pic>
      <p:sp>
        <p:nvSpPr>
          <p:cNvPr id="11" name="슬라이드 번호 개체 틀 10"/>
          <p:cNvSpPr>
            <a:spLocks noGrp="1"/>
          </p:cNvSpPr>
          <p:nvPr>
            <p:ph type="sldNum" sz="quarter" idx="12"/>
          </p:nvPr>
        </p:nvSpPr>
        <p:spPr/>
        <p:txBody>
          <a:bodyPr/>
          <a:lstStyle/>
          <a:p>
            <a:fld id="{60E7512F-03B1-4F08-9361-FB993248262D}" type="slidenum">
              <a:rPr lang="ko-KR" altLang="en-US" smtClean="0"/>
              <a:pPr/>
              <a:t>1</a:t>
            </a:fld>
            <a:endParaRPr lang="ko-KR" altLang="en-US"/>
          </a:p>
        </p:txBody>
      </p:sp>
      <p:sp>
        <p:nvSpPr>
          <p:cNvPr id="3" name="TextBox 2">
            <a:extLst>
              <a:ext uri="{FF2B5EF4-FFF2-40B4-BE49-F238E27FC236}">
                <a16:creationId xmlns:a16="http://schemas.microsoft.com/office/drawing/2014/main" id="{F1777F97-763B-4589-856E-47B1D4C62424}"/>
              </a:ext>
            </a:extLst>
          </p:cNvPr>
          <p:cNvSpPr txBox="1"/>
          <p:nvPr/>
        </p:nvSpPr>
        <p:spPr>
          <a:xfrm>
            <a:off x="2359227" y="276395"/>
            <a:ext cx="6009722" cy="400110"/>
          </a:xfrm>
          <a:prstGeom prst="rect">
            <a:avLst/>
          </a:prstGeom>
          <a:noFill/>
        </p:spPr>
        <p:txBody>
          <a:bodyPr wrap="none" rtlCol="0">
            <a:spAutoFit/>
          </a:bodyPr>
          <a:lstStyle/>
          <a:p>
            <a:pPr algn="ctr"/>
            <a:r>
              <a:rPr lang="en-US" altLang="ko-KR" sz="2000" dirty="0">
                <a:latin typeface="Arial" pitchFamily="34" charset="0"/>
                <a:cs typeface="Arial" pitchFamily="34" charset="0"/>
              </a:rPr>
              <a:t>TTC2022 Aomori, TESLA Technology Collaboration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11560" y="1881904"/>
            <a:ext cx="7920000" cy="4715448"/>
          </a:xfrm>
          <a:prstGeom prst="rect">
            <a:avLst/>
          </a:prstGeom>
          <a:noFill/>
          <a:ln w="9525">
            <a:noFill/>
            <a:miter lim="800000"/>
            <a:headEnd/>
            <a:tailEnd/>
          </a:ln>
        </p:spPr>
      </p:pic>
      <p:sp>
        <p:nvSpPr>
          <p:cNvPr id="4" name="제목 3"/>
          <p:cNvSpPr>
            <a:spLocks noGrp="1"/>
          </p:cNvSpPr>
          <p:nvPr>
            <p:ph type="title"/>
          </p:nvPr>
        </p:nvSpPr>
        <p:spPr>
          <a:xfrm>
            <a:off x="457200" y="116632"/>
            <a:ext cx="8229600" cy="792088"/>
          </a:xfrm>
        </p:spPr>
        <p:txBody>
          <a:bodyPr>
            <a:norm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Partial Warmup &amp; Cooldown</a:t>
            </a:r>
            <a:endParaRPr lang="ko-KR" altLang="en-US" sz="32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TextBox 7"/>
          <p:cNvSpPr txBox="1"/>
          <p:nvPr/>
        </p:nvSpPr>
        <p:spPr>
          <a:xfrm>
            <a:off x="1678835" y="1124744"/>
            <a:ext cx="5741956" cy="369332"/>
          </a:xfrm>
          <a:prstGeom prst="rect">
            <a:avLst/>
          </a:prstGeom>
          <a:solidFill>
            <a:schemeClr val="bg1"/>
          </a:solidFill>
        </p:spPr>
        <p:txBody>
          <a:bodyPr wrap="none" rtlCol="0">
            <a:spAutoFit/>
          </a:bodyPr>
          <a:lstStyle/>
          <a:p>
            <a:pPr algn="ctr"/>
            <a:r>
              <a:rPr lang="en-US" altLang="ko-KR" dirty="0">
                <a:latin typeface="Arial" pitchFamily="34" charset="0"/>
                <a:cs typeface="Arial" pitchFamily="34" charset="0"/>
              </a:rPr>
              <a:t>During partial </a:t>
            </a:r>
            <a:r>
              <a:rPr lang="en-US" altLang="ko-KR" dirty="0" err="1">
                <a:latin typeface="Arial" pitchFamily="34" charset="0"/>
                <a:cs typeface="Arial" pitchFamily="34" charset="0"/>
              </a:rPr>
              <a:t>warmup</a:t>
            </a:r>
            <a:r>
              <a:rPr lang="en-US" altLang="ko-KR" dirty="0">
                <a:latin typeface="Arial" pitchFamily="34" charset="0"/>
                <a:cs typeface="Arial" pitchFamily="34" charset="0"/>
              </a:rPr>
              <a:t> &amp; </a:t>
            </a:r>
            <a:r>
              <a:rPr lang="en-US" altLang="ko-KR" dirty="0" err="1">
                <a:latin typeface="Arial" pitchFamily="34" charset="0"/>
                <a:cs typeface="Arial" pitchFamily="34" charset="0"/>
              </a:rPr>
              <a:t>cooldown</a:t>
            </a:r>
            <a:r>
              <a:rPr lang="en-US" altLang="ko-KR" dirty="0">
                <a:latin typeface="Arial" pitchFamily="34" charset="0"/>
                <a:cs typeface="Arial" pitchFamily="34" charset="0"/>
              </a:rPr>
              <a:t> with TMP operation</a:t>
            </a:r>
            <a:endParaRPr lang="ko-KR" altLang="en-US" dirty="0">
              <a:latin typeface="Arial" pitchFamily="34" charset="0"/>
              <a:cs typeface="Arial" pitchFamily="34" charset="0"/>
            </a:endParaRPr>
          </a:p>
        </p:txBody>
      </p:sp>
      <p:cxnSp>
        <p:nvCxnSpPr>
          <p:cNvPr id="6" name="직선 화살표 연결선 5"/>
          <p:cNvCxnSpPr/>
          <p:nvPr/>
        </p:nvCxnSpPr>
        <p:spPr>
          <a:xfrm>
            <a:off x="1115616" y="4077072"/>
            <a:ext cx="288032" cy="720080"/>
          </a:xfrm>
          <a:prstGeom prst="straightConnector1">
            <a:avLst/>
          </a:prstGeom>
          <a:ln w="63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504" y="3728645"/>
            <a:ext cx="1111394" cy="492443"/>
          </a:xfrm>
          <a:prstGeom prst="rect">
            <a:avLst/>
          </a:prstGeom>
          <a:noFill/>
        </p:spPr>
        <p:txBody>
          <a:bodyPr wrap="none" rtlCol="0">
            <a:spAutoFit/>
          </a:bodyPr>
          <a:lstStyle/>
          <a:p>
            <a:r>
              <a:rPr lang="en-US" altLang="ko-KR" sz="1300" dirty="0">
                <a:solidFill>
                  <a:srgbClr val="0000FF"/>
                </a:solidFill>
                <a:latin typeface="Arial" pitchFamily="34" charset="0"/>
                <a:cs typeface="Arial" pitchFamily="34" charset="0"/>
              </a:rPr>
              <a:t>Ion pump off</a:t>
            </a:r>
          </a:p>
          <a:p>
            <a:r>
              <a:rPr lang="en-US" altLang="ko-KR" sz="1300" dirty="0">
                <a:solidFill>
                  <a:srgbClr val="0000FF"/>
                </a:solidFill>
                <a:latin typeface="Arial" pitchFamily="34" charset="0"/>
                <a:cs typeface="Arial" pitchFamily="34" charset="0"/>
              </a:rPr>
              <a:t>(00:28)</a:t>
            </a:r>
            <a:endParaRPr lang="ko-KR" altLang="en-US" sz="1300" dirty="0">
              <a:solidFill>
                <a:srgbClr val="0000FF"/>
              </a:solidFill>
              <a:latin typeface="Arial" pitchFamily="34" charset="0"/>
              <a:cs typeface="Arial" pitchFamily="34" charset="0"/>
            </a:endParaRPr>
          </a:p>
        </p:txBody>
      </p:sp>
      <p:cxnSp>
        <p:nvCxnSpPr>
          <p:cNvPr id="11" name="직선 화살표 연결선 10"/>
          <p:cNvCxnSpPr/>
          <p:nvPr/>
        </p:nvCxnSpPr>
        <p:spPr>
          <a:xfrm>
            <a:off x="1259632" y="3345379"/>
            <a:ext cx="288032" cy="720080"/>
          </a:xfrm>
          <a:prstGeom prst="straightConnector1">
            <a:avLst/>
          </a:prstGeom>
          <a:ln w="63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11560" y="2924944"/>
            <a:ext cx="1087157" cy="692497"/>
          </a:xfrm>
          <a:prstGeom prst="rect">
            <a:avLst/>
          </a:prstGeom>
          <a:noFill/>
        </p:spPr>
        <p:txBody>
          <a:bodyPr wrap="none" rtlCol="0">
            <a:spAutoFit/>
          </a:bodyPr>
          <a:lstStyle/>
          <a:p>
            <a:r>
              <a:rPr lang="en-US" altLang="ko-KR" sz="1300" dirty="0">
                <a:solidFill>
                  <a:srgbClr val="0000FF"/>
                </a:solidFill>
                <a:latin typeface="Arial" pitchFamily="34" charset="0"/>
                <a:cs typeface="Arial" pitchFamily="34" charset="0"/>
              </a:rPr>
              <a:t>TMP on</a:t>
            </a:r>
          </a:p>
          <a:p>
            <a:r>
              <a:rPr lang="en-US" altLang="ko-KR" sz="1300" dirty="0">
                <a:solidFill>
                  <a:srgbClr val="0000FF"/>
                </a:solidFill>
                <a:latin typeface="Arial" pitchFamily="34" charset="0"/>
                <a:cs typeface="Arial" pitchFamily="34" charset="0"/>
              </a:rPr>
              <a:t>1.4e-8 mbar</a:t>
            </a:r>
          </a:p>
          <a:p>
            <a:r>
              <a:rPr lang="en-US" altLang="ko-KR" sz="1300" dirty="0">
                <a:solidFill>
                  <a:srgbClr val="0000FF"/>
                </a:solidFill>
                <a:latin typeface="Arial" pitchFamily="34" charset="0"/>
                <a:cs typeface="Arial" pitchFamily="34" charset="0"/>
              </a:rPr>
              <a:t>(01:00)</a:t>
            </a:r>
            <a:endParaRPr lang="ko-KR" altLang="en-US" sz="1300" dirty="0">
              <a:solidFill>
                <a:srgbClr val="0000FF"/>
              </a:solidFill>
              <a:latin typeface="Arial" pitchFamily="34" charset="0"/>
              <a:cs typeface="Arial" pitchFamily="34" charset="0"/>
            </a:endParaRPr>
          </a:p>
        </p:txBody>
      </p:sp>
      <p:cxnSp>
        <p:nvCxnSpPr>
          <p:cNvPr id="13" name="직선 화살표 연결선 12"/>
          <p:cNvCxnSpPr/>
          <p:nvPr/>
        </p:nvCxnSpPr>
        <p:spPr>
          <a:xfrm flipH="1">
            <a:off x="4788024" y="2708920"/>
            <a:ext cx="288032" cy="420435"/>
          </a:xfrm>
          <a:prstGeom prst="straightConnector1">
            <a:avLst/>
          </a:prstGeom>
          <a:ln w="63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97045" y="2288485"/>
            <a:ext cx="2871299" cy="492443"/>
          </a:xfrm>
          <a:prstGeom prst="rect">
            <a:avLst/>
          </a:prstGeom>
          <a:noFill/>
        </p:spPr>
        <p:txBody>
          <a:bodyPr wrap="none" rtlCol="0">
            <a:spAutoFit/>
          </a:bodyPr>
          <a:lstStyle/>
          <a:p>
            <a:r>
              <a:rPr lang="en-US" altLang="ko-KR" sz="1300" dirty="0">
                <a:solidFill>
                  <a:srgbClr val="0000FF"/>
                </a:solidFill>
                <a:latin typeface="Arial" pitchFamily="34" charset="0"/>
                <a:cs typeface="Arial" pitchFamily="34" charset="0"/>
              </a:rPr>
              <a:t>1 Ion pump @window on by mistake</a:t>
            </a:r>
          </a:p>
          <a:p>
            <a:r>
              <a:rPr lang="en-US" altLang="ko-KR" sz="1300" dirty="0">
                <a:solidFill>
                  <a:srgbClr val="0000FF"/>
                </a:solidFill>
                <a:latin typeface="Arial" pitchFamily="34" charset="0"/>
                <a:cs typeface="Arial" pitchFamily="34" charset="0"/>
              </a:rPr>
              <a:t>(03:40)</a:t>
            </a:r>
            <a:endParaRPr lang="ko-KR" altLang="en-US" sz="1300" dirty="0">
              <a:solidFill>
                <a:srgbClr val="0000FF"/>
              </a:solidFill>
              <a:latin typeface="Arial" pitchFamily="34" charset="0"/>
              <a:cs typeface="Arial" pitchFamily="34" charset="0"/>
            </a:endParaRPr>
          </a:p>
        </p:txBody>
      </p:sp>
      <p:sp>
        <p:nvSpPr>
          <p:cNvPr id="16" name="TextBox 15"/>
          <p:cNvSpPr txBox="1"/>
          <p:nvPr/>
        </p:nvSpPr>
        <p:spPr>
          <a:xfrm>
            <a:off x="1331269" y="2632556"/>
            <a:ext cx="936475" cy="292388"/>
          </a:xfrm>
          <a:prstGeom prst="rect">
            <a:avLst/>
          </a:prstGeom>
          <a:noFill/>
        </p:spPr>
        <p:txBody>
          <a:bodyPr wrap="none" rtlCol="0">
            <a:spAutoFit/>
          </a:bodyPr>
          <a:lstStyle/>
          <a:p>
            <a:r>
              <a:rPr lang="en-US" altLang="ko-KR" sz="1300" dirty="0">
                <a:solidFill>
                  <a:srgbClr val="FF3300"/>
                </a:solidFill>
                <a:latin typeface="Arial" pitchFamily="34" charset="0"/>
                <a:cs typeface="Arial" pitchFamily="34" charset="0"/>
              </a:rPr>
              <a:t>H: Mass 2</a:t>
            </a:r>
            <a:endParaRPr lang="ko-KR" altLang="en-US" sz="1300" dirty="0">
              <a:solidFill>
                <a:srgbClr val="FF3300"/>
              </a:solidFill>
              <a:latin typeface="Arial" pitchFamily="34" charset="0"/>
              <a:cs typeface="Arial" pitchFamily="34" charset="0"/>
            </a:endParaRPr>
          </a:p>
        </p:txBody>
      </p:sp>
      <p:sp>
        <p:nvSpPr>
          <p:cNvPr id="17" name="TextBox 16"/>
          <p:cNvSpPr txBox="1"/>
          <p:nvPr/>
        </p:nvSpPr>
        <p:spPr>
          <a:xfrm>
            <a:off x="3275856" y="2276872"/>
            <a:ext cx="1122423" cy="292388"/>
          </a:xfrm>
          <a:prstGeom prst="rect">
            <a:avLst/>
          </a:prstGeom>
          <a:noFill/>
        </p:spPr>
        <p:txBody>
          <a:bodyPr wrap="none" rtlCol="0">
            <a:spAutoFit/>
          </a:bodyPr>
          <a:lstStyle/>
          <a:p>
            <a:r>
              <a:rPr lang="en-US" altLang="ko-KR" sz="1300" dirty="0">
                <a:solidFill>
                  <a:srgbClr val="FF3300"/>
                </a:solidFill>
                <a:latin typeface="Arial" pitchFamily="34" charset="0"/>
                <a:cs typeface="Arial" pitchFamily="34" charset="0"/>
              </a:rPr>
              <a:t>N2: Mass 28</a:t>
            </a:r>
            <a:endParaRPr lang="ko-KR" altLang="en-US" sz="1300" dirty="0">
              <a:solidFill>
                <a:srgbClr val="FF3300"/>
              </a:solidFill>
              <a:latin typeface="Arial" pitchFamily="34" charset="0"/>
              <a:cs typeface="Arial" pitchFamily="34" charset="0"/>
            </a:endParaRPr>
          </a:p>
        </p:txBody>
      </p:sp>
      <p:sp>
        <p:nvSpPr>
          <p:cNvPr id="18" name="TextBox 17"/>
          <p:cNvSpPr txBox="1"/>
          <p:nvPr/>
        </p:nvSpPr>
        <p:spPr>
          <a:xfrm>
            <a:off x="3203848" y="3717032"/>
            <a:ext cx="992579" cy="292388"/>
          </a:xfrm>
          <a:prstGeom prst="rect">
            <a:avLst/>
          </a:prstGeom>
          <a:noFill/>
        </p:spPr>
        <p:txBody>
          <a:bodyPr wrap="none" rtlCol="0">
            <a:spAutoFit/>
          </a:bodyPr>
          <a:lstStyle/>
          <a:p>
            <a:r>
              <a:rPr lang="en-US" altLang="ko-KR" sz="1300" dirty="0">
                <a:solidFill>
                  <a:srgbClr val="FF3300"/>
                </a:solidFill>
                <a:latin typeface="Arial" pitchFamily="34" charset="0"/>
                <a:cs typeface="Arial" pitchFamily="34" charset="0"/>
              </a:rPr>
              <a:t>O:Mass 16</a:t>
            </a:r>
            <a:endParaRPr lang="ko-KR" altLang="en-US" sz="1300" dirty="0">
              <a:solidFill>
                <a:srgbClr val="FF3300"/>
              </a:solidFill>
              <a:latin typeface="Arial" pitchFamily="34" charset="0"/>
              <a:cs typeface="Arial" pitchFamily="34" charset="0"/>
            </a:endParaRPr>
          </a:p>
        </p:txBody>
      </p:sp>
      <p:sp>
        <p:nvSpPr>
          <p:cNvPr id="19" name="TextBox 18"/>
          <p:cNvSpPr txBox="1"/>
          <p:nvPr/>
        </p:nvSpPr>
        <p:spPr>
          <a:xfrm>
            <a:off x="3517031" y="4216732"/>
            <a:ext cx="982961" cy="292388"/>
          </a:xfrm>
          <a:prstGeom prst="rect">
            <a:avLst/>
          </a:prstGeom>
          <a:noFill/>
        </p:spPr>
        <p:txBody>
          <a:bodyPr wrap="none" rtlCol="0">
            <a:spAutoFit/>
          </a:bodyPr>
          <a:lstStyle/>
          <a:p>
            <a:r>
              <a:rPr lang="en-US" altLang="ko-KR" sz="1300" dirty="0">
                <a:solidFill>
                  <a:srgbClr val="FF3300"/>
                </a:solidFill>
                <a:latin typeface="Arial" pitchFamily="34" charset="0"/>
                <a:cs typeface="Arial" pitchFamily="34" charset="0"/>
              </a:rPr>
              <a:t>N:Mass 14</a:t>
            </a:r>
            <a:endParaRPr lang="ko-KR" altLang="en-US" sz="1300" dirty="0">
              <a:solidFill>
                <a:srgbClr val="FF3300"/>
              </a:solidFill>
              <a:latin typeface="Arial" pitchFamily="34" charset="0"/>
              <a:cs typeface="Arial" pitchFamily="34" charset="0"/>
            </a:endParaRPr>
          </a:p>
        </p:txBody>
      </p:sp>
      <p:sp>
        <p:nvSpPr>
          <p:cNvPr id="20" name="TextBox 19"/>
          <p:cNvSpPr txBox="1"/>
          <p:nvPr/>
        </p:nvSpPr>
        <p:spPr>
          <a:xfrm>
            <a:off x="3779912" y="3140968"/>
            <a:ext cx="1029449" cy="292388"/>
          </a:xfrm>
          <a:prstGeom prst="rect">
            <a:avLst/>
          </a:prstGeom>
          <a:noFill/>
        </p:spPr>
        <p:txBody>
          <a:bodyPr wrap="none" rtlCol="0">
            <a:spAutoFit/>
          </a:bodyPr>
          <a:lstStyle/>
          <a:p>
            <a:r>
              <a:rPr lang="en-US" altLang="ko-KR" sz="1300" dirty="0">
                <a:solidFill>
                  <a:srgbClr val="FF3300"/>
                </a:solidFill>
                <a:latin typeface="Arial" pitchFamily="34" charset="0"/>
                <a:cs typeface="Arial" pitchFamily="34" charset="0"/>
              </a:rPr>
              <a:t>C, Mass 12</a:t>
            </a:r>
            <a:endParaRPr lang="ko-KR" altLang="en-US" sz="1300" dirty="0">
              <a:solidFill>
                <a:srgbClr val="FF3300"/>
              </a:solidFill>
              <a:latin typeface="Arial" pitchFamily="34" charset="0"/>
              <a:cs typeface="Arial" pitchFamily="34" charset="0"/>
            </a:endParaRPr>
          </a:p>
        </p:txBody>
      </p:sp>
      <p:cxnSp>
        <p:nvCxnSpPr>
          <p:cNvPr id="21" name="직선 화살표 연결선 20"/>
          <p:cNvCxnSpPr/>
          <p:nvPr/>
        </p:nvCxnSpPr>
        <p:spPr>
          <a:xfrm>
            <a:off x="4283968" y="3429032"/>
            <a:ext cx="72008" cy="288000"/>
          </a:xfrm>
          <a:prstGeom prst="straightConnector1">
            <a:avLst/>
          </a:prstGeom>
          <a:ln w="12700">
            <a:solidFill>
              <a:srgbClr val="FF33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2" name="직선 화살표 연결선 21"/>
          <p:cNvCxnSpPr/>
          <p:nvPr/>
        </p:nvCxnSpPr>
        <p:spPr>
          <a:xfrm flipH="1">
            <a:off x="7740352" y="4221088"/>
            <a:ext cx="360040" cy="564451"/>
          </a:xfrm>
          <a:prstGeom prst="straightConnector1">
            <a:avLst/>
          </a:prstGeom>
          <a:ln w="63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69787" y="3128481"/>
            <a:ext cx="1710725" cy="1092607"/>
          </a:xfrm>
          <a:prstGeom prst="rect">
            <a:avLst/>
          </a:prstGeom>
          <a:noFill/>
        </p:spPr>
        <p:txBody>
          <a:bodyPr wrap="none" rtlCol="0">
            <a:spAutoFit/>
          </a:bodyPr>
          <a:lstStyle/>
          <a:p>
            <a:r>
              <a:rPr lang="en-US" altLang="ko-KR" sz="1300" dirty="0">
                <a:solidFill>
                  <a:srgbClr val="0000FF"/>
                </a:solidFill>
                <a:latin typeface="Arial" pitchFamily="34" charset="0"/>
                <a:cs typeface="Arial" pitchFamily="34" charset="0"/>
              </a:rPr>
              <a:t>All Ion pump on</a:t>
            </a:r>
          </a:p>
          <a:p>
            <a:r>
              <a:rPr lang="en-US" altLang="ko-KR" sz="1300" dirty="0">
                <a:solidFill>
                  <a:srgbClr val="0000FF"/>
                </a:solidFill>
                <a:latin typeface="Arial" pitchFamily="34" charset="0"/>
                <a:cs typeface="Arial" pitchFamily="34" charset="0"/>
              </a:rPr>
              <a:t>TMP off</a:t>
            </a:r>
          </a:p>
          <a:p>
            <a:r>
              <a:rPr lang="en-US" altLang="ko-KR" sz="1300" dirty="0">
                <a:solidFill>
                  <a:srgbClr val="0000FF"/>
                </a:solidFill>
                <a:latin typeface="Arial" pitchFamily="34" charset="0"/>
                <a:cs typeface="Arial" pitchFamily="34" charset="0"/>
              </a:rPr>
              <a:t>Cavity top:43K</a:t>
            </a:r>
          </a:p>
          <a:p>
            <a:r>
              <a:rPr lang="en-US" altLang="ko-KR" sz="1300" dirty="0">
                <a:solidFill>
                  <a:srgbClr val="0000FF"/>
                </a:solidFill>
                <a:latin typeface="Arial" pitchFamily="34" charset="0"/>
                <a:cs typeface="Arial" pitchFamily="34" charset="0"/>
              </a:rPr>
              <a:t>Cavity bottom: 31K</a:t>
            </a:r>
          </a:p>
          <a:p>
            <a:r>
              <a:rPr lang="en-US" altLang="ko-KR" sz="1300" dirty="0">
                <a:solidFill>
                  <a:srgbClr val="0000FF"/>
                </a:solidFill>
                <a:latin typeface="Arial" pitchFamily="34" charset="0"/>
                <a:cs typeface="Arial" pitchFamily="34" charset="0"/>
              </a:rPr>
              <a:t>(06:07), 2.9e-9 mbar</a:t>
            </a:r>
            <a:endParaRPr lang="ko-KR" altLang="en-US" sz="1300" dirty="0">
              <a:solidFill>
                <a:srgbClr val="0000FF"/>
              </a:solidFill>
              <a:latin typeface="Arial" pitchFamily="34" charset="0"/>
              <a:cs typeface="Arial" pitchFamily="34" charset="0"/>
            </a:endParaRPr>
          </a:p>
        </p:txBody>
      </p:sp>
      <p:sp>
        <p:nvSpPr>
          <p:cNvPr id="24"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25" name="슬라이드 번호 개체 틀 24"/>
          <p:cNvSpPr>
            <a:spLocks noGrp="1"/>
          </p:cNvSpPr>
          <p:nvPr>
            <p:ph type="sldNum" sz="quarter" idx="12"/>
          </p:nvPr>
        </p:nvSpPr>
        <p:spPr/>
        <p:txBody>
          <a:bodyPr/>
          <a:lstStyle/>
          <a:p>
            <a:fld id="{60E7512F-03B1-4F08-9361-FB993248262D}" type="slidenum">
              <a:rPr lang="ko-KR" altLang="en-US" smtClean="0"/>
              <a:pPr/>
              <a:t>10</a:t>
            </a:fld>
            <a:endParaRPr lang="ko-KR" altLang="en-US"/>
          </a:p>
        </p:txBody>
      </p:sp>
      <p:pic>
        <p:nvPicPr>
          <p:cNvPr id="27" name="Picture 11" descr="LOGO">
            <a:extLst>
              <a:ext uri="{FF2B5EF4-FFF2-40B4-BE49-F238E27FC236}">
                <a16:creationId xmlns:a16="http://schemas.microsoft.com/office/drawing/2014/main" id="{C855B306-6621-467B-9A6C-D03411E74402}"/>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297837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Number of SRF fault, SRF fault time </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11</a:t>
            </a:fld>
            <a:endParaRPr lang="ko-KR" altLang="en-US"/>
          </a:p>
        </p:txBody>
      </p:sp>
      <p:pic>
        <p:nvPicPr>
          <p:cNvPr id="10" name="그림 9">
            <a:extLst>
              <a:ext uri="{FF2B5EF4-FFF2-40B4-BE49-F238E27FC236}">
                <a16:creationId xmlns:a16="http://schemas.microsoft.com/office/drawing/2014/main" id="{1FCE6D46-ACA2-49E1-AF74-A4E1D3793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60" y="1268760"/>
            <a:ext cx="7200000" cy="5026057"/>
          </a:xfrm>
          <a:prstGeom prst="rect">
            <a:avLst/>
          </a:prstGeom>
        </p:spPr>
      </p:pic>
      <p:sp>
        <p:nvSpPr>
          <p:cNvPr id="11" name="오른쪽 중괄호 10">
            <a:extLst>
              <a:ext uri="{FF2B5EF4-FFF2-40B4-BE49-F238E27FC236}">
                <a16:creationId xmlns:a16="http://schemas.microsoft.com/office/drawing/2014/main" id="{0C295DBB-B5DD-456A-A9BE-7E7DCB58C16D}"/>
              </a:ext>
            </a:extLst>
          </p:cNvPr>
          <p:cNvSpPr/>
          <p:nvPr/>
        </p:nvSpPr>
        <p:spPr>
          <a:xfrm rot="5400000">
            <a:off x="2357752" y="5758220"/>
            <a:ext cx="360000" cy="39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 name="오른쪽 중괄호 11">
            <a:extLst>
              <a:ext uri="{FF2B5EF4-FFF2-40B4-BE49-F238E27FC236}">
                <a16:creationId xmlns:a16="http://schemas.microsoft.com/office/drawing/2014/main" id="{6D10CD88-9774-4CAD-ADC3-CF9DE50BF869}"/>
              </a:ext>
            </a:extLst>
          </p:cNvPr>
          <p:cNvSpPr/>
          <p:nvPr/>
        </p:nvSpPr>
        <p:spPr>
          <a:xfrm rot="5400000">
            <a:off x="4157808" y="4462220"/>
            <a:ext cx="360000" cy="298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3" name="오른쪽 중괄호 12">
            <a:extLst>
              <a:ext uri="{FF2B5EF4-FFF2-40B4-BE49-F238E27FC236}">
                <a16:creationId xmlns:a16="http://schemas.microsoft.com/office/drawing/2014/main" id="{B21B146C-1940-48E2-BC1F-7A9FE003E566}"/>
              </a:ext>
            </a:extLst>
          </p:cNvPr>
          <p:cNvSpPr/>
          <p:nvPr/>
        </p:nvSpPr>
        <p:spPr>
          <a:xfrm rot="5400000">
            <a:off x="6372296" y="5272260"/>
            <a:ext cx="360000" cy="136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4" name="TextBox 13">
            <a:extLst>
              <a:ext uri="{FF2B5EF4-FFF2-40B4-BE49-F238E27FC236}">
                <a16:creationId xmlns:a16="http://schemas.microsoft.com/office/drawing/2014/main" id="{BF1799D5-16F4-4E1A-9647-4FCEEE272B18}"/>
              </a:ext>
            </a:extLst>
          </p:cNvPr>
          <p:cNvSpPr txBox="1"/>
          <p:nvPr/>
        </p:nvSpPr>
        <p:spPr>
          <a:xfrm>
            <a:off x="1979712" y="6130171"/>
            <a:ext cx="1103187"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2 modules</a:t>
            </a:r>
            <a:endParaRPr lang="ko-KR" altLang="en-US" sz="15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A98FC43-F20C-43F8-B614-C1792B605F06}"/>
              </a:ext>
            </a:extLst>
          </p:cNvPr>
          <p:cNvSpPr txBox="1"/>
          <p:nvPr/>
        </p:nvSpPr>
        <p:spPr>
          <a:xfrm>
            <a:off x="3794771" y="6130171"/>
            <a:ext cx="1074333"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3 modules</a:t>
            </a:r>
            <a:endParaRPr lang="ko-KR" altLang="en-US" sz="15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902E08F-7B0F-48EE-AF8E-209648074D9D}"/>
              </a:ext>
            </a:extLst>
          </p:cNvPr>
          <p:cNvSpPr txBox="1"/>
          <p:nvPr/>
        </p:nvSpPr>
        <p:spPr>
          <a:xfrm>
            <a:off x="6017947" y="6114695"/>
            <a:ext cx="1074333"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2 modules</a:t>
            </a:r>
            <a:endParaRPr lang="ko-KR" altLang="en-US" sz="15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6F7B654-4E24-465E-8C58-8DBB72AD6FBE}"/>
              </a:ext>
            </a:extLst>
          </p:cNvPr>
          <p:cNvSpPr txBox="1"/>
          <p:nvPr/>
        </p:nvSpPr>
        <p:spPr>
          <a:xfrm>
            <a:off x="817200" y="1002398"/>
            <a:ext cx="7714360" cy="646331"/>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 SRF includes all components of RF system such as cryomodule, cryogenics, HPRF, LLRF and control </a:t>
            </a:r>
            <a:endParaRPr lang="ko-KR" altLang="en-US" dirty="0">
              <a:latin typeface="Arial" panose="020B0604020202020204" pitchFamily="34" charset="0"/>
              <a:cs typeface="Arial" panose="020B0604020202020204" pitchFamily="34" charset="0"/>
            </a:endParaRPr>
          </a:p>
        </p:txBody>
      </p:sp>
      <p:pic>
        <p:nvPicPr>
          <p:cNvPr id="17" name="Picture 11" descr="LOGO">
            <a:extLst>
              <a:ext uri="{FF2B5EF4-FFF2-40B4-BE49-F238E27FC236}">
                <a16:creationId xmlns:a16="http://schemas.microsoft.com/office/drawing/2014/main" id="{57D007C6-E383-45C4-A7F5-BD772D37BDEF}"/>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35435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Number of SRF fault, SRF fault time </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12</a:t>
            </a:fld>
            <a:endParaRPr lang="ko-KR" altLang="en-US" dirty="0"/>
          </a:p>
        </p:txBody>
      </p:sp>
      <p:pic>
        <p:nvPicPr>
          <p:cNvPr id="11" name="그림 10">
            <a:extLst>
              <a:ext uri="{FF2B5EF4-FFF2-40B4-BE49-F238E27FC236}">
                <a16:creationId xmlns:a16="http://schemas.microsoft.com/office/drawing/2014/main" id="{874DCD64-80DB-4B67-B20D-A8FC0F4C7D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6634" y="1330293"/>
            <a:ext cx="7200000" cy="5026057"/>
          </a:xfrm>
          <a:prstGeom prst="rect">
            <a:avLst/>
          </a:prstGeom>
        </p:spPr>
      </p:pic>
      <p:sp>
        <p:nvSpPr>
          <p:cNvPr id="3" name="오른쪽 중괄호 2">
            <a:extLst>
              <a:ext uri="{FF2B5EF4-FFF2-40B4-BE49-F238E27FC236}">
                <a16:creationId xmlns:a16="http://schemas.microsoft.com/office/drawing/2014/main" id="{B3AB40B0-3451-4253-A611-5DCA164AC456}"/>
              </a:ext>
            </a:extLst>
          </p:cNvPr>
          <p:cNvSpPr/>
          <p:nvPr/>
        </p:nvSpPr>
        <p:spPr>
          <a:xfrm rot="5400000">
            <a:off x="2357752" y="5859272"/>
            <a:ext cx="360000" cy="39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4" name="오른쪽 중괄호 13">
            <a:extLst>
              <a:ext uri="{FF2B5EF4-FFF2-40B4-BE49-F238E27FC236}">
                <a16:creationId xmlns:a16="http://schemas.microsoft.com/office/drawing/2014/main" id="{A82EFC38-5CCF-4A88-9E30-B78AC91E333A}"/>
              </a:ext>
            </a:extLst>
          </p:cNvPr>
          <p:cNvSpPr/>
          <p:nvPr/>
        </p:nvSpPr>
        <p:spPr>
          <a:xfrm rot="5400000">
            <a:off x="4157808" y="4563272"/>
            <a:ext cx="360000" cy="298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6" name="오른쪽 중괄호 15">
            <a:extLst>
              <a:ext uri="{FF2B5EF4-FFF2-40B4-BE49-F238E27FC236}">
                <a16:creationId xmlns:a16="http://schemas.microsoft.com/office/drawing/2014/main" id="{12347F6B-5829-4648-8C6B-44B0B2A90F65}"/>
              </a:ext>
            </a:extLst>
          </p:cNvPr>
          <p:cNvSpPr/>
          <p:nvPr/>
        </p:nvSpPr>
        <p:spPr>
          <a:xfrm rot="5400000">
            <a:off x="6372296" y="5373312"/>
            <a:ext cx="360000" cy="136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EF0CD65D-5625-41A3-9790-261F212E325A}"/>
              </a:ext>
            </a:extLst>
          </p:cNvPr>
          <p:cNvSpPr txBox="1"/>
          <p:nvPr/>
        </p:nvSpPr>
        <p:spPr>
          <a:xfrm>
            <a:off x="1979712" y="6231223"/>
            <a:ext cx="1103187"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2 modules</a:t>
            </a:r>
            <a:endParaRPr lang="ko-KR" altLang="en-US" sz="15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D6EDF4C-92C7-4CE6-9CA8-A08B5C2F7B24}"/>
              </a:ext>
            </a:extLst>
          </p:cNvPr>
          <p:cNvSpPr txBox="1"/>
          <p:nvPr/>
        </p:nvSpPr>
        <p:spPr>
          <a:xfrm>
            <a:off x="3794771" y="6231223"/>
            <a:ext cx="1074333"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3 modules</a:t>
            </a:r>
            <a:endParaRPr lang="ko-KR" altLang="en-US" sz="15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BCCE1DA-A908-4B02-AA37-88A9DFAABA72}"/>
              </a:ext>
            </a:extLst>
          </p:cNvPr>
          <p:cNvSpPr txBox="1"/>
          <p:nvPr/>
        </p:nvSpPr>
        <p:spPr>
          <a:xfrm>
            <a:off x="6017947" y="6215747"/>
            <a:ext cx="1074333"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2 modules</a:t>
            </a:r>
            <a:endParaRPr lang="ko-KR" altLang="en-US" sz="1500" dirty="0">
              <a:latin typeface="Arial" panose="020B0604020202020204" pitchFamily="34" charset="0"/>
              <a:cs typeface="Arial" panose="020B0604020202020204" pitchFamily="34" charset="0"/>
            </a:endParaRPr>
          </a:p>
        </p:txBody>
      </p:sp>
      <p:pic>
        <p:nvPicPr>
          <p:cNvPr id="13" name="Picture 11" descr="LOGO">
            <a:extLst>
              <a:ext uri="{FF2B5EF4-FFF2-40B4-BE49-F238E27FC236}">
                <a16:creationId xmlns:a16="http://schemas.microsoft.com/office/drawing/2014/main" id="{2F0E986D-392E-474E-8BAB-58EB1750309D}"/>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591024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554B6434-A62E-47F5-9EC6-5767A27AC5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60" y="1211255"/>
            <a:ext cx="7200000" cy="5026057"/>
          </a:xfrm>
          <a:prstGeom prst="rect">
            <a:avLst/>
          </a:prstGeom>
        </p:spPr>
      </p:pic>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MTBF, MTTR from SRF System only</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13</a:t>
            </a:fld>
            <a:endParaRPr lang="ko-KR" altLang="en-US" dirty="0"/>
          </a:p>
        </p:txBody>
      </p:sp>
      <p:sp>
        <p:nvSpPr>
          <p:cNvPr id="3" name="오른쪽 중괄호 2">
            <a:extLst>
              <a:ext uri="{FF2B5EF4-FFF2-40B4-BE49-F238E27FC236}">
                <a16:creationId xmlns:a16="http://schemas.microsoft.com/office/drawing/2014/main" id="{B3AB40B0-3451-4253-A611-5DCA164AC456}"/>
              </a:ext>
            </a:extLst>
          </p:cNvPr>
          <p:cNvSpPr/>
          <p:nvPr/>
        </p:nvSpPr>
        <p:spPr>
          <a:xfrm rot="5400000">
            <a:off x="2357752" y="5859272"/>
            <a:ext cx="360000" cy="396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4" name="오른쪽 중괄호 13">
            <a:extLst>
              <a:ext uri="{FF2B5EF4-FFF2-40B4-BE49-F238E27FC236}">
                <a16:creationId xmlns:a16="http://schemas.microsoft.com/office/drawing/2014/main" id="{A82EFC38-5CCF-4A88-9E30-B78AC91E333A}"/>
              </a:ext>
            </a:extLst>
          </p:cNvPr>
          <p:cNvSpPr/>
          <p:nvPr/>
        </p:nvSpPr>
        <p:spPr>
          <a:xfrm rot="5400000">
            <a:off x="4157808" y="4563272"/>
            <a:ext cx="360000" cy="298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6" name="오른쪽 중괄호 15">
            <a:extLst>
              <a:ext uri="{FF2B5EF4-FFF2-40B4-BE49-F238E27FC236}">
                <a16:creationId xmlns:a16="http://schemas.microsoft.com/office/drawing/2014/main" id="{12347F6B-5829-4648-8C6B-44B0B2A90F65}"/>
              </a:ext>
            </a:extLst>
          </p:cNvPr>
          <p:cNvSpPr/>
          <p:nvPr/>
        </p:nvSpPr>
        <p:spPr>
          <a:xfrm rot="5400000">
            <a:off x="6372296" y="5373312"/>
            <a:ext cx="360000" cy="1368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4" name="TextBox 3">
            <a:extLst>
              <a:ext uri="{FF2B5EF4-FFF2-40B4-BE49-F238E27FC236}">
                <a16:creationId xmlns:a16="http://schemas.microsoft.com/office/drawing/2014/main" id="{EF0CD65D-5625-41A3-9790-261F212E325A}"/>
              </a:ext>
            </a:extLst>
          </p:cNvPr>
          <p:cNvSpPr txBox="1"/>
          <p:nvPr/>
        </p:nvSpPr>
        <p:spPr>
          <a:xfrm>
            <a:off x="1979712" y="6231223"/>
            <a:ext cx="1103187"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2 modules</a:t>
            </a:r>
            <a:endParaRPr lang="ko-KR" altLang="en-US" sz="15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7D6EDF4C-92C7-4CE6-9CA8-A08B5C2F7B24}"/>
              </a:ext>
            </a:extLst>
          </p:cNvPr>
          <p:cNvSpPr txBox="1"/>
          <p:nvPr/>
        </p:nvSpPr>
        <p:spPr>
          <a:xfrm>
            <a:off x="3794771" y="6231223"/>
            <a:ext cx="1074333"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3 modules</a:t>
            </a:r>
            <a:endParaRPr lang="ko-KR" altLang="en-US" sz="15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BCCE1DA-A908-4B02-AA37-88A9DFAABA72}"/>
              </a:ext>
            </a:extLst>
          </p:cNvPr>
          <p:cNvSpPr txBox="1"/>
          <p:nvPr/>
        </p:nvSpPr>
        <p:spPr>
          <a:xfrm>
            <a:off x="6017947" y="6215747"/>
            <a:ext cx="1074333" cy="323165"/>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2 modules</a:t>
            </a:r>
            <a:endParaRPr lang="ko-KR" altLang="en-US" sz="15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B4AA848-1F59-4689-AC21-2635B2E78BFD}"/>
              </a:ext>
            </a:extLst>
          </p:cNvPr>
          <p:cNvSpPr txBox="1"/>
          <p:nvPr/>
        </p:nvSpPr>
        <p:spPr>
          <a:xfrm>
            <a:off x="1763688" y="1017603"/>
            <a:ext cx="5573962" cy="323165"/>
          </a:xfrm>
          <a:prstGeom prst="rect">
            <a:avLst/>
          </a:prstGeom>
          <a:noFill/>
        </p:spPr>
        <p:txBody>
          <a:bodyPr wrap="none" rtlCol="0">
            <a:spAutoFit/>
          </a:bodyPr>
          <a:lstStyle/>
          <a:p>
            <a:pPr algn="ctr"/>
            <a:r>
              <a:rPr lang="en-US" altLang="ko-KR" sz="1500" dirty="0">
                <a:latin typeface="Arial" panose="020B0604020202020204" pitchFamily="34" charset="0"/>
                <a:cs typeface="Arial" panose="020B0604020202020204" pitchFamily="34" charset="0"/>
              </a:rPr>
              <a:t>MTBF: mean time between failures, MTTR: mean time to repair</a:t>
            </a:r>
            <a:endParaRPr lang="ko-KR" altLang="en-US" sz="1500" dirty="0">
              <a:latin typeface="Arial" panose="020B0604020202020204" pitchFamily="34" charset="0"/>
              <a:cs typeface="Arial" panose="020B0604020202020204" pitchFamily="34" charset="0"/>
            </a:endParaRPr>
          </a:p>
        </p:txBody>
      </p:sp>
      <p:pic>
        <p:nvPicPr>
          <p:cNvPr id="15" name="Picture 11" descr="LOGO">
            <a:extLst>
              <a:ext uri="{FF2B5EF4-FFF2-40B4-BE49-F238E27FC236}">
                <a16:creationId xmlns:a16="http://schemas.microsoft.com/office/drawing/2014/main" id="{0249879A-94D2-4005-9B2F-8D56D5383EF3}"/>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2719283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a:extLst>
              <a:ext uri="{FF2B5EF4-FFF2-40B4-BE49-F238E27FC236}">
                <a16:creationId xmlns:a16="http://schemas.microsoft.com/office/drawing/2014/main" id="{E85A8E25-E14C-4189-BEF3-461BF3C8E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4642" y="980728"/>
            <a:ext cx="4320000" cy="3305821"/>
          </a:xfrm>
          <a:prstGeom prst="rect">
            <a:avLst/>
          </a:prstGeom>
        </p:spPr>
      </p:pic>
      <p:pic>
        <p:nvPicPr>
          <p:cNvPr id="15" name="그림 14">
            <a:extLst>
              <a:ext uri="{FF2B5EF4-FFF2-40B4-BE49-F238E27FC236}">
                <a16:creationId xmlns:a16="http://schemas.microsoft.com/office/drawing/2014/main" id="{CEB86D5B-15CD-4532-BD73-7F43FB90B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000334"/>
            <a:ext cx="4320000" cy="3305821"/>
          </a:xfrm>
          <a:prstGeom prst="rect">
            <a:avLst/>
          </a:prstGeom>
        </p:spPr>
      </p:pic>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Faults for each RF Components</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14</a:t>
            </a:fld>
            <a:endParaRPr lang="ko-KR" altLang="en-US" dirty="0"/>
          </a:p>
        </p:txBody>
      </p:sp>
      <p:sp>
        <p:nvSpPr>
          <p:cNvPr id="5" name="TextBox 4">
            <a:extLst>
              <a:ext uri="{FF2B5EF4-FFF2-40B4-BE49-F238E27FC236}">
                <a16:creationId xmlns:a16="http://schemas.microsoft.com/office/drawing/2014/main" id="{5B4AA848-1F59-4689-AC21-2635B2E78BFD}"/>
              </a:ext>
            </a:extLst>
          </p:cNvPr>
          <p:cNvSpPr txBox="1"/>
          <p:nvPr/>
        </p:nvSpPr>
        <p:spPr>
          <a:xfrm>
            <a:off x="457200" y="4293096"/>
            <a:ext cx="8229600" cy="2169825"/>
          </a:xfrm>
          <a:prstGeom prst="rect">
            <a:avLst/>
          </a:prstGeom>
          <a:noFill/>
        </p:spPr>
        <p:txBody>
          <a:bodyPr wrap="square" rtlCol="0">
            <a:spAutoFit/>
          </a:bodyPr>
          <a:lstStyle/>
          <a:p>
            <a:pPr marL="342900" indent="-342900">
              <a:spcAft>
                <a:spcPts val="600"/>
              </a:spcAft>
              <a:buFont typeface="+mj-lt"/>
              <a:buAutoNum type="arabicParenR"/>
            </a:pPr>
            <a:r>
              <a:rPr lang="en-US" altLang="ko-KR" sz="1500" b="1" dirty="0">
                <a:latin typeface="Arial" panose="020B0604020202020204" pitchFamily="34" charset="0"/>
                <a:cs typeface="Arial" panose="020B0604020202020204" pitchFamily="34" charset="0"/>
              </a:rPr>
              <a:t>Absorber</a:t>
            </a:r>
            <a:r>
              <a:rPr lang="en-US" altLang="ko-KR" sz="1500" dirty="0">
                <a:latin typeface="Arial" panose="020B0604020202020204" pitchFamily="34" charset="0"/>
                <a:cs typeface="Arial" panose="020B0604020202020204" pitchFamily="34" charset="0"/>
              </a:rPr>
              <a:t> is the device installed in the </a:t>
            </a:r>
            <a:r>
              <a:rPr lang="en-US" altLang="ko-KR" sz="1500" dirty="0" err="1">
                <a:latin typeface="Arial" panose="020B0604020202020204" pitchFamily="34" charset="0"/>
                <a:cs typeface="Arial" panose="020B0604020202020204" pitchFamily="34" charset="0"/>
              </a:rPr>
              <a:t>coldbox</a:t>
            </a:r>
            <a:r>
              <a:rPr lang="en-US" altLang="ko-KR" sz="1500" dirty="0">
                <a:latin typeface="Arial" panose="020B0604020202020204" pitchFamily="34" charset="0"/>
                <a:cs typeface="Arial" panose="020B0604020202020204" pitchFamily="34" charset="0"/>
              </a:rPr>
              <a:t> of He refrigeration to remove impure gas from He gas. During absorber A working with every 12 days operation, the valves and vacuum pump manipulation makes He pressure disturbance at the high pressure line of cold box. It occasionally disturbs He pressure of module He vessel.  </a:t>
            </a:r>
          </a:p>
          <a:p>
            <a:pPr marL="342900" indent="-342900">
              <a:spcAft>
                <a:spcPts val="600"/>
              </a:spcAft>
              <a:buFont typeface="+mj-lt"/>
              <a:buAutoNum type="arabicParenR"/>
            </a:pPr>
            <a:r>
              <a:rPr lang="en-US" altLang="ko-KR" sz="1500" b="1" dirty="0">
                <a:latin typeface="Arial" panose="020B0604020202020204" pitchFamily="34" charset="0"/>
                <a:cs typeface="Arial" panose="020B0604020202020204" pitchFamily="34" charset="0"/>
              </a:rPr>
              <a:t>Pickup</a:t>
            </a:r>
            <a:r>
              <a:rPr lang="en-US" altLang="ko-KR" sz="1500" dirty="0">
                <a:latin typeface="Arial" panose="020B0604020202020204" pitchFamily="34" charset="0"/>
                <a:cs typeface="Arial" panose="020B0604020202020204" pitchFamily="34" charset="0"/>
              </a:rPr>
              <a:t> is the field pickup probe: with 5~8 user-service terms, condensed gases are expended abruptly then it makes vacuum pressure disturbance at CM3 only.</a:t>
            </a:r>
          </a:p>
          <a:p>
            <a:pPr marL="342900" indent="-342900">
              <a:spcAft>
                <a:spcPts val="600"/>
              </a:spcAft>
              <a:buFont typeface="+mj-lt"/>
              <a:buAutoNum type="arabicParenR"/>
            </a:pPr>
            <a:r>
              <a:rPr lang="en-US" altLang="ko-KR" sz="1500" b="1" dirty="0">
                <a:latin typeface="Arial" panose="020B0604020202020204" pitchFamily="34" charset="0"/>
                <a:cs typeface="Arial" panose="020B0604020202020204" pitchFamily="34" charset="0"/>
              </a:rPr>
              <a:t>TL</a:t>
            </a:r>
            <a:r>
              <a:rPr lang="en-US" altLang="ko-KR" sz="1500" dirty="0">
                <a:latin typeface="Arial" panose="020B0604020202020204" pitchFamily="34" charset="0"/>
                <a:cs typeface="Arial" panose="020B0604020202020204" pitchFamily="34" charset="0"/>
              </a:rPr>
              <a:t> is the power transmission line including water load, circulator and RF switch.</a:t>
            </a:r>
          </a:p>
          <a:p>
            <a:pPr marL="342900" indent="-342900">
              <a:spcAft>
                <a:spcPts val="600"/>
              </a:spcAft>
              <a:buFont typeface="+mj-lt"/>
              <a:buAutoNum type="arabicParenR"/>
            </a:pPr>
            <a:r>
              <a:rPr lang="en-US" altLang="ko-KR" sz="1500" b="1" dirty="0">
                <a:latin typeface="Arial" panose="020B0604020202020204" pitchFamily="34" charset="0"/>
                <a:cs typeface="Arial" panose="020B0604020202020204" pitchFamily="34" charset="0"/>
              </a:rPr>
              <a:t>CG</a:t>
            </a:r>
            <a:r>
              <a:rPr lang="en-US" altLang="ko-KR" sz="1500" dirty="0">
                <a:latin typeface="Arial" panose="020B0604020202020204" pitchFamily="34" charset="0"/>
                <a:cs typeface="Arial" panose="020B0604020202020204" pitchFamily="34" charset="0"/>
              </a:rPr>
              <a:t> is the</a:t>
            </a:r>
            <a:r>
              <a:rPr lang="ko-KR" altLang="en-US" sz="1500" dirty="0">
                <a:latin typeface="Arial" panose="020B0604020202020204" pitchFamily="34" charset="0"/>
                <a:cs typeface="Arial" panose="020B0604020202020204" pitchFamily="34" charset="0"/>
              </a:rPr>
              <a:t> </a:t>
            </a:r>
            <a:r>
              <a:rPr lang="en-US" altLang="ko-KR" sz="1500" dirty="0">
                <a:latin typeface="Arial" panose="020B0604020202020204" pitchFamily="34" charset="0"/>
                <a:cs typeface="Arial" panose="020B0604020202020204" pitchFamily="34" charset="0"/>
              </a:rPr>
              <a:t>He</a:t>
            </a:r>
            <a:r>
              <a:rPr lang="ko-KR" altLang="en-US" sz="1500" dirty="0">
                <a:latin typeface="Arial" panose="020B0604020202020204" pitchFamily="34" charset="0"/>
                <a:cs typeface="Arial" panose="020B0604020202020204" pitchFamily="34" charset="0"/>
              </a:rPr>
              <a:t> </a:t>
            </a:r>
            <a:r>
              <a:rPr lang="en-US" altLang="ko-KR" sz="1500" dirty="0">
                <a:latin typeface="Arial" panose="020B0604020202020204" pitchFamily="34" charset="0"/>
                <a:cs typeface="Arial" panose="020B0604020202020204" pitchFamily="34" charset="0"/>
              </a:rPr>
              <a:t>refrigerator including compressor, </a:t>
            </a:r>
            <a:r>
              <a:rPr lang="en-US" altLang="ko-KR" sz="1500" dirty="0" err="1">
                <a:latin typeface="Arial" panose="020B0604020202020204" pitchFamily="34" charset="0"/>
                <a:cs typeface="Arial" panose="020B0604020202020204" pitchFamily="34" charset="0"/>
              </a:rPr>
              <a:t>coldbox</a:t>
            </a:r>
            <a:r>
              <a:rPr lang="en-US" altLang="ko-KR" sz="1500" dirty="0">
                <a:latin typeface="Arial" panose="020B0604020202020204" pitchFamily="34" charset="0"/>
                <a:cs typeface="Arial" panose="020B0604020202020204" pitchFamily="34" charset="0"/>
              </a:rPr>
              <a:t> and He </a:t>
            </a:r>
            <a:r>
              <a:rPr lang="en-US" altLang="ko-KR" sz="1500" dirty="0" err="1">
                <a:latin typeface="Arial" panose="020B0604020202020204" pitchFamily="34" charset="0"/>
                <a:cs typeface="Arial" panose="020B0604020202020204" pitchFamily="34" charset="0"/>
              </a:rPr>
              <a:t>dewar</a:t>
            </a:r>
            <a:endParaRPr lang="ko-KR" altLang="en-US" sz="1500" dirty="0">
              <a:latin typeface="Arial" panose="020B0604020202020204" pitchFamily="34" charset="0"/>
              <a:cs typeface="Arial" panose="020B0604020202020204" pitchFamily="34" charset="0"/>
            </a:endParaRPr>
          </a:p>
        </p:txBody>
      </p:sp>
      <p:pic>
        <p:nvPicPr>
          <p:cNvPr id="20" name="Picture 11" descr="LOGO">
            <a:extLst>
              <a:ext uri="{FF2B5EF4-FFF2-40B4-BE49-F238E27FC236}">
                <a16:creationId xmlns:a16="http://schemas.microsoft.com/office/drawing/2014/main" id="{22F6C158-D502-445A-827D-30FDC944F4C0}"/>
              </a:ext>
            </a:extLst>
          </p:cNvPr>
          <p:cNvPicPr>
            <a:picLocks noChangeAspect="1" noChangeArrowheads="1"/>
          </p:cNvPicPr>
          <p:nvPr/>
        </p:nvPicPr>
        <p:blipFill>
          <a:blip r:embed="rId4"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3785261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Severe Faults, Experienced</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15</a:t>
            </a:fld>
            <a:endParaRPr lang="ko-KR" altLang="en-US" dirty="0"/>
          </a:p>
        </p:txBody>
      </p:sp>
      <p:sp>
        <p:nvSpPr>
          <p:cNvPr id="5" name="TextBox 4">
            <a:extLst>
              <a:ext uri="{FF2B5EF4-FFF2-40B4-BE49-F238E27FC236}">
                <a16:creationId xmlns:a16="http://schemas.microsoft.com/office/drawing/2014/main" id="{5B4AA848-1F59-4689-AC21-2635B2E78BFD}"/>
              </a:ext>
            </a:extLst>
          </p:cNvPr>
          <p:cNvSpPr txBox="1"/>
          <p:nvPr/>
        </p:nvSpPr>
        <p:spPr>
          <a:xfrm>
            <a:off x="487653" y="1556792"/>
            <a:ext cx="8229600" cy="3877985"/>
          </a:xfrm>
          <a:prstGeom prst="rect">
            <a:avLst/>
          </a:prstGeom>
          <a:noFill/>
        </p:spPr>
        <p:txBody>
          <a:bodyPr wrap="square" rtlCol="0">
            <a:spAutoFit/>
          </a:bodyPr>
          <a:lstStyle/>
          <a:p>
            <a:pPr marL="342900" indent="-342900">
              <a:spcAft>
                <a:spcPts val="1200"/>
              </a:spcAft>
              <a:buFont typeface="+mj-lt"/>
              <a:buAutoNum type="arabicParenR"/>
            </a:pPr>
            <a:r>
              <a:rPr lang="en-US" altLang="ko-KR" u="sng" dirty="0">
                <a:latin typeface="Arial" panose="020B0604020202020204" pitchFamily="34" charset="0"/>
                <a:cs typeface="Arial" panose="020B0604020202020204" pitchFamily="34" charset="0"/>
              </a:rPr>
              <a:t>Blocking particle filter in </a:t>
            </a:r>
            <a:r>
              <a:rPr lang="en-US" altLang="ko-KR" u="sng" dirty="0" err="1">
                <a:latin typeface="Arial" panose="020B0604020202020204" pitchFamily="34" charset="0"/>
                <a:cs typeface="Arial" panose="020B0604020202020204" pitchFamily="34" charset="0"/>
              </a:rPr>
              <a:t>LHe</a:t>
            </a:r>
            <a:r>
              <a:rPr lang="en-US" altLang="ko-KR" u="sng" dirty="0">
                <a:latin typeface="Arial" panose="020B0604020202020204" pitchFamily="34" charset="0"/>
                <a:cs typeface="Arial" panose="020B0604020202020204" pitchFamily="34" charset="0"/>
              </a:rPr>
              <a:t> supply line </a:t>
            </a:r>
            <a:r>
              <a:rPr lang="en-US" altLang="ko-KR" dirty="0">
                <a:latin typeface="Arial" panose="020B0604020202020204" pitchFamily="34" charset="0"/>
                <a:cs typeface="Arial" panose="020B0604020202020204" pitchFamily="34" charset="0"/>
              </a:rPr>
              <a:t>during the 1</a:t>
            </a:r>
            <a:r>
              <a:rPr lang="en-US" altLang="ko-KR" baseline="30000" dirty="0">
                <a:latin typeface="Arial" panose="020B0604020202020204" pitchFamily="34" charset="0"/>
                <a:cs typeface="Arial" panose="020B0604020202020204" pitchFamily="34" charset="0"/>
              </a:rPr>
              <a:t>st</a:t>
            </a:r>
            <a:r>
              <a:rPr lang="en-US" altLang="ko-KR" dirty="0">
                <a:latin typeface="Arial" panose="020B0604020202020204" pitchFamily="34" charset="0"/>
                <a:cs typeface="Arial" panose="020B0604020202020204" pitchFamily="34" charset="0"/>
              </a:rPr>
              <a:t> trying to cooldown cryomodules</a:t>
            </a:r>
          </a:p>
          <a:p>
            <a:pPr marL="342900" indent="-342900">
              <a:spcAft>
                <a:spcPts val="1200"/>
              </a:spcAft>
              <a:buFont typeface="+mj-lt"/>
              <a:buAutoNum type="arabicParenR"/>
            </a:pPr>
            <a:r>
              <a:rPr lang="en-US" altLang="ko-KR" u="sng" dirty="0">
                <a:latin typeface="Arial" panose="020B0604020202020204" pitchFamily="34" charset="0"/>
                <a:cs typeface="Arial" panose="020B0604020202020204" pitchFamily="34" charset="0"/>
              </a:rPr>
              <a:t>Stoppage of expansion turbine in cold box </a:t>
            </a:r>
            <a:r>
              <a:rPr lang="en-US" altLang="ko-KR" dirty="0">
                <a:latin typeface="Arial" panose="020B0604020202020204" pitchFamily="34" charset="0"/>
                <a:cs typeface="Arial" panose="020B0604020202020204" pitchFamily="34" charset="0"/>
              </a:rPr>
              <a:t>during cavity cooling after planed maintenance: 26 Jan., 2014 (20 days’ out of service), 14 Feb, and 24 Mar., 2017(45 days out of service) maybe impurity makes turbine jamming, but unknow cause and no pre-detected symptoms by system monitoring. </a:t>
            </a:r>
          </a:p>
          <a:p>
            <a:pPr marL="342900" indent="-342900">
              <a:spcAft>
                <a:spcPts val="1200"/>
              </a:spcAft>
              <a:buFont typeface="+mj-lt"/>
              <a:buAutoNum type="arabicParenR"/>
            </a:pPr>
            <a:r>
              <a:rPr lang="en-US" altLang="ko-KR" u="sng" dirty="0">
                <a:latin typeface="Arial" panose="020B0604020202020204" pitchFamily="34" charset="0"/>
                <a:cs typeface="Arial" panose="020B0604020202020204" pitchFamily="34" charset="0"/>
              </a:rPr>
              <a:t>Tearing out of LN2 supply tube (bellows) of MCTL </a:t>
            </a:r>
            <a:r>
              <a:rPr lang="en-US" altLang="ko-KR" dirty="0">
                <a:latin typeface="Arial" panose="020B0604020202020204" pitchFamily="34" charset="0"/>
                <a:cs typeface="Arial" panose="020B0604020202020204" pitchFamily="34" charset="0"/>
              </a:rPr>
              <a:t>during cavity cooling: 19 Feb. -  Mar. 26, 2014 (28 days’ loss of beamtime), mis-design of section bellows and mis-selection of bellow type</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(blade guide)</a:t>
            </a:r>
          </a:p>
          <a:p>
            <a:pPr marL="342900" indent="-342900">
              <a:spcAft>
                <a:spcPts val="1200"/>
              </a:spcAft>
              <a:buFont typeface="+mj-lt"/>
              <a:buAutoNum type="arabicParenR"/>
            </a:pPr>
            <a:r>
              <a:rPr lang="en-US" altLang="ko-KR" u="sng" dirty="0">
                <a:latin typeface="Arial" panose="020B0604020202020204" pitchFamily="34" charset="0"/>
                <a:cs typeface="Arial" panose="020B0604020202020204" pitchFamily="34" charset="0"/>
              </a:rPr>
              <a:t>Vacuum leakage between He vessel and cavity</a:t>
            </a:r>
            <a:r>
              <a:rPr lang="en-US" altLang="ko-KR" dirty="0">
                <a:latin typeface="Arial" panose="020B0604020202020204" pitchFamily="34" charset="0"/>
                <a:cs typeface="Arial" panose="020B0604020202020204" pitchFamily="34" charset="0"/>
              </a:rPr>
              <a:t>: CM3 – Sep. 2029, CM1 – Sep. 2022, maybe fatigue of indium sealing through the frequent thermal cycle and aging, resulted to reduced beam current, ordered spare module.</a:t>
            </a:r>
          </a:p>
        </p:txBody>
      </p:sp>
      <p:pic>
        <p:nvPicPr>
          <p:cNvPr id="10" name="Picture 11" descr="LOGO">
            <a:extLst>
              <a:ext uri="{FF2B5EF4-FFF2-40B4-BE49-F238E27FC236}">
                <a16:creationId xmlns:a16="http://schemas.microsoft.com/office/drawing/2014/main" id="{BEF0625E-0EDA-4B87-96C1-631A9404C51B}"/>
              </a:ext>
            </a:extLst>
          </p:cNvPr>
          <p:cNvPicPr>
            <a:picLocks noChangeAspect="1" noChangeArrowheads="1"/>
          </p:cNvPicPr>
          <p:nvPr/>
        </p:nvPicPr>
        <p:blipFill>
          <a:blip r:embed="rId2" cstate="print"/>
          <a:srcRect/>
          <a:stretch>
            <a:fillRect/>
          </a:stretch>
        </p:blipFill>
        <p:spPr bwMode="auto">
          <a:xfrm>
            <a:off x="97200" y="666234"/>
            <a:ext cx="720000" cy="484972"/>
          </a:xfrm>
          <a:prstGeom prst="rect">
            <a:avLst/>
          </a:prstGeom>
          <a:noFill/>
        </p:spPr>
      </p:pic>
      <p:sp>
        <p:nvSpPr>
          <p:cNvPr id="3" name="TextBox 2">
            <a:extLst>
              <a:ext uri="{FF2B5EF4-FFF2-40B4-BE49-F238E27FC236}">
                <a16:creationId xmlns:a16="http://schemas.microsoft.com/office/drawing/2014/main" id="{17A2AE36-1015-485B-9D57-348F3CBEA254}"/>
              </a:ext>
            </a:extLst>
          </p:cNvPr>
          <p:cNvSpPr txBox="1"/>
          <p:nvPr/>
        </p:nvSpPr>
        <p:spPr>
          <a:xfrm>
            <a:off x="2902312" y="980728"/>
            <a:ext cx="3339376" cy="369332"/>
          </a:xfrm>
          <a:prstGeom prst="rect">
            <a:avLst/>
          </a:prstGeom>
          <a:noFill/>
        </p:spPr>
        <p:txBody>
          <a:bodyPr wrap="none" rtlCol="0">
            <a:spAutoFit/>
          </a:bodyPr>
          <a:lstStyle/>
          <a:p>
            <a:pPr algn="ctr"/>
            <a:r>
              <a:rPr lang="en-US" altLang="ko-KR" dirty="0">
                <a:latin typeface="Arial" panose="020B0604020202020204" pitchFamily="34" charset="0"/>
                <a:cs typeface="Arial" panose="020B0604020202020204" pitchFamily="34" charset="0"/>
              </a:rPr>
              <a:t>(more than 2 weeks downtime)</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652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560" y="1940865"/>
            <a:ext cx="6480000" cy="242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제목 2"/>
          <p:cNvSpPr>
            <a:spLocks noGrp="1"/>
          </p:cNvSpPr>
          <p:nvPr>
            <p:ph type="title"/>
          </p:nvPr>
        </p:nvSpPr>
        <p:spPr>
          <a:xfrm>
            <a:off x="457200" y="274638"/>
            <a:ext cx="8229600" cy="634082"/>
          </a:xfrm>
        </p:spPr>
        <p:txBody>
          <a:bodyPr>
            <a:normAutofit/>
          </a:bodyPr>
          <a:lstStyle/>
          <a:p>
            <a:r>
              <a:rPr lang="en-US" altLang="ko-KR" sz="3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Turbine Troubles</a:t>
            </a:r>
            <a:endParaRPr lang="ko-KR" altLang="en-US" sz="32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11" name="TextBox 10"/>
          <p:cNvSpPr txBox="1"/>
          <p:nvPr/>
        </p:nvSpPr>
        <p:spPr>
          <a:xfrm>
            <a:off x="6444208" y="2123565"/>
            <a:ext cx="1197764" cy="369332"/>
          </a:xfrm>
          <a:prstGeom prst="rect">
            <a:avLst/>
          </a:prstGeom>
          <a:solidFill>
            <a:schemeClr val="bg1"/>
          </a:solidFill>
        </p:spPr>
        <p:txBody>
          <a:bodyPr wrap="none" rtlCol="0">
            <a:spAutoFit/>
          </a:bodyPr>
          <a:lstStyle/>
          <a:p>
            <a:r>
              <a:rPr lang="en-US" altLang="ko-KR" dirty="0">
                <a:latin typeface="Arial Unicode MS" pitchFamily="50" charset="-127"/>
                <a:ea typeface="Arial Unicode MS" pitchFamily="50" charset="-127"/>
                <a:cs typeface="Arial Unicode MS" pitchFamily="50" charset="-127"/>
              </a:rPr>
              <a:t>Deformed</a:t>
            </a:r>
            <a:endParaRPr lang="ko-KR" altLang="en-US" dirty="0"/>
          </a:p>
        </p:txBody>
      </p:sp>
      <p:sp>
        <p:nvSpPr>
          <p:cNvPr id="17" name="TextBox 16"/>
          <p:cNvSpPr txBox="1"/>
          <p:nvPr/>
        </p:nvSpPr>
        <p:spPr>
          <a:xfrm>
            <a:off x="3419872" y="1907541"/>
            <a:ext cx="966931" cy="369332"/>
          </a:xfrm>
          <a:prstGeom prst="rect">
            <a:avLst/>
          </a:prstGeom>
          <a:solidFill>
            <a:schemeClr val="bg1"/>
          </a:solidFill>
        </p:spPr>
        <p:txBody>
          <a:bodyPr wrap="none" rtlCol="0">
            <a:spAutoFit/>
          </a:bodyPr>
          <a:lstStyle/>
          <a:p>
            <a:r>
              <a:rPr lang="en-US" altLang="ko-KR" dirty="0">
                <a:latin typeface="Arial Unicode MS" pitchFamily="50" charset="-127"/>
                <a:ea typeface="Arial Unicode MS" pitchFamily="50" charset="-127"/>
                <a:cs typeface="Arial Unicode MS" pitchFamily="50" charset="-127"/>
              </a:rPr>
              <a:t>Scratch</a:t>
            </a:r>
            <a:endParaRPr lang="ko-KR" altLang="en-US" dirty="0"/>
          </a:p>
        </p:txBody>
      </p:sp>
      <p:sp>
        <p:nvSpPr>
          <p:cNvPr id="2" name="TextBox 1">
            <a:extLst>
              <a:ext uri="{FF2B5EF4-FFF2-40B4-BE49-F238E27FC236}">
                <a16:creationId xmlns:a16="http://schemas.microsoft.com/office/drawing/2014/main" id="{5B09D47C-1314-4EE4-B162-D1BC2C86AE8F}"/>
              </a:ext>
            </a:extLst>
          </p:cNvPr>
          <p:cNvSpPr txBox="1"/>
          <p:nvPr/>
        </p:nvSpPr>
        <p:spPr>
          <a:xfrm>
            <a:off x="1084689" y="4570983"/>
            <a:ext cx="7015703" cy="369332"/>
          </a:xfrm>
          <a:prstGeom prst="rect">
            <a:avLst/>
          </a:prstGeom>
          <a:noFill/>
        </p:spPr>
        <p:txBody>
          <a:bodyPr wrap="none" rtlCol="0">
            <a:spAutoFit/>
          </a:bodyPr>
          <a:lstStyle/>
          <a:p>
            <a:pPr algn="ctr"/>
            <a:r>
              <a:rPr lang="en-US" altLang="ko-KR" dirty="0">
                <a:latin typeface="Arial" panose="020B0604020202020204" pitchFamily="34" charset="0"/>
                <a:cs typeface="Arial" panose="020B0604020202020204" pitchFamily="34" charset="0"/>
              </a:rPr>
              <a:t>Contact marks between turbine wheel and exhaust turbine diffuser </a:t>
            </a:r>
            <a:endParaRPr lang="ko-KR" altLang="en-US" dirty="0">
              <a:latin typeface="Arial" panose="020B0604020202020204" pitchFamily="34" charset="0"/>
              <a:cs typeface="Arial" panose="020B0604020202020204" pitchFamily="34" charset="0"/>
            </a:endParaRPr>
          </a:p>
        </p:txBody>
      </p:sp>
      <p:pic>
        <p:nvPicPr>
          <p:cNvPr id="10" name="Picture 11" descr="LOGO">
            <a:extLst>
              <a:ext uri="{FF2B5EF4-FFF2-40B4-BE49-F238E27FC236}">
                <a16:creationId xmlns:a16="http://schemas.microsoft.com/office/drawing/2014/main" id="{0207E7F3-E08A-4E3B-91D2-06A0FAC4CA72}"/>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
        <p:nvSpPr>
          <p:cNvPr id="4" name="슬라이드 번호 개체 틀 3">
            <a:extLst>
              <a:ext uri="{FF2B5EF4-FFF2-40B4-BE49-F238E27FC236}">
                <a16:creationId xmlns:a16="http://schemas.microsoft.com/office/drawing/2014/main" id="{B9610922-9874-494C-A97D-0C0513D1ECD6}"/>
              </a:ext>
            </a:extLst>
          </p:cNvPr>
          <p:cNvSpPr>
            <a:spLocks noGrp="1"/>
          </p:cNvSpPr>
          <p:nvPr>
            <p:ph type="sldNum" sz="quarter" idx="12"/>
          </p:nvPr>
        </p:nvSpPr>
        <p:spPr/>
        <p:txBody>
          <a:bodyPr/>
          <a:lstStyle/>
          <a:p>
            <a:fld id="{60E7512F-03B1-4F08-9361-FB993248262D}" type="slidenum">
              <a:rPr lang="ko-KR" altLang="en-US" smtClean="0"/>
              <a:pPr/>
              <a:t>16</a:t>
            </a:fld>
            <a:endParaRPr lang="ko-KR" altLang="en-US"/>
          </a:p>
        </p:txBody>
      </p:sp>
    </p:spTree>
    <p:extLst>
      <p:ext uri="{BB962C8B-B14F-4D97-AF65-F5344CB8AC3E}">
        <p14:creationId xmlns:p14="http://schemas.microsoft.com/office/powerpoint/2010/main" val="4155099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Damaged Bellows</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17</a:t>
            </a:fld>
            <a:endParaRPr lang="ko-KR" altLang="en-US" dirty="0"/>
          </a:p>
        </p:txBody>
      </p:sp>
      <p:pic>
        <p:nvPicPr>
          <p:cNvPr id="10" name="Picture 2" descr="E:\Accelerators\PLS-II RF 2014\Operation\LN2 Line fault_2014_0219\LN2 Line\IMG_0311.JPG">
            <a:extLst>
              <a:ext uri="{FF2B5EF4-FFF2-40B4-BE49-F238E27FC236}">
                <a16:creationId xmlns:a16="http://schemas.microsoft.com/office/drawing/2014/main" id="{0E72D565-BB1A-4BC9-8E06-1BB8E256858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8760"/>
            <a:ext cx="3600000" cy="270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BFBB664-9075-41F1-87D5-5047AED2327F}"/>
              </a:ext>
            </a:extLst>
          </p:cNvPr>
          <p:cNvSpPr txBox="1"/>
          <p:nvPr/>
        </p:nvSpPr>
        <p:spPr>
          <a:xfrm>
            <a:off x="611560" y="4005212"/>
            <a:ext cx="3758050" cy="369332"/>
          </a:xfrm>
          <a:prstGeom prst="rect">
            <a:avLst/>
          </a:prstGeom>
          <a:noFill/>
        </p:spPr>
        <p:txBody>
          <a:bodyPr wrap="square" rtlCol="0">
            <a:spAutoFit/>
          </a:bodyPr>
          <a:lstStyle/>
          <a:p>
            <a:r>
              <a:rPr lang="en-US" altLang="ko-KR" dirty="0">
                <a:latin typeface="Arial" pitchFamily="34" charset="0"/>
                <a:cs typeface="Arial" pitchFamily="34" charset="0"/>
              </a:rPr>
              <a:t>Teared</a:t>
            </a:r>
            <a:r>
              <a:rPr lang="ko-KR" altLang="en-US" dirty="0">
                <a:latin typeface="Arial" pitchFamily="34" charset="0"/>
                <a:cs typeface="Arial" pitchFamily="34" charset="0"/>
              </a:rPr>
              <a:t> </a:t>
            </a:r>
            <a:r>
              <a:rPr lang="en-US" altLang="ko-KR" dirty="0">
                <a:latin typeface="Arial" pitchFamily="34" charset="0"/>
                <a:cs typeface="Arial" pitchFamily="34" charset="0"/>
              </a:rPr>
              <a:t>bellows @ MCTL Section 8</a:t>
            </a:r>
            <a:endParaRPr lang="ko-KR" altLang="en-US" dirty="0">
              <a:latin typeface="Arial" pitchFamily="34" charset="0"/>
              <a:cs typeface="Arial" pitchFamily="34" charset="0"/>
            </a:endParaRPr>
          </a:p>
        </p:txBody>
      </p:sp>
      <p:sp>
        <p:nvSpPr>
          <p:cNvPr id="21" name="TextBox 20">
            <a:extLst>
              <a:ext uri="{FF2B5EF4-FFF2-40B4-BE49-F238E27FC236}">
                <a16:creationId xmlns:a16="http://schemas.microsoft.com/office/drawing/2014/main" id="{F6599D7D-0BCC-461F-9A57-F7D1893BA71D}"/>
              </a:ext>
            </a:extLst>
          </p:cNvPr>
          <p:cNvSpPr txBox="1"/>
          <p:nvPr/>
        </p:nvSpPr>
        <p:spPr>
          <a:xfrm>
            <a:off x="2014536" y="1293595"/>
            <a:ext cx="1677062" cy="307777"/>
          </a:xfrm>
          <a:prstGeom prst="rect">
            <a:avLst/>
          </a:prstGeom>
          <a:solidFill>
            <a:schemeClr val="bg1"/>
          </a:solidFill>
        </p:spPr>
        <p:txBody>
          <a:bodyPr wrap="none" rtlCol="0">
            <a:spAutoFit/>
          </a:bodyPr>
          <a:lstStyle/>
          <a:p>
            <a:r>
              <a:rPr lang="en-US" altLang="ko-KR" sz="1400" dirty="0">
                <a:solidFill>
                  <a:srgbClr val="0000FF"/>
                </a:solidFill>
                <a:latin typeface="Arial" pitchFamily="34" charset="0"/>
                <a:cs typeface="Arial" pitchFamily="34" charset="0"/>
              </a:rPr>
              <a:t>LN2 thermal shield</a:t>
            </a:r>
            <a:endParaRPr lang="ko-KR" altLang="en-US" sz="1400" dirty="0">
              <a:solidFill>
                <a:srgbClr val="0000FF"/>
              </a:solidFill>
              <a:latin typeface="Arial" pitchFamily="34" charset="0"/>
              <a:cs typeface="Arial" pitchFamily="34" charset="0"/>
            </a:endParaRPr>
          </a:p>
        </p:txBody>
      </p:sp>
      <p:cxnSp>
        <p:nvCxnSpPr>
          <p:cNvPr id="22" name="직선 화살표 연결선 21">
            <a:extLst>
              <a:ext uri="{FF2B5EF4-FFF2-40B4-BE49-F238E27FC236}">
                <a16:creationId xmlns:a16="http://schemas.microsoft.com/office/drawing/2014/main" id="{B2BF4C76-DC75-40B8-9C88-3C4A0505A3BA}"/>
              </a:ext>
            </a:extLst>
          </p:cNvPr>
          <p:cNvCxnSpPr/>
          <p:nvPr/>
        </p:nvCxnSpPr>
        <p:spPr>
          <a:xfrm>
            <a:off x="2963238" y="1587433"/>
            <a:ext cx="838531" cy="1034244"/>
          </a:xfrm>
          <a:prstGeom prst="straightConnector1">
            <a:avLst/>
          </a:prstGeom>
          <a:ln w="1905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5" name="Picture 3">
            <a:extLst>
              <a:ext uri="{FF2B5EF4-FFF2-40B4-BE49-F238E27FC236}">
                <a16:creationId xmlns:a16="http://schemas.microsoft.com/office/drawing/2014/main" id="{E5AC1B22-F363-4BAD-9361-57FDA9514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0280" y="4562998"/>
            <a:ext cx="2071640" cy="20028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 name="TextBox 23">
            <a:extLst>
              <a:ext uri="{FF2B5EF4-FFF2-40B4-BE49-F238E27FC236}">
                <a16:creationId xmlns:a16="http://schemas.microsoft.com/office/drawing/2014/main" id="{484A6E96-6217-4618-819F-A88296EF309A}"/>
              </a:ext>
            </a:extLst>
          </p:cNvPr>
          <p:cNvSpPr txBox="1"/>
          <p:nvPr/>
        </p:nvSpPr>
        <p:spPr>
          <a:xfrm>
            <a:off x="4743256" y="4797152"/>
            <a:ext cx="4039311" cy="369332"/>
          </a:xfrm>
          <a:prstGeom prst="rect">
            <a:avLst/>
          </a:prstGeom>
          <a:noFill/>
        </p:spPr>
        <p:txBody>
          <a:bodyPr wrap="none" rtlCol="0">
            <a:spAutoFit/>
          </a:bodyPr>
          <a:lstStyle/>
          <a:p>
            <a:r>
              <a:rPr lang="en-US" altLang="ko-KR" dirty="0">
                <a:latin typeface="Arial" pitchFamily="34" charset="0"/>
                <a:cs typeface="Arial" pitchFamily="34" charset="0"/>
              </a:rPr>
              <a:t>Deformed bellows @ MCTL Section 6</a:t>
            </a:r>
            <a:endParaRPr lang="ko-KR" altLang="en-US" dirty="0">
              <a:latin typeface="Arial" pitchFamily="34" charset="0"/>
              <a:cs typeface="Arial" pitchFamily="34" charset="0"/>
            </a:endParaRPr>
          </a:p>
        </p:txBody>
      </p:sp>
      <p:grpSp>
        <p:nvGrpSpPr>
          <p:cNvPr id="25" name="그룹 24">
            <a:extLst>
              <a:ext uri="{FF2B5EF4-FFF2-40B4-BE49-F238E27FC236}">
                <a16:creationId xmlns:a16="http://schemas.microsoft.com/office/drawing/2014/main" id="{A20005D4-2104-4A78-9F00-20048C1D9777}"/>
              </a:ext>
            </a:extLst>
          </p:cNvPr>
          <p:cNvGrpSpPr>
            <a:grpSpLocks noChangeAspect="1"/>
          </p:cNvGrpSpPr>
          <p:nvPr/>
        </p:nvGrpSpPr>
        <p:grpSpPr>
          <a:xfrm>
            <a:off x="5371866" y="1196476"/>
            <a:ext cx="2880000" cy="3530127"/>
            <a:chOff x="179512" y="1573680"/>
            <a:chExt cx="3569766" cy="4375600"/>
          </a:xfrm>
        </p:grpSpPr>
        <p:pic>
          <p:nvPicPr>
            <p:cNvPr id="26" name="Picture 2">
              <a:extLst>
                <a:ext uri="{FF2B5EF4-FFF2-40B4-BE49-F238E27FC236}">
                  <a16:creationId xmlns:a16="http://schemas.microsoft.com/office/drawing/2014/main" id="{407FDA34-507B-4321-A437-AE7BF60463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73680"/>
              <a:ext cx="3569766" cy="437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9" name="직선 연결선 38">
              <a:extLst>
                <a:ext uri="{FF2B5EF4-FFF2-40B4-BE49-F238E27FC236}">
                  <a16:creationId xmlns:a16="http://schemas.microsoft.com/office/drawing/2014/main" id="{CF18F7D9-33C1-4E4B-8144-4DB465269A9D}"/>
                </a:ext>
              </a:extLst>
            </p:cNvPr>
            <p:cNvCxnSpPr/>
            <p:nvPr/>
          </p:nvCxnSpPr>
          <p:spPr>
            <a:xfrm>
              <a:off x="2088488" y="2437776"/>
              <a:ext cx="0" cy="720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직선 연결선 39">
              <a:extLst>
                <a:ext uri="{FF2B5EF4-FFF2-40B4-BE49-F238E27FC236}">
                  <a16:creationId xmlns:a16="http://schemas.microsoft.com/office/drawing/2014/main" id="{2037CB03-A4F5-473E-9388-89DAFDBCB020}"/>
                </a:ext>
              </a:extLst>
            </p:cNvPr>
            <p:cNvCxnSpPr/>
            <p:nvPr/>
          </p:nvCxnSpPr>
          <p:spPr>
            <a:xfrm>
              <a:off x="2088488" y="3157856"/>
              <a:ext cx="64800" cy="360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7D8BCACB-4EE4-4EA7-B0D6-9F9F632E70D3}"/>
                </a:ext>
              </a:extLst>
            </p:cNvPr>
            <p:cNvCxnSpPr/>
            <p:nvPr/>
          </p:nvCxnSpPr>
          <p:spPr>
            <a:xfrm flipH="1">
              <a:off x="2147222" y="3517896"/>
              <a:ext cx="814" cy="72008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직선 화살표 연결선 41">
              <a:extLst>
                <a:ext uri="{FF2B5EF4-FFF2-40B4-BE49-F238E27FC236}">
                  <a16:creationId xmlns:a16="http://schemas.microsoft.com/office/drawing/2014/main" id="{D9176610-EB7E-4701-8014-AAA7BD6F4402}"/>
                </a:ext>
              </a:extLst>
            </p:cNvPr>
            <p:cNvCxnSpPr/>
            <p:nvPr/>
          </p:nvCxnSpPr>
          <p:spPr>
            <a:xfrm flipV="1">
              <a:off x="1481266" y="3518818"/>
              <a:ext cx="645232" cy="18002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직선 화살표 연결선 42">
              <a:extLst>
                <a:ext uri="{FF2B5EF4-FFF2-40B4-BE49-F238E27FC236}">
                  <a16:creationId xmlns:a16="http://schemas.microsoft.com/office/drawing/2014/main" id="{4C8C1E1A-4DDB-4602-9F88-248213A69F79}"/>
                </a:ext>
              </a:extLst>
            </p:cNvPr>
            <p:cNvCxnSpPr/>
            <p:nvPr/>
          </p:nvCxnSpPr>
          <p:spPr>
            <a:xfrm flipH="1">
              <a:off x="2153288" y="3892497"/>
              <a:ext cx="474496" cy="6239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직선 화살표 연결선 43">
              <a:extLst>
                <a:ext uri="{FF2B5EF4-FFF2-40B4-BE49-F238E27FC236}">
                  <a16:creationId xmlns:a16="http://schemas.microsoft.com/office/drawing/2014/main" id="{05072552-2445-4583-8B97-FAB3C6E2534C}"/>
                </a:ext>
              </a:extLst>
            </p:cNvPr>
            <p:cNvCxnSpPr/>
            <p:nvPr/>
          </p:nvCxnSpPr>
          <p:spPr>
            <a:xfrm flipV="1">
              <a:off x="1702900" y="3177030"/>
              <a:ext cx="360040" cy="9001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오른쪽 화살표 14">
              <a:extLst>
                <a:ext uri="{FF2B5EF4-FFF2-40B4-BE49-F238E27FC236}">
                  <a16:creationId xmlns:a16="http://schemas.microsoft.com/office/drawing/2014/main" id="{E90FCE30-665A-4654-B7CF-A298371B3F7D}"/>
                </a:ext>
              </a:extLst>
            </p:cNvPr>
            <p:cNvSpPr/>
            <p:nvPr/>
          </p:nvSpPr>
          <p:spPr>
            <a:xfrm rot="5400000">
              <a:off x="1673704" y="1843744"/>
              <a:ext cx="540000" cy="72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46" name="Picture 2">
            <a:extLst>
              <a:ext uri="{FF2B5EF4-FFF2-40B4-BE49-F238E27FC236}">
                <a16:creationId xmlns:a16="http://schemas.microsoft.com/office/drawing/2014/main" id="{4964FEF1-C8FA-4618-A753-06F98705EEF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98869" y="5561087"/>
            <a:ext cx="2313112" cy="53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타원 46">
            <a:extLst>
              <a:ext uri="{FF2B5EF4-FFF2-40B4-BE49-F238E27FC236}">
                <a16:creationId xmlns:a16="http://schemas.microsoft.com/office/drawing/2014/main" id="{8FED9E9C-EFD2-46F7-83BE-E2C88C90CFD8}"/>
              </a:ext>
            </a:extLst>
          </p:cNvPr>
          <p:cNvSpPr/>
          <p:nvPr/>
        </p:nvSpPr>
        <p:spPr>
          <a:xfrm>
            <a:off x="5111781" y="5404430"/>
            <a:ext cx="576064" cy="775200"/>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8" name="직선 화살표 연결선 47">
            <a:extLst>
              <a:ext uri="{FF2B5EF4-FFF2-40B4-BE49-F238E27FC236}">
                <a16:creationId xmlns:a16="http://schemas.microsoft.com/office/drawing/2014/main" id="{14B2D4FD-8C16-436E-950C-753518D92FEA}"/>
              </a:ext>
            </a:extLst>
          </p:cNvPr>
          <p:cNvCxnSpPr/>
          <p:nvPr/>
        </p:nvCxnSpPr>
        <p:spPr>
          <a:xfrm flipH="1" flipV="1">
            <a:off x="3887645" y="5587717"/>
            <a:ext cx="1224136" cy="245553"/>
          </a:xfrm>
          <a:prstGeom prst="straightConnector1">
            <a:avLst/>
          </a:prstGeom>
          <a:ln w="952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4E98EAB-E5B4-48E2-850D-2123CC4F88B9}"/>
              </a:ext>
            </a:extLst>
          </p:cNvPr>
          <p:cNvSpPr txBox="1"/>
          <p:nvPr/>
        </p:nvSpPr>
        <p:spPr>
          <a:xfrm>
            <a:off x="4647489" y="6113603"/>
            <a:ext cx="2069797" cy="369332"/>
          </a:xfrm>
          <a:prstGeom prst="rect">
            <a:avLst/>
          </a:prstGeom>
          <a:noFill/>
        </p:spPr>
        <p:txBody>
          <a:bodyPr wrap="none" rtlCol="0">
            <a:spAutoFit/>
          </a:bodyPr>
          <a:lstStyle/>
          <a:p>
            <a:r>
              <a:rPr lang="en-US" altLang="ko-KR" dirty="0">
                <a:latin typeface="Arial" pitchFamily="34" charset="0"/>
                <a:cs typeface="Arial" pitchFamily="34" charset="0"/>
              </a:rPr>
              <a:t>End type of bellow</a:t>
            </a:r>
            <a:endParaRPr lang="ko-KR" altLang="en-US" dirty="0">
              <a:latin typeface="Arial" pitchFamily="34" charset="0"/>
              <a:cs typeface="Arial" pitchFamily="34" charset="0"/>
            </a:endParaRPr>
          </a:p>
        </p:txBody>
      </p:sp>
      <p:sp>
        <p:nvSpPr>
          <p:cNvPr id="50" name="TextBox 49">
            <a:extLst>
              <a:ext uri="{FF2B5EF4-FFF2-40B4-BE49-F238E27FC236}">
                <a16:creationId xmlns:a16="http://schemas.microsoft.com/office/drawing/2014/main" id="{277D3B93-2721-4CE7-9FAD-CE4C4FF3867A}"/>
              </a:ext>
            </a:extLst>
          </p:cNvPr>
          <p:cNvSpPr txBox="1"/>
          <p:nvPr/>
        </p:nvSpPr>
        <p:spPr>
          <a:xfrm>
            <a:off x="251560" y="5561087"/>
            <a:ext cx="1428596" cy="369332"/>
          </a:xfrm>
          <a:prstGeom prst="rect">
            <a:avLst/>
          </a:prstGeom>
          <a:noFill/>
        </p:spPr>
        <p:txBody>
          <a:bodyPr wrap="none" rtlCol="0">
            <a:spAutoFit/>
          </a:bodyPr>
          <a:lstStyle/>
          <a:p>
            <a:r>
              <a:rPr lang="en-US" altLang="ko-KR" dirty="0">
                <a:latin typeface="Arial" pitchFamily="34" charset="0"/>
                <a:cs typeface="Arial" pitchFamily="34" charset="0"/>
              </a:rPr>
              <a:t>Guide blade</a:t>
            </a:r>
            <a:endParaRPr lang="ko-KR" altLang="en-US" dirty="0">
              <a:latin typeface="Arial" pitchFamily="34" charset="0"/>
              <a:cs typeface="Arial" pitchFamily="34" charset="0"/>
            </a:endParaRPr>
          </a:p>
        </p:txBody>
      </p:sp>
      <p:cxnSp>
        <p:nvCxnSpPr>
          <p:cNvPr id="5" name="직선 화살표 연결선 4">
            <a:extLst>
              <a:ext uri="{FF2B5EF4-FFF2-40B4-BE49-F238E27FC236}">
                <a16:creationId xmlns:a16="http://schemas.microsoft.com/office/drawing/2014/main" id="{9BE7F168-78BC-4318-A2B4-B37EF9D4C7E6}"/>
              </a:ext>
            </a:extLst>
          </p:cNvPr>
          <p:cNvCxnSpPr>
            <a:stCxn id="50" idx="3"/>
          </p:cNvCxnSpPr>
          <p:nvPr/>
        </p:nvCxnSpPr>
        <p:spPr>
          <a:xfrm flipV="1">
            <a:off x="1680156" y="5085184"/>
            <a:ext cx="1172911" cy="66056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11" descr="LOGO">
            <a:extLst>
              <a:ext uri="{FF2B5EF4-FFF2-40B4-BE49-F238E27FC236}">
                <a16:creationId xmlns:a16="http://schemas.microsoft.com/office/drawing/2014/main" id="{46A0E701-BD29-4214-BE29-208BB97A68F8}"/>
              </a:ext>
            </a:extLst>
          </p:cNvPr>
          <p:cNvPicPr>
            <a:picLocks noChangeAspect="1" noChangeArrowheads="1"/>
          </p:cNvPicPr>
          <p:nvPr/>
        </p:nvPicPr>
        <p:blipFill>
          <a:blip r:embed="rId6"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1524761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Repair of LN2 Lines</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18</a:t>
            </a:fld>
            <a:endParaRPr lang="ko-KR" altLang="en-US" dirty="0"/>
          </a:p>
        </p:txBody>
      </p:sp>
      <p:grpSp>
        <p:nvGrpSpPr>
          <p:cNvPr id="6" name="그룹 5">
            <a:extLst>
              <a:ext uri="{FF2B5EF4-FFF2-40B4-BE49-F238E27FC236}">
                <a16:creationId xmlns:a16="http://schemas.microsoft.com/office/drawing/2014/main" id="{189D9B5B-01F0-4C38-B221-B1A7F53A0485}"/>
              </a:ext>
            </a:extLst>
          </p:cNvPr>
          <p:cNvGrpSpPr/>
          <p:nvPr/>
        </p:nvGrpSpPr>
        <p:grpSpPr>
          <a:xfrm>
            <a:off x="209998" y="1124744"/>
            <a:ext cx="8682482" cy="5544616"/>
            <a:chOff x="209998" y="1124744"/>
            <a:chExt cx="8682482" cy="5544616"/>
          </a:xfrm>
        </p:grpSpPr>
        <p:grpSp>
          <p:nvGrpSpPr>
            <p:cNvPr id="51" name="그룹 50">
              <a:extLst>
                <a:ext uri="{FF2B5EF4-FFF2-40B4-BE49-F238E27FC236}">
                  <a16:creationId xmlns:a16="http://schemas.microsoft.com/office/drawing/2014/main" id="{A0712F60-FE78-4B73-B2E4-75C6E52DB1B5}"/>
                </a:ext>
              </a:extLst>
            </p:cNvPr>
            <p:cNvGrpSpPr/>
            <p:nvPr/>
          </p:nvGrpSpPr>
          <p:grpSpPr>
            <a:xfrm>
              <a:off x="252480" y="1412776"/>
              <a:ext cx="8640000" cy="5256584"/>
              <a:chOff x="252480" y="1412776"/>
              <a:chExt cx="8640000" cy="5256584"/>
            </a:xfrm>
          </p:grpSpPr>
          <p:grpSp>
            <p:nvGrpSpPr>
              <p:cNvPr id="52" name="그룹 51">
                <a:extLst>
                  <a:ext uri="{FF2B5EF4-FFF2-40B4-BE49-F238E27FC236}">
                    <a16:creationId xmlns:a16="http://schemas.microsoft.com/office/drawing/2014/main" id="{664AA909-A2F1-4E89-B884-1C5DC6148FFA}"/>
                  </a:ext>
                </a:extLst>
              </p:cNvPr>
              <p:cNvGrpSpPr/>
              <p:nvPr/>
            </p:nvGrpSpPr>
            <p:grpSpPr>
              <a:xfrm>
                <a:off x="252480" y="1412776"/>
                <a:ext cx="8640000" cy="5256584"/>
                <a:chOff x="252480" y="1412776"/>
                <a:chExt cx="8640000" cy="5256584"/>
              </a:xfrm>
            </p:grpSpPr>
            <p:pic>
              <p:nvPicPr>
                <p:cNvPr id="61" name="Picture 2">
                  <a:extLst>
                    <a:ext uri="{FF2B5EF4-FFF2-40B4-BE49-F238E27FC236}">
                      <a16:creationId xmlns:a16="http://schemas.microsoft.com/office/drawing/2014/main" id="{2C344757-CBE9-49A9-9F56-74A07AB9C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0" y="2176283"/>
                  <a:ext cx="8640000" cy="4493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 name="TextBox 61">
                  <a:extLst>
                    <a:ext uri="{FF2B5EF4-FFF2-40B4-BE49-F238E27FC236}">
                      <a16:creationId xmlns:a16="http://schemas.microsoft.com/office/drawing/2014/main" id="{C33E81D6-8562-459C-B227-33D18F9016FD}"/>
                    </a:ext>
                  </a:extLst>
                </p:cNvPr>
                <p:cNvSpPr txBox="1"/>
                <p:nvPr/>
              </p:nvSpPr>
              <p:spPr>
                <a:xfrm>
                  <a:off x="3739077" y="1915845"/>
                  <a:ext cx="574196" cy="307777"/>
                </a:xfrm>
                <a:prstGeom prst="rect">
                  <a:avLst/>
                </a:prstGeom>
                <a:noFill/>
                <a:ln>
                  <a:solidFill>
                    <a:srgbClr val="002060"/>
                  </a:solidFill>
                </a:ln>
              </p:spPr>
              <p:txBody>
                <a:bodyPr wrap="none" rtlCol="0">
                  <a:spAutoFit/>
                </a:bodyPr>
                <a:lstStyle/>
                <a:p>
                  <a:r>
                    <a:rPr lang="en-US" altLang="ko-KR" sz="1400" dirty="0">
                      <a:solidFill>
                        <a:srgbClr val="002060"/>
                      </a:solidFill>
                      <a:latin typeface="Arial" pitchFamily="34" charset="0"/>
                      <a:cs typeface="Arial" pitchFamily="34" charset="0"/>
                    </a:rPr>
                    <a:t>VB 3</a:t>
                  </a:r>
                  <a:endParaRPr lang="ko-KR" altLang="en-US" sz="1400" dirty="0">
                    <a:solidFill>
                      <a:srgbClr val="002060"/>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74117F82-3527-4F46-AF0C-CB395A521FD6}"/>
                    </a:ext>
                  </a:extLst>
                </p:cNvPr>
                <p:cNvSpPr txBox="1"/>
                <p:nvPr/>
              </p:nvSpPr>
              <p:spPr>
                <a:xfrm>
                  <a:off x="4573868" y="1905471"/>
                  <a:ext cx="574196" cy="307777"/>
                </a:xfrm>
                <a:prstGeom prst="rect">
                  <a:avLst/>
                </a:prstGeom>
                <a:noFill/>
                <a:ln>
                  <a:solidFill>
                    <a:srgbClr val="002060"/>
                  </a:solidFill>
                </a:ln>
              </p:spPr>
              <p:txBody>
                <a:bodyPr wrap="none" rtlCol="0">
                  <a:spAutoFit/>
                </a:bodyPr>
                <a:lstStyle/>
                <a:p>
                  <a:r>
                    <a:rPr lang="en-US" altLang="ko-KR" sz="1400" dirty="0">
                      <a:solidFill>
                        <a:srgbClr val="002060"/>
                      </a:solidFill>
                      <a:latin typeface="Arial" pitchFamily="34" charset="0"/>
                      <a:cs typeface="Arial" pitchFamily="34" charset="0"/>
                    </a:rPr>
                    <a:t>VB 2</a:t>
                  </a:r>
                  <a:endParaRPr lang="ko-KR" altLang="en-US" sz="1400" dirty="0">
                    <a:solidFill>
                      <a:srgbClr val="002060"/>
                    </a:solidFill>
                    <a:latin typeface="Arial" pitchFamily="34" charset="0"/>
                    <a:cs typeface="Arial" pitchFamily="34" charset="0"/>
                  </a:endParaRPr>
                </a:p>
              </p:txBody>
            </p:sp>
            <p:sp>
              <p:nvSpPr>
                <p:cNvPr id="64" name="TextBox 63">
                  <a:extLst>
                    <a:ext uri="{FF2B5EF4-FFF2-40B4-BE49-F238E27FC236}">
                      <a16:creationId xmlns:a16="http://schemas.microsoft.com/office/drawing/2014/main" id="{D5586143-9F3D-42F0-803D-0E25C8853045}"/>
                    </a:ext>
                  </a:extLst>
                </p:cNvPr>
                <p:cNvSpPr txBox="1"/>
                <p:nvPr/>
              </p:nvSpPr>
              <p:spPr>
                <a:xfrm>
                  <a:off x="7713274" y="3135113"/>
                  <a:ext cx="574196" cy="307777"/>
                </a:xfrm>
                <a:prstGeom prst="rect">
                  <a:avLst/>
                </a:prstGeom>
                <a:noFill/>
                <a:ln>
                  <a:solidFill>
                    <a:srgbClr val="002060"/>
                  </a:solidFill>
                </a:ln>
              </p:spPr>
              <p:txBody>
                <a:bodyPr wrap="none" rtlCol="0">
                  <a:spAutoFit/>
                </a:bodyPr>
                <a:lstStyle/>
                <a:p>
                  <a:r>
                    <a:rPr lang="en-US" altLang="ko-KR" sz="1400" dirty="0">
                      <a:solidFill>
                        <a:srgbClr val="002060"/>
                      </a:solidFill>
                      <a:latin typeface="Arial" pitchFamily="34" charset="0"/>
                      <a:cs typeface="Arial" pitchFamily="34" charset="0"/>
                    </a:rPr>
                    <a:t>VB 1</a:t>
                  </a:r>
                  <a:endParaRPr lang="ko-KR" altLang="en-US" sz="1400" dirty="0">
                    <a:solidFill>
                      <a:srgbClr val="002060"/>
                    </a:solidFill>
                    <a:latin typeface="Arial" pitchFamily="34" charset="0"/>
                    <a:cs typeface="Arial" pitchFamily="34" charset="0"/>
                  </a:endParaRPr>
                </a:p>
              </p:txBody>
            </p:sp>
            <p:sp>
              <p:nvSpPr>
                <p:cNvPr id="65" name="타원 64">
                  <a:extLst>
                    <a:ext uri="{FF2B5EF4-FFF2-40B4-BE49-F238E27FC236}">
                      <a16:creationId xmlns:a16="http://schemas.microsoft.com/office/drawing/2014/main" id="{6E6E14C8-CA4E-4836-A318-A55784B91E0D}"/>
                    </a:ext>
                  </a:extLst>
                </p:cNvPr>
                <p:cNvSpPr/>
                <p:nvPr/>
              </p:nvSpPr>
              <p:spPr>
                <a:xfrm>
                  <a:off x="5401984" y="2772652"/>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타원 65">
                  <a:extLst>
                    <a:ext uri="{FF2B5EF4-FFF2-40B4-BE49-F238E27FC236}">
                      <a16:creationId xmlns:a16="http://schemas.microsoft.com/office/drawing/2014/main" id="{510A1108-8D2E-4654-BD3C-20CB107621F3}"/>
                    </a:ext>
                  </a:extLst>
                </p:cNvPr>
                <p:cNvSpPr/>
                <p:nvPr/>
              </p:nvSpPr>
              <p:spPr>
                <a:xfrm>
                  <a:off x="3410347" y="2786261"/>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타원 66">
                  <a:extLst>
                    <a:ext uri="{FF2B5EF4-FFF2-40B4-BE49-F238E27FC236}">
                      <a16:creationId xmlns:a16="http://schemas.microsoft.com/office/drawing/2014/main" id="{0A194649-47F1-4C1C-B866-2C95FA685975}"/>
                    </a:ext>
                  </a:extLst>
                </p:cNvPr>
                <p:cNvSpPr/>
                <p:nvPr/>
              </p:nvSpPr>
              <p:spPr>
                <a:xfrm>
                  <a:off x="2849141" y="3375099"/>
                  <a:ext cx="108000" cy="108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타원 67">
                  <a:extLst>
                    <a:ext uri="{FF2B5EF4-FFF2-40B4-BE49-F238E27FC236}">
                      <a16:creationId xmlns:a16="http://schemas.microsoft.com/office/drawing/2014/main" id="{F014299D-500E-461F-9BFC-5F39E8FFB831}"/>
                    </a:ext>
                  </a:extLst>
                </p:cNvPr>
                <p:cNvSpPr/>
                <p:nvPr/>
              </p:nvSpPr>
              <p:spPr>
                <a:xfrm>
                  <a:off x="2214786" y="3956496"/>
                  <a:ext cx="180000" cy="1800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타원 68">
                  <a:extLst>
                    <a:ext uri="{FF2B5EF4-FFF2-40B4-BE49-F238E27FC236}">
                      <a16:creationId xmlns:a16="http://schemas.microsoft.com/office/drawing/2014/main" id="{95AD136E-2424-4C58-B600-28EE8DE88D2F}"/>
                    </a:ext>
                  </a:extLst>
                </p:cNvPr>
                <p:cNvSpPr/>
                <p:nvPr/>
              </p:nvSpPr>
              <p:spPr>
                <a:xfrm>
                  <a:off x="4247976" y="2670820"/>
                  <a:ext cx="108000" cy="10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타원 69">
                  <a:extLst>
                    <a:ext uri="{FF2B5EF4-FFF2-40B4-BE49-F238E27FC236}">
                      <a16:creationId xmlns:a16="http://schemas.microsoft.com/office/drawing/2014/main" id="{BDD0B778-78AB-4770-BB14-8FEFF7B5EBD0}"/>
                    </a:ext>
                  </a:extLst>
                </p:cNvPr>
                <p:cNvSpPr/>
                <p:nvPr/>
              </p:nvSpPr>
              <p:spPr>
                <a:xfrm>
                  <a:off x="5852343" y="2869902"/>
                  <a:ext cx="108000" cy="10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타원 70">
                  <a:extLst>
                    <a:ext uri="{FF2B5EF4-FFF2-40B4-BE49-F238E27FC236}">
                      <a16:creationId xmlns:a16="http://schemas.microsoft.com/office/drawing/2014/main" id="{D93F9E1B-ACD8-4A47-A1B0-2403BD828DD2}"/>
                    </a:ext>
                  </a:extLst>
                </p:cNvPr>
                <p:cNvSpPr/>
                <p:nvPr/>
              </p:nvSpPr>
              <p:spPr>
                <a:xfrm>
                  <a:off x="6319905" y="2993149"/>
                  <a:ext cx="108000" cy="10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타원 71">
                  <a:extLst>
                    <a:ext uri="{FF2B5EF4-FFF2-40B4-BE49-F238E27FC236}">
                      <a16:creationId xmlns:a16="http://schemas.microsoft.com/office/drawing/2014/main" id="{789FF815-F06F-414D-8D7F-EA886D9EDD18}"/>
                    </a:ext>
                  </a:extLst>
                </p:cNvPr>
                <p:cNvSpPr/>
                <p:nvPr/>
              </p:nvSpPr>
              <p:spPr>
                <a:xfrm>
                  <a:off x="7056288" y="3289002"/>
                  <a:ext cx="108000" cy="108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TextBox 72">
                  <a:extLst>
                    <a:ext uri="{FF2B5EF4-FFF2-40B4-BE49-F238E27FC236}">
                      <a16:creationId xmlns:a16="http://schemas.microsoft.com/office/drawing/2014/main" id="{C596F6A8-E2EE-454F-B31D-006A99059365}"/>
                    </a:ext>
                  </a:extLst>
                </p:cNvPr>
                <p:cNvSpPr txBox="1"/>
                <p:nvPr/>
              </p:nvSpPr>
              <p:spPr>
                <a:xfrm>
                  <a:off x="984208" y="1412776"/>
                  <a:ext cx="2651688" cy="738664"/>
                </a:xfrm>
                <a:prstGeom prst="rect">
                  <a:avLst/>
                </a:prstGeom>
                <a:noFill/>
                <a:ln>
                  <a:solidFill>
                    <a:srgbClr val="FF0000"/>
                  </a:solidFill>
                </a:ln>
              </p:spPr>
              <p:txBody>
                <a:bodyPr wrap="none" rtlCol="0">
                  <a:spAutoFit/>
                </a:bodyPr>
                <a:lstStyle/>
                <a:p>
                  <a:r>
                    <a:rPr lang="en-US" altLang="ko-KR" sz="1400" dirty="0">
                      <a:solidFill>
                        <a:srgbClr val="FF0000"/>
                      </a:solidFill>
                      <a:latin typeface="Arial" pitchFamily="34" charset="0"/>
                      <a:cs typeface="Arial" pitchFamily="34" charset="0"/>
                    </a:rPr>
                    <a:t>Bellow replacement</a:t>
                  </a:r>
                </a:p>
                <a:p>
                  <a:r>
                    <a:rPr lang="en-US" altLang="ko-KR" sz="1400" dirty="0">
                      <a:solidFill>
                        <a:srgbClr val="00B050"/>
                      </a:solidFill>
                      <a:latin typeface="Arial" pitchFamily="34" charset="0"/>
                      <a:cs typeface="Arial" pitchFamily="34" charset="0"/>
                    </a:rPr>
                    <a:t>Improvement of bellow position</a:t>
                  </a:r>
                </a:p>
                <a:p>
                  <a:r>
                    <a:rPr lang="en-US" altLang="ko-KR" sz="1400" dirty="0">
                      <a:solidFill>
                        <a:srgbClr val="00B050"/>
                      </a:solidFill>
                      <a:latin typeface="Arial" pitchFamily="34" charset="0"/>
                      <a:cs typeface="Arial" pitchFamily="34" charset="0"/>
                    </a:rPr>
                    <a:t>&amp; window area</a:t>
                  </a:r>
                  <a:endParaRPr lang="ko-KR" altLang="en-US" sz="1400" dirty="0">
                    <a:solidFill>
                      <a:srgbClr val="00B050"/>
                    </a:solidFill>
                    <a:latin typeface="Arial" pitchFamily="34" charset="0"/>
                    <a:cs typeface="Arial" pitchFamily="34" charset="0"/>
                  </a:endParaRPr>
                </a:p>
              </p:txBody>
            </p:sp>
            <p:cxnSp>
              <p:nvCxnSpPr>
                <p:cNvPr id="74" name="직선 화살표 연결선 73">
                  <a:extLst>
                    <a:ext uri="{FF2B5EF4-FFF2-40B4-BE49-F238E27FC236}">
                      <a16:creationId xmlns:a16="http://schemas.microsoft.com/office/drawing/2014/main" id="{8844A8D2-D77F-414D-AE87-EA3FDC02DBDD}"/>
                    </a:ext>
                  </a:extLst>
                </p:cNvPr>
                <p:cNvCxnSpPr>
                  <a:stCxn id="73" idx="2"/>
                </p:cNvCxnSpPr>
                <p:nvPr/>
              </p:nvCxnSpPr>
              <p:spPr>
                <a:xfrm flipH="1">
                  <a:off x="2272579" y="2151440"/>
                  <a:ext cx="37473" cy="1778295"/>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5" name="직선 화살표 연결선 74">
                  <a:extLst>
                    <a:ext uri="{FF2B5EF4-FFF2-40B4-BE49-F238E27FC236}">
                      <a16:creationId xmlns:a16="http://schemas.microsoft.com/office/drawing/2014/main" id="{F011B66E-CF3E-47B7-A122-48CF36BDEA35}"/>
                    </a:ext>
                  </a:extLst>
                </p:cNvPr>
                <p:cNvCxnSpPr>
                  <a:stCxn id="73" idx="2"/>
                </p:cNvCxnSpPr>
                <p:nvPr/>
              </p:nvCxnSpPr>
              <p:spPr>
                <a:xfrm>
                  <a:off x="2310052" y="2151440"/>
                  <a:ext cx="489257" cy="1210185"/>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직선 화살표 연결선 75">
                  <a:extLst>
                    <a:ext uri="{FF2B5EF4-FFF2-40B4-BE49-F238E27FC236}">
                      <a16:creationId xmlns:a16="http://schemas.microsoft.com/office/drawing/2014/main" id="{1BAFA633-66D6-474C-8707-C98F72621A7F}"/>
                    </a:ext>
                  </a:extLst>
                </p:cNvPr>
                <p:cNvCxnSpPr>
                  <a:stCxn id="73" idx="2"/>
                </p:cNvCxnSpPr>
                <p:nvPr/>
              </p:nvCxnSpPr>
              <p:spPr>
                <a:xfrm>
                  <a:off x="2310052" y="2151440"/>
                  <a:ext cx="3058813" cy="563538"/>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직선 화살표 연결선 76">
                  <a:extLst>
                    <a:ext uri="{FF2B5EF4-FFF2-40B4-BE49-F238E27FC236}">
                      <a16:creationId xmlns:a16="http://schemas.microsoft.com/office/drawing/2014/main" id="{C6433709-64A0-4F1D-A2B5-D383D9FF7928}"/>
                    </a:ext>
                  </a:extLst>
                </p:cNvPr>
                <p:cNvCxnSpPr>
                  <a:stCxn id="73" idx="2"/>
                </p:cNvCxnSpPr>
                <p:nvPr/>
              </p:nvCxnSpPr>
              <p:spPr>
                <a:xfrm>
                  <a:off x="2310052" y="2151440"/>
                  <a:ext cx="995504" cy="627380"/>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E0FCB089-882D-4F14-BCE9-4ABAE908FC85}"/>
                    </a:ext>
                  </a:extLst>
                </p:cNvPr>
                <p:cNvSpPr txBox="1"/>
                <p:nvPr/>
              </p:nvSpPr>
              <p:spPr>
                <a:xfrm>
                  <a:off x="4572000" y="3933056"/>
                  <a:ext cx="2651688" cy="738664"/>
                </a:xfrm>
                <a:prstGeom prst="rect">
                  <a:avLst/>
                </a:prstGeom>
                <a:noFill/>
                <a:ln>
                  <a:solidFill>
                    <a:srgbClr val="00B050"/>
                  </a:solidFill>
                </a:ln>
              </p:spPr>
              <p:txBody>
                <a:bodyPr wrap="none" rtlCol="0">
                  <a:spAutoFit/>
                </a:bodyPr>
                <a:lstStyle/>
                <a:p>
                  <a:r>
                    <a:rPr lang="en-US" altLang="ko-KR" sz="1400" dirty="0">
                      <a:solidFill>
                        <a:srgbClr val="00B050"/>
                      </a:solidFill>
                      <a:latin typeface="Arial" pitchFamily="34" charset="0"/>
                      <a:cs typeface="Arial" pitchFamily="34" charset="0"/>
                    </a:rPr>
                    <a:t>Checking bellows soundness</a:t>
                  </a:r>
                </a:p>
                <a:p>
                  <a:r>
                    <a:rPr lang="en-US" altLang="ko-KR" sz="1400" dirty="0">
                      <a:solidFill>
                        <a:srgbClr val="00B050"/>
                      </a:solidFill>
                      <a:latin typeface="Arial" pitchFamily="34" charset="0"/>
                      <a:cs typeface="Arial" pitchFamily="34" charset="0"/>
                    </a:rPr>
                    <a:t>Improvement of bellow position</a:t>
                  </a:r>
                </a:p>
                <a:p>
                  <a:r>
                    <a:rPr lang="en-US" altLang="ko-KR" sz="1400" dirty="0">
                      <a:solidFill>
                        <a:srgbClr val="00B050"/>
                      </a:solidFill>
                      <a:latin typeface="Arial" pitchFamily="34" charset="0"/>
                      <a:cs typeface="Arial" pitchFamily="34" charset="0"/>
                    </a:rPr>
                    <a:t>&amp; window area</a:t>
                  </a:r>
                  <a:endParaRPr lang="ko-KR" altLang="en-US" sz="1400" dirty="0">
                    <a:solidFill>
                      <a:srgbClr val="00B050"/>
                    </a:solidFill>
                    <a:latin typeface="Arial" pitchFamily="34" charset="0"/>
                    <a:cs typeface="Arial" pitchFamily="34" charset="0"/>
                  </a:endParaRPr>
                </a:p>
              </p:txBody>
            </p:sp>
            <p:cxnSp>
              <p:nvCxnSpPr>
                <p:cNvPr id="79" name="직선 화살표 연결선 78">
                  <a:extLst>
                    <a:ext uri="{FF2B5EF4-FFF2-40B4-BE49-F238E27FC236}">
                      <a16:creationId xmlns:a16="http://schemas.microsoft.com/office/drawing/2014/main" id="{5DD04ACB-9CB7-4EDB-89CA-FE08C849243A}"/>
                    </a:ext>
                  </a:extLst>
                </p:cNvPr>
                <p:cNvCxnSpPr>
                  <a:stCxn id="78" idx="0"/>
                </p:cNvCxnSpPr>
                <p:nvPr/>
              </p:nvCxnSpPr>
              <p:spPr>
                <a:xfrm flipH="1" flipV="1">
                  <a:off x="4402659" y="2831074"/>
                  <a:ext cx="1495185" cy="1101982"/>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직선 화살표 연결선 79">
                  <a:extLst>
                    <a:ext uri="{FF2B5EF4-FFF2-40B4-BE49-F238E27FC236}">
                      <a16:creationId xmlns:a16="http://schemas.microsoft.com/office/drawing/2014/main" id="{618996F5-54D2-452D-82CF-3783469A5D04}"/>
                    </a:ext>
                  </a:extLst>
                </p:cNvPr>
                <p:cNvCxnSpPr>
                  <a:stCxn id="78" idx="0"/>
                </p:cNvCxnSpPr>
                <p:nvPr/>
              </p:nvCxnSpPr>
              <p:spPr>
                <a:xfrm flipV="1">
                  <a:off x="5897844" y="3047149"/>
                  <a:ext cx="0" cy="885907"/>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직선 화살표 연결선 80">
                  <a:extLst>
                    <a:ext uri="{FF2B5EF4-FFF2-40B4-BE49-F238E27FC236}">
                      <a16:creationId xmlns:a16="http://schemas.microsoft.com/office/drawing/2014/main" id="{C071E944-DBDF-4EEC-96EF-CC46BCECB11A}"/>
                    </a:ext>
                  </a:extLst>
                </p:cNvPr>
                <p:cNvCxnSpPr>
                  <a:stCxn id="78" idx="0"/>
                </p:cNvCxnSpPr>
                <p:nvPr/>
              </p:nvCxnSpPr>
              <p:spPr>
                <a:xfrm flipV="1">
                  <a:off x="5897844" y="3140968"/>
                  <a:ext cx="413000" cy="792088"/>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직선 화살표 연결선 81">
                  <a:extLst>
                    <a:ext uri="{FF2B5EF4-FFF2-40B4-BE49-F238E27FC236}">
                      <a16:creationId xmlns:a16="http://schemas.microsoft.com/office/drawing/2014/main" id="{E51F42D7-36D1-4BE1-A51C-272FE45BA4B0}"/>
                    </a:ext>
                  </a:extLst>
                </p:cNvPr>
                <p:cNvCxnSpPr>
                  <a:stCxn id="78" idx="0"/>
                </p:cNvCxnSpPr>
                <p:nvPr/>
              </p:nvCxnSpPr>
              <p:spPr>
                <a:xfrm flipV="1">
                  <a:off x="5897844" y="3402869"/>
                  <a:ext cx="1141042" cy="530187"/>
                </a:xfrm>
                <a:prstGeom prst="straightConnector1">
                  <a:avLst/>
                </a:prstGeom>
                <a:ln>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A2BAE70-9C11-4724-A668-9728D4D12CB4}"/>
                    </a:ext>
                  </a:extLst>
                </p:cNvPr>
                <p:cNvSpPr txBox="1"/>
                <p:nvPr/>
              </p:nvSpPr>
              <p:spPr>
                <a:xfrm>
                  <a:off x="2793425" y="4990869"/>
                  <a:ext cx="2516779" cy="523220"/>
                </a:xfrm>
                <a:prstGeom prst="rect">
                  <a:avLst/>
                </a:prstGeom>
                <a:noFill/>
                <a:ln w="3175">
                  <a:solidFill>
                    <a:srgbClr val="002060"/>
                  </a:solidFill>
                </a:ln>
              </p:spPr>
              <p:txBody>
                <a:bodyPr wrap="none" rtlCol="0">
                  <a:spAutoFit/>
                </a:bodyPr>
                <a:lstStyle/>
                <a:p>
                  <a:r>
                    <a:rPr lang="en-US" altLang="ko-KR" sz="1400" dirty="0">
                      <a:solidFill>
                        <a:srgbClr val="002060"/>
                      </a:solidFill>
                      <a:latin typeface="Arial" pitchFamily="34" charset="0"/>
                      <a:cs typeface="Arial" pitchFamily="34" charset="0"/>
                    </a:rPr>
                    <a:t>Cutting MCTL vacuum vessel</a:t>
                  </a:r>
                </a:p>
                <a:p>
                  <a:r>
                    <a:rPr lang="en-US" altLang="ko-KR" sz="1400" dirty="0">
                      <a:solidFill>
                        <a:srgbClr val="002060"/>
                      </a:solidFill>
                      <a:latin typeface="Arial" pitchFamily="34" charset="0"/>
                      <a:cs typeface="Arial" pitchFamily="34" charset="0"/>
                    </a:rPr>
                    <a:t>(10 vacuum ports)</a:t>
                  </a:r>
                  <a:endParaRPr lang="ko-KR" altLang="en-US" sz="1400" dirty="0">
                    <a:solidFill>
                      <a:srgbClr val="002060"/>
                    </a:solidFill>
                    <a:latin typeface="Arial" pitchFamily="34" charset="0"/>
                    <a:cs typeface="Arial" pitchFamily="34" charset="0"/>
                  </a:endParaRPr>
                </a:p>
              </p:txBody>
            </p:sp>
          </p:grpSp>
          <p:sp>
            <p:nvSpPr>
              <p:cNvPr id="53" name="TextBox 52">
                <a:extLst>
                  <a:ext uri="{FF2B5EF4-FFF2-40B4-BE49-F238E27FC236}">
                    <a16:creationId xmlns:a16="http://schemas.microsoft.com/office/drawing/2014/main" id="{672445A3-3D16-40B1-81BE-2E92B191AB72}"/>
                  </a:ext>
                </a:extLst>
              </p:cNvPr>
              <p:cNvSpPr txBox="1"/>
              <p:nvPr/>
            </p:nvSpPr>
            <p:spPr>
              <a:xfrm>
                <a:off x="6954559" y="2894747"/>
                <a:ext cx="785793" cy="246221"/>
              </a:xfrm>
              <a:prstGeom prst="rect">
                <a:avLst/>
              </a:prstGeom>
              <a:noFill/>
            </p:spPr>
            <p:txBody>
              <a:bodyPr wrap="none" rtlCol="0">
                <a:spAutoFit/>
              </a:bodyPr>
              <a:lstStyle/>
              <a:p>
                <a:r>
                  <a:rPr lang="en-US" altLang="ko-KR" sz="1000" dirty="0">
                    <a:latin typeface="Arial" pitchFamily="34" charset="0"/>
                    <a:cs typeface="Arial" pitchFamily="34" charset="0"/>
                  </a:rPr>
                  <a:t>Section</a:t>
                </a:r>
                <a:r>
                  <a:rPr lang="ko-KR" altLang="en-US" sz="1000" dirty="0">
                    <a:latin typeface="Arial" pitchFamily="34" charset="0"/>
                    <a:cs typeface="Arial" pitchFamily="34" charset="0"/>
                  </a:rPr>
                  <a:t> </a:t>
                </a:r>
                <a:r>
                  <a:rPr lang="en-US" altLang="ko-KR" sz="1000" dirty="0">
                    <a:latin typeface="Arial" pitchFamily="34" charset="0"/>
                    <a:cs typeface="Arial" pitchFamily="34" charset="0"/>
                  </a:rPr>
                  <a:t>10</a:t>
                </a:r>
                <a:endParaRPr lang="ko-KR" altLang="en-US" sz="1000" dirty="0">
                  <a:latin typeface="Arial" pitchFamily="34" charset="0"/>
                  <a:cs typeface="Arial" pitchFamily="34" charset="0"/>
                </a:endParaRPr>
              </a:p>
            </p:txBody>
          </p:sp>
          <p:sp>
            <p:nvSpPr>
              <p:cNvPr id="54" name="TextBox 53">
                <a:extLst>
                  <a:ext uri="{FF2B5EF4-FFF2-40B4-BE49-F238E27FC236}">
                    <a16:creationId xmlns:a16="http://schemas.microsoft.com/office/drawing/2014/main" id="{41CAC492-FA15-40EB-B779-26E7AFA2D534}"/>
                  </a:ext>
                </a:extLst>
              </p:cNvPr>
              <p:cNvSpPr txBox="1"/>
              <p:nvPr/>
            </p:nvSpPr>
            <p:spPr>
              <a:xfrm>
                <a:off x="6156176" y="2708920"/>
                <a:ext cx="715260" cy="246221"/>
              </a:xfrm>
              <a:prstGeom prst="rect">
                <a:avLst/>
              </a:prstGeom>
              <a:noFill/>
            </p:spPr>
            <p:txBody>
              <a:bodyPr wrap="none" rtlCol="0">
                <a:spAutoFit/>
              </a:bodyPr>
              <a:lstStyle/>
              <a:p>
                <a:r>
                  <a:rPr lang="en-US" altLang="ko-KR" sz="1000" dirty="0">
                    <a:latin typeface="Arial" pitchFamily="34" charset="0"/>
                    <a:cs typeface="Arial" pitchFamily="34" charset="0"/>
                  </a:rPr>
                  <a:t>Section</a:t>
                </a:r>
                <a:r>
                  <a:rPr lang="ko-KR" altLang="en-US" sz="1000" dirty="0">
                    <a:latin typeface="Arial" pitchFamily="34" charset="0"/>
                    <a:cs typeface="Arial" pitchFamily="34" charset="0"/>
                  </a:rPr>
                  <a:t> </a:t>
                </a:r>
                <a:r>
                  <a:rPr lang="en-US" altLang="ko-KR" sz="1000" dirty="0">
                    <a:latin typeface="Arial" pitchFamily="34" charset="0"/>
                    <a:cs typeface="Arial" pitchFamily="34" charset="0"/>
                  </a:rPr>
                  <a:t>9</a:t>
                </a:r>
                <a:endParaRPr lang="ko-KR" altLang="en-US" sz="1000" dirty="0">
                  <a:latin typeface="Arial" pitchFamily="34" charset="0"/>
                  <a:cs typeface="Arial" pitchFamily="34" charset="0"/>
                </a:endParaRPr>
              </a:p>
            </p:txBody>
          </p:sp>
          <p:sp>
            <p:nvSpPr>
              <p:cNvPr id="55" name="TextBox 54">
                <a:extLst>
                  <a:ext uri="{FF2B5EF4-FFF2-40B4-BE49-F238E27FC236}">
                    <a16:creationId xmlns:a16="http://schemas.microsoft.com/office/drawing/2014/main" id="{1CBB4571-1B62-4A59-B327-08F3EBC053CE}"/>
                  </a:ext>
                </a:extLst>
              </p:cNvPr>
              <p:cNvSpPr txBox="1"/>
              <p:nvPr/>
            </p:nvSpPr>
            <p:spPr>
              <a:xfrm>
                <a:off x="4932040" y="2492896"/>
                <a:ext cx="715260" cy="246221"/>
              </a:xfrm>
              <a:prstGeom prst="rect">
                <a:avLst/>
              </a:prstGeom>
              <a:noFill/>
            </p:spPr>
            <p:txBody>
              <a:bodyPr wrap="none" rtlCol="0">
                <a:spAutoFit/>
              </a:bodyPr>
              <a:lstStyle/>
              <a:p>
                <a:r>
                  <a:rPr lang="en-US" altLang="ko-KR" sz="1000" dirty="0">
                    <a:latin typeface="Arial" pitchFamily="34" charset="0"/>
                    <a:cs typeface="Arial" pitchFamily="34" charset="0"/>
                  </a:rPr>
                  <a:t>Section</a:t>
                </a:r>
                <a:r>
                  <a:rPr lang="ko-KR" altLang="en-US" sz="1000" dirty="0">
                    <a:latin typeface="Arial" pitchFamily="34" charset="0"/>
                    <a:cs typeface="Arial" pitchFamily="34" charset="0"/>
                  </a:rPr>
                  <a:t> </a:t>
                </a:r>
                <a:r>
                  <a:rPr lang="en-US" altLang="ko-KR" sz="1000" dirty="0">
                    <a:latin typeface="Arial" pitchFamily="34" charset="0"/>
                    <a:cs typeface="Arial" pitchFamily="34" charset="0"/>
                  </a:rPr>
                  <a:t>8</a:t>
                </a:r>
                <a:endParaRPr lang="ko-KR" altLang="en-US" sz="1000" dirty="0">
                  <a:latin typeface="Arial" pitchFamily="34" charset="0"/>
                  <a:cs typeface="Arial" pitchFamily="34" charset="0"/>
                </a:endParaRPr>
              </a:p>
            </p:txBody>
          </p:sp>
          <p:cxnSp>
            <p:nvCxnSpPr>
              <p:cNvPr id="56" name="직선 화살표 연결선 55">
                <a:extLst>
                  <a:ext uri="{FF2B5EF4-FFF2-40B4-BE49-F238E27FC236}">
                    <a16:creationId xmlns:a16="http://schemas.microsoft.com/office/drawing/2014/main" id="{10BC501E-D661-4018-99A5-246B9CFEB6DE}"/>
                  </a:ext>
                </a:extLst>
              </p:cNvPr>
              <p:cNvCxnSpPr>
                <a:stCxn id="84" idx="1"/>
              </p:cNvCxnSpPr>
              <p:nvPr/>
            </p:nvCxnSpPr>
            <p:spPr>
              <a:xfrm flipH="1">
                <a:off x="5592026" y="1934744"/>
                <a:ext cx="876870" cy="795905"/>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3EBB35B-CF2F-47F5-A259-B3233860131F}"/>
                  </a:ext>
                </a:extLst>
              </p:cNvPr>
              <p:cNvSpPr txBox="1"/>
              <p:nvPr/>
            </p:nvSpPr>
            <p:spPr>
              <a:xfrm>
                <a:off x="3995936" y="2492896"/>
                <a:ext cx="715260" cy="246221"/>
              </a:xfrm>
              <a:prstGeom prst="rect">
                <a:avLst/>
              </a:prstGeom>
              <a:noFill/>
            </p:spPr>
            <p:txBody>
              <a:bodyPr wrap="none" rtlCol="0">
                <a:spAutoFit/>
              </a:bodyPr>
              <a:lstStyle/>
              <a:p>
                <a:r>
                  <a:rPr lang="en-US" altLang="ko-KR" sz="1000" dirty="0">
                    <a:latin typeface="Arial" pitchFamily="34" charset="0"/>
                    <a:cs typeface="Arial" pitchFamily="34" charset="0"/>
                  </a:rPr>
                  <a:t>Section</a:t>
                </a:r>
                <a:r>
                  <a:rPr lang="ko-KR" altLang="en-US" sz="1000" dirty="0">
                    <a:latin typeface="Arial" pitchFamily="34" charset="0"/>
                    <a:cs typeface="Arial" pitchFamily="34" charset="0"/>
                  </a:rPr>
                  <a:t> </a:t>
                </a:r>
                <a:r>
                  <a:rPr lang="en-US" altLang="ko-KR" sz="1000" dirty="0">
                    <a:latin typeface="Arial" pitchFamily="34" charset="0"/>
                    <a:cs typeface="Arial" pitchFamily="34" charset="0"/>
                  </a:rPr>
                  <a:t>7</a:t>
                </a:r>
                <a:endParaRPr lang="ko-KR" altLang="en-US" sz="1000" dirty="0">
                  <a:latin typeface="Arial" pitchFamily="34" charset="0"/>
                  <a:cs typeface="Arial" pitchFamily="34" charset="0"/>
                </a:endParaRPr>
              </a:p>
            </p:txBody>
          </p:sp>
          <p:sp>
            <p:nvSpPr>
              <p:cNvPr id="58" name="TextBox 57">
                <a:extLst>
                  <a:ext uri="{FF2B5EF4-FFF2-40B4-BE49-F238E27FC236}">
                    <a16:creationId xmlns:a16="http://schemas.microsoft.com/office/drawing/2014/main" id="{0DC1048C-78E7-4747-9E63-46FE77ED5BC0}"/>
                  </a:ext>
                </a:extLst>
              </p:cNvPr>
              <p:cNvSpPr txBox="1"/>
              <p:nvPr/>
            </p:nvSpPr>
            <p:spPr>
              <a:xfrm>
                <a:off x="2987824" y="2492896"/>
                <a:ext cx="715260" cy="246221"/>
              </a:xfrm>
              <a:prstGeom prst="rect">
                <a:avLst/>
              </a:prstGeom>
              <a:noFill/>
            </p:spPr>
            <p:txBody>
              <a:bodyPr wrap="none" rtlCol="0">
                <a:spAutoFit/>
              </a:bodyPr>
              <a:lstStyle/>
              <a:p>
                <a:r>
                  <a:rPr lang="en-US" altLang="ko-KR" sz="1000" dirty="0">
                    <a:latin typeface="Arial" pitchFamily="34" charset="0"/>
                    <a:cs typeface="Arial" pitchFamily="34" charset="0"/>
                  </a:rPr>
                  <a:t>Section</a:t>
                </a:r>
                <a:r>
                  <a:rPr lang="ko-KR" altLang="en-US" sz="1000" dirty="0">
                    <a:latin typeface="Arial" pitchFamily="34" charset="0"/>
                    <a:cs typeface="Arial" pitchFamily="34" charset="0"/>
                  </a:rPr>
                  <a:t> </a:t>
                </a:r>
                <a:r>
                  <a:rPr lang="en-US" altLang="ko-KR" sz="1000" dirty="0">
                    <a:latin typeface="Arial" pitchFamily="34" charset="0"/>
                    <a:cs typeface="Arial" pitchFamily="34" charset="0"/>
                  </a:rPr>
                  <a:t>6</a:t>
                </a:r>
                <a:endParaRPr lang="ko-KR" altLang="en-US" sz="1000" dirty="0">
                  <a:latin typeface="Arial" pitchFamily="34" charset="0"/>
                  <a:cs typeface="Arial" pitchFamily="34" charset="0"/>
                </a:endParaRPr>
              </a:p>
            </p:txBody>
          </p:sp>
          <p:sp>
            <p:nvSpPr>
              <p:cNvPr id="59" name="TextBox 58">
                <a:extLst>
                  <a:ext uri="{FF2B5EF4-FFF2-40B4-BE49-F238E27FC236}">
                    <a16:creationId xmlns:a16="http://schemas.microsoft.com/office/drawing/2014/main" id="{B6B429F3-B8EE-4637-AE6E-097189306678}"/>
                  </a:ext>
                </a:extLst>
              </p:cNvPr>
              <p:cNvSpPr txBox="1"/>
              <p:nvPr/>
            </p:nvSpPr>
            <p:spPr>
              <a:xfrm>
                <a:off x="2195736" y="3182779"/>
                <a:ext cx="715260" cy="246221"/>
              </a:xfrm>
              <a:prstGeom prst="rect">
                <a:avLst/>
              </a:prstGeom>
              <a:noFill/>
            </p:spPr>
            <p:txBody>
              <a:bodyPr wrap="none" rtlCol="0">
                <a:spAutoFit/>
              </a:bodyPr>
              <a:lstStyle/>
              <a:p>
                <a:r>
                  <a:rPr lang="en-US" altLang="ko-KR" sz="1000" dirty="0">
                    <a:latin typeface="Arial" pitchFamily="34" charset="0"/>
                    <a:cs typeface="Arial" pitchFamily="34" charset="0"/>
                  </a:rPr>
                  <a:t>Section</a:t>
                </a:r>
                <a:r>
                  <a:rPr lang="ko-KR" altLang="en-US" sz="1000" dirty="0">
                    <a:latin typeface="Arial" pitchFamily="34" charset="0"/>
                    <a:cs typeface="Arial" pitchFamily="34" charset="0"/>
                  </a:rPr>
                  <a:t> </a:t>
                </a:r>
                <a:r>
                  <a:rPr lang="en-US" altLang="ko-KR" sz="1000" dirty="0">
                    <a:latin typeface="Arial" pitchFamily="34" charset="0"/>
                    <a:cs typeface="Arial" pitchFamily="34" charset="0"/>
                  </a:rPr>
                  <a:t>5</a:t>
                </a:r>
                <a:endParaRPr lang="ko-KR" altLang="en-US" sz="1000" dirty="0">
                  <a:latin typeface="Arial" pitchFamily="34" charset="0"/>
                  <a:cs typeface="Arial" pitchFamily="34" charset="0"/>
                </a:endParaRPr>
              </a:p>
            </p:txBody>
          </p:sp>
          <p:sp>
            <p:nvSpPr>
              <p:cNvPr id="60" name="TextBox 59">
                <a:extLst>
                  <a:ext uri="{FF2B5EF4-FFF2-40B4-BE49-F238E27FC236}">
                    <a16:creationId xmlns:a16="http://schemas.microsoft.com/office/drawing/2014/main" id="{DB59E885-99F6-44C1-ADE5-24C2679DAC27}"/>
                  </a:ext>
                </a:extLst>
              </p:cNvPr>
              <p:cNvSpPr txBox="1"/>
              <p:nvPr/>
            </p:nvSpPr>
            <p:spPr>
              <a:xfrm>
                <a:off x="1979712" y="3686835"/>
                <a:ext cx="715260" cy="246221"/>
              </a:xfrm>
              <a:prstGeom prst="rect">
                <a:avLst/>
              </a:prstGeom>
              <a:noFill/>
            </p:spPr>
            <p:txBody>
              <a:bodyPr wrap="none" rtlCol="0">
                <a:spAutoFit/>
              </a:bodyPr>
              <a:lstStyle/>
              <a:p>
                <a:r>
                  <a:rPr lang="en-US" altLang="ko-KR" sz="1000" dirty="0">
                    <a:latin typeface="Arial" pitchFamily="34" charset="0"/>
                    <a:cs typeface="Arial" pitchFamily="34" charset="0"/>
                  </a:rPr>
                  <a:t>Section</a:t>
                </a:r>
                <a:r>
                  <a:rPr lang="ko-KR" altLang="en-US" sz="1000" dirty="0">
                    <a:latin typeface="Arial" pitchFamily="34" charset="0"/>
                    <a:cs typeface="Arial" pitchFamily="34" charset="0"/>
                  </a:rPr>
                  <a:t> </a:t>
                </a:r>
                <a:r>
                  <a:rPr lang="en-US" altLang="ko-KR" sz="1000" dirty="0">
                    <a:latin typeface="Arial" pitchFamily="34" charset="0"/>
                    <a:cs typeface="Arial" pitchFamily="34" charset="0"/>
                  </a:rPr>
                  <a:t>4</a:t>
                </a:r>
                <a:endParaRPr lang="ko-KR" altLang="en-US" sz="1000" dirty="0">
                  <a:latin typeface="Arial" pitchFamily="34" charset="0"/>
                  <a:cs typeface="Arial" pitchFamily="34" charset="0"/>
                </a:endParaRPr>
              </a:p>
            </p:txBody>
          </p:sp>
        </p:grpSp>
        <p:pic>
          <p:nvPicPr>
            <p:cNvPr id="84" name="Picture 2" descr="E:\Accelerators\PLS-II RF 2014\Operation\LN2 Line fault_2014_0219\LN2 Line\IMG_0311.JPG">
              <a:extLst>
                <a:ext uri="{FF2B5EF4-FFF2-40B4-BE49-F238E27FC236}">
                  <a16:creationId xmlns:a16="http://schemas.microsoft.com/office/drawing/2014/main" id="{B2D8E401-E5DC-457E-BC77-6D7181A74C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8896" y="1124744"/>
              <a:ext cx="2160000" cy="1620000"/>
            </a:xfrm>
            <a:prstGeom prst="rect">
              <a:avLst/>
            </a:prstGeom>
            <a:noFill/>
            <a:extLst>
              <a:ext uri="{909E8E84-426E-40DD-AFC4-6F175D3DCCD1}">
                <a14:hiddenFill xmlns:a14="http://schemas.microsoft.com/office/drawing/2010/main">
                  <a:solidFill>
                    <a:srgbClr val="FFFFFF"/>
                  </a:solidFill>
                </a14:hiddenFill>
              </a:ext>
            </a:extLst>
          </p:spPr>
        </p:pic>
        <p:cxnSp>
          <p:nvCxnSpPr>
            <p:cNvPr id="85" name="직선 화살표 연결선 84">
              <a:extLst>
                <a:ext uri="{FF2B5EF4-FFF2-40B4-BE49-F238E27FC236}">
                  <a16:creationId xmlns:a16="http://schemas.microsoft.com/office/drawing/2014/main" id="{E8725D92-44A7-4C3D-9C80-8C3BAFEB3469}"/>
                </a:ext>
              </a:extLst>
            </p:cNvPr>
            <p:cNvCxnSpPr>
              <a:stCxn id="83" idx="0"/>
            </p:cNvCxnSpPr>
            <p:nvPr/>
          </p:nvCxnSpPr>
          <p:spPr>
            <a:xfrm flipH="1" flipV="1">
              <a:off x="2337343" y="4149081"/>
              <a:ext cx="1714472" cy="841788"/>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직선 화살표 연결선 85">
              <a:extLst>
                <a:ext uri="{FF2B5EF4-FFF2-40B4-BE49-F238E27FC236}">
                  <a16:creationId xmlns:a16="http://schemas.microsoft.com/office/drawing/2014/main" id="{6B039C39-639D-401E-A6F7-3DD7B910B609}"/>
                </a:ext>
              </a:extLst>
            </p:cNvPr>
            <p:cNvCxnSpPr/>
            <p:nvPr/>
          </p:nvCxnSpPr>
          <p:spPr>
            <a:xfrm flipH="1" flipV="1">
              <a:off x="2987824" y="3537012"/>
              <a:ext cx="1063991" cy="1453857"/>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직선 화살표 연결선 86">
              <a:extLst>
                <a:ext uri="{FF2B5EF4-FFF2-40B4-BE49-F238E27FC236}">
                  <a16:creationId xmlns:a16="http://schemas.microsoft.com/office/drawing/2014/main" id="{E210E4E4-6663-4B09-8038-E64C81DB2327}"/>
                </a:ext>
              </a:extLst>
            </p:cNvPr>
            <p:cNvCxnSpPr/>
            <p:nvPr/>
          </p:nvCxnSpPr>
          <p:spPr>
            <a:xfrm flipH="1" flipV="1">
              <a:off x="3518348" y="2952652"/>
              <a:ext cx="533466" cy="2038217"/>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직선 화살표 연결선 87">
              <a:extLst>
                <a:ext uri="{FF2B5EF4-FFF2-40B4-BE49-F238E27FC236}">
                  <a16:creationId xmlns:a16="http://schemas.microsoft.com/office/drawing/2014/main" id="{B048A1C8-97E3-4863-B74B-6E9752A6CAC3}"/>
                </a:ext>
              </a:extLst>
            </p:cNvPr>
            <p:cNvCxnSpPr>
              <a:stCxn id="83" idx="0"/>
            </p:cNvCxnSpPr>
            <p:nvPr/>
          </p:nvCxnSpPr>
          <p:spPr>
            <a:xfrm flipV="1">
              <a:off x="4051815" y="2831075"/>
              <a:ext cx="196161" cy="2159794"/>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직선 화살표 연결선 88">
              <a:extLst>
                <a:ext uri="{FF2B5EF4-FFF2-40B4-BE49-F238E27FC236}">
                  <a16:creationId xmlns:a16="http://schemas.microsoft.com/office/drawing/2014/main" id="{7EFF4D51-F050-44A2-AAC4-34ABE4767426}"/>
                </a:ext>
              </a:extLst>
            </p:cNvPr>
            <p:cNvCxnSpPr>
              <a:stCxn id="83" idx="0"/>
            </p:cNvCxnSpPr>
            <p:nvPr/>
          </p:nvCxnSpPr>
          <p:spPr>
            <a:xfrm flipV="1">
              <a:off x="4051815" y="2786263"/>
              <a:ext cx="592193" cy="2204606"/>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직선 화살표 연결선 89">
              <a:extLst>
                <a:ext uri="{FF2B5EF4-FFF2-40B4-BE49-F238E27FC236}">
                  <a16:creationId xmlns:a16="http://schemas.microsoft.com/office/drawing/2014/main" id="{D26F8562-630A-4570-8492-30B9A38FD945}"/>
                </a:ext>
              </a:extLst>
            </p:cNvPr>
            <p:cNvCxnSpPr>
              <a:stCxn id="83" idx="0"/>
            </p:cNvCxnSpPr>
            <p:nvPr/>
          </p:nvCxnSpPr>
          <p:spPr>
            <a:xfrm flipV="1">
              <a:off x="4051815" y="2636913"/>
              <a:ext cx="704812" cy="2353956"/>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직선 화살표 연결선 90">
              <a:extLst>
                <a:ext uri="{FF2B5EF4-FFF2-40B4-BE49-F238E27FC236}">
                  <a16:creationId xmlns:a16="http://schemas.microsoft.com/office/drawing/2014/main" id="{85979699-964F-4EC0-99BE-3CAC71551552}"/>
                </a:ext>
              </a:extLst>
            </p:cNvPr>
            <p:cNvCxnSpPr>
              <a:stCxn id="83" idx="0"/>
            </p:cNvCxnSpPr>
            <p:nvPr/>
          </p:nvCxnSpPr>
          <p:spPr>
            <a:xfrm flipV="1">
              <a:off x="4051815" y="3017857"/>
              <a:ext cx="1317050" cy="1973012"/>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2" name="직선 화살표 연결선 91">
              <a:extLst>
                <a:ext uri="{FF2B5EF4-FFF2-40B4-BE49-F238E27FC236}">
                  <a16:creationId xmlns:a16="http://schemas.microsoft.com/office/drawing/2014/main" id="{E87648CA-9440-4593-94A8-120DBAB2F34B}"/>
                </a:ext>
              </a:extLst>
            </p:cNvPr>
            <p:cNvCxnSpPr>
              <a:stCxn id="83" idx="0"/>
            </p:cNvCxnSpPr>
            <p:nvPr/>
          </p:nvCxnSpPr>
          <p:spPr>
            <a:xfrm flipV="1">
              <a:off x="4051815" y="2993149"/>
              <a:ext cx="1800528" cy="1997720"/>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직선 화살표 연결선 92">
              <a:extLst>
                <a:ext uri="{FF2B5EF4-FFF2-40B4-BE49-F238E27FC236}">
                  <a16:creationId xmlns:a16="http://schemas.microsoft.com/office/drawing/2014/main" id="{F58354AD-35AD-46A9-94B9-6731505587E6}"/>
                </a:ext>
              </a:extLst>
            </p:cNvPr>
            <p:cNvCxnSpPr/>
            <p:nvPr/>
          </p:nvCxnSpPr>
          <p:spPr>
            <a:xfrm flipV="1">
              <a:off x="4051815" y="3135113"/>
              <a:ext cx="2259029" cy="1855756"/>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4" name="직선 화살표 연결선 93">
              <a:extLst>
                <a:ext uri="{FF2B5EF4-FFF2-40B4-BE49-F238E27FC236}">
                  <a16:creationId xmlns:a16="http://schemas.microsoft.com/office/drawing/2014/main" id="{BC8790CE-89CB-47C5-B15D-FFFBD63AA47A}"/>
                </a:ext>
              </a:extLst>
            </p:cNvPr>
            <p:cNvCxnSpPr>
              <a:stCxn id="83" idx="0"/>
            </p:cNvCxnSpPr>
            <p:nvPr/>
          </p:nvCxnSpPr>
          <p:spPr>
            <a:xfrm flipV="1">
              <a:off x="4051815" y="3442891"/>
              <a:ext cx="2987071" cy="1547978"/>
            </a:xfrm>
            <a:prstGeom prst="straightConnector1">
              <a:avLst/>
            </a:prstGeom>
            <a:ln w="3175">
              <a:solidFill>
                <a:srgbClr val="FFC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6" name="TextBox 95">
              <a:extLst>
                <a:ext uri="{FF2B5EF4-FFF2-40B4-BE49-F238E27FC236}">
                  <a16:creationId xmlns:a16="http://schemas.microsoft.com/office/drawing/2014/main" id="{3B990CCD-1DE4-48D6-878F-59440FFD9F58}"/>
                </a:ext>
              </a:extLst>
            </p:cNvPr>
            <p:cNvSpPr txBox="1"/>
            <p:nvPr/>
          </p:nvSpPr>
          <p:spPr>
            <a:xfrm>
              <a:off x="5574865" y="4803267"/>
              <a:ext cx="3119252" cy="307777"/>
            </a:xfrm>
            <a:prstGeom prst="rect">
              <a:avLst/>
            </a:prstGeom>
            <a:noFill/>
            <a:ln>
              <a:noFill/>
            </a:ln>
          </p:spPr>
          <p:txBody>
            <a:bodyPr wrap="none" rtlCol="0">
              <a:spAutoFit/>
            </a:bodyPr>
            <a:lstStyle/>
            <a:p>
              <a:r>
                <a:rPr lang="en-US" altLang="ko-KR" sz="1400" dirty="0">
                  <a:solidFill>
                    <a:srgbClr val="002060"/>
                  </a:solidFill>
                  <a:latin typeface="맑은 고딕"/>
                  <a:ea typeface="맑은 고딕"/>
                  <a:cs typeface="Arial" pitchFamily="34" charset="0"/>
                </a:rPr>
                <a:t>※ </a:t>
              </a:r>
              <a:r>
                <a:rPr lang="en-US" altLang="ko-KR" sz="1400" dirty="0">
                  <a:solidFill>
                    <a:srgbClr val="002060"/>
                  </a:solidFill>
                  <a:latin typeface="Arial" pitchFamily="34" charset="0"/>
                  <a:cs typeface="Arial" pitchFamily="34" charset="0"/>
                </a:rPr>
                <a:t>VB: Valve box for SRF </a:t>
              </a:r>
              <a:r>
                <a:rPr lang="en-US" altLang="ko-KR" sz="1400" dirty="0" err="1">
                  <a:solidFill>
                    <a:srgbClr val="002060"/>
                  </a:solidFill>
                  <a:latin typeface="Arial" pitchFamily="34" charset="0"/>
                  <a:cs typeface="Arial" pitchFamily="34" charset="0"/>
                </a:rPr>
                <a:t>cryomodule</a:t>
              </a:r>
              <a:endParaRPr lang="ko-KR" altLang="en-US" sz="1400" dirty="0">
                <a:solidFill>
                  <a:srgbClr val="002060"/>
                </a:solidFill>
                <a:latin typeface="Arial" pitchFamily="34" charset="0"/>
                <a:cs typeface="Arial" pitchFamily="34" charset="0"/>
              </a:endParaRPr>
            </a:p>
          </p:txBody>
        </p:sp>
        <p:cxnSp>
          <p:nvCxnSpPr>
            <p:cNvPr id="97" name="직선 화살표 연결선 96">
              <a:extLst>
                <a:ext uri="{FF2B5EF4-FFF2-40B4-BE49-F238E27FC236}">
                  <a16:creationId xmlns:a16="http://schemas.microsoft.com/office/drawing/2014/main" id="{9114A69F-C4C7-4905-B6F5-F56DB9548627}"/>
                </a:ext>
              </a:extLst>
            </p:cNvPr>
            <p:cNvCxnSpPr/>
            <p:nvPr/>
          </p:nvCxnSpPr>
          <p:spPr>
            <a:xfrm>
              <a:off x="1691680" y="3289002"/>
              <a:ext cx="424565" cy="647861"/>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FAC16220-20FD-4A60-B444-E94B164CD29C}"/>
                </a:ext>
              </a:extLst>
            </p:cNvPr>
            <p:cNvSpPr txBox="1"/>
            <p:nvPr/>
          </p:nvSpPr>
          <p:spPr>
            <a:xfrm>
              <a:off x="209998" y="2524929"/>
              <a:ext cx="1481682" cy="954107"/>
            </a:xfrm>
            <a:prstGeom prst="rect">
              <a:avLst/>
            </a:prstGeom>
            <a:noFill/>
            <a:ln>
              <a:solidFill>
                <a:srgbClr val="FF0000"/>
              </a:solidFill>
            </a:ln>
          </p:spPr>
          <p:txBody>
            <a:bodyPr wrap="square" rtlCol="0">
              <a:spAutoFit/>
            </a:bodyPr>
            <a:lstStyle/>
            <a:p>
              <a:r>
                <a:rPr lang="en-US" altLang="ko-KR" sz="1400" dirty="0">
                  <a:solidFill>
                    <a:srgbClr val="FF0000"/>
                  </a:solidFill>
                  <a:latin typeface="Arial" pitchFamily="34" charset="0"/>
                  <a:cs typeface="Arial" pitchFamily="34" charset="0"/>
                </a:rPr>
                <a:t>Bellow position is 560mm different than drawing</a:t>
              </a:r>
            </a:p>
          </p:txBody>
        </p:sp>
      </p:grpSp>
      <p:pic>
        <p:nvPicPr>
          <p:cNvPr id="99" name="Picture 11" descr="LOGO">
            <a:extLst>
              <a:ext uri="{FF2B5EF4-FFF2-40B4-BE49-F238E27FC236}">
                <a16:creationId xmlns:a16="http://schemas.microsoft.com/office/drawing/2014/main" id="{53807FB2-6AD2-4B97-8F0B-ADE03E619319}"/>
              </a:ext>
            </a:extLst>
          </p:cNvPr>
          <p:cNvPicPr>
            <a:picLocks noChangeAspect="1" noChangeArrowheads="1"/>
          </p:cNvPicPr>
          <p:nvPr/>
        </p:nvPicPr>
        <p:blipFill>
          <a:blip r:embed="rId4"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308668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66288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Blocking Particle Filter in </a:t>
            </a:r>
            <a:r>
              <a:rPr lang="en-US" altLang="ko-KR" sz="3200" dirty="0" err="1">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LHe</a:t>
            </a:r>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 Supply Line</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19</a:t>
            </a:fld>
            <a:endParaRPr lang="ko-KR" altLang="en-US" dirty="0"/>
          </a:p>
        </p:txBody>
      </p:sp>
      <p:pic>
        <p:nvPicPr>
          <p:cNvPr id="100" name="Picture 3">
            <a:extLst>
              <a:ext uri="{FF2B5EF4-FFF2-40B4-BE49-F238E27FC236}">
                <a16:creationId xmlns:a16="http://schemas.microsoft.com/office/drawing/2014/main" id="{17972606-BD26-4C68-B416-358E229E6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755076"/>
            <a:ext cx="3888432" cy="4293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그룹 2">
            <a:extLst>
              <a:ext uri="{FF2B5EF4-FFF2-40B4-BE49-F238E27FC236}">
                <a16:creationId xmlns:a16="http://schemas.microsoft.com/office/drawing/2014/main" id="{D8D4395E-2B8B-4217-A482-A9C9E3914CDC}"/>
              </a:ext>
            </a:extLst>
          </p:cNvPr>
          <p:cNvGrpSpPr/>
          <p:nvPr/>
        </p:nvGrpSpPr>
        <p:grpSpPr>
          <a:xfrm>
            <a:off x="418071" y="3576776"/>
            <a:ext cx="5378065" cy="2876560"/>
            <a:chOff x="251560" y="1484784"/>
            <a:chExt cx="5378065" cy="2876560"/>
          </a:xfrm>
        </p:grpSpPr>
        <p:pic>
          <p:nvPicPr>
            <p:cNvPr id="99" name="Picture 2">
              <a:extLst>
                <a:ext uri="{FF2B5EF4-FFF2-40B4-BE49-F238E27FC236}">
                  <a16:creationId xmlns:a16="http://schemas.microsoft.com/office/drawing/2014/main" id="{1943029E-0A1F-4874-ABF0-B1B9E9B08E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60" y="1484784"/>
              <a:ext cx="4535784" cy="281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 name="타원 100">
              <a:extLst>
                <a:ext uri="{FF2B5EF4-FFF2-40B4-BE49-F238E27FC236}">
                  <a16:creationId xmlns:a16="http://schemas.microsoft.com/office/drawing/2014/main" id="{ADFBBA0C-B404-4A0D-9649-8E0BB5A02BF1}"/>
                </a:ext>
              </a:extLst>
            </p:cNvPr>
            <p:cNvSpPr/>
            <p:nvPr/>
          </p:nvSpPr>
          <p:spPr>
            <a:xfrm>
              <a:off x="3519588" y="2417128"/>
              <a:ext cx="1368152" cy="1944216"/>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102" name="직선 화살표 연결선 101">
              <a:extLst>
                <a:ext uri="{FF2B5EF4-FFF2-40B4-BE49-F238E27FC236}">
                  <a16:creationId xmlns:a16="http://schemas.microsoft.com/office/drawing/2014/main" id="{4E1AD49C-E7AD-4323-9F71-5CE4530C6596}"/>
                </a:ext>
              </a:extLst>
            </p:cNvPr>
            <p:cNvCxnSpPr>
              <a:cxnSpLocks/>
              <a:stCxn id="101" idx="6"/>
            </p:cNvCxnSpPr>
            <p:nvPr/>
          </p:nvCxnSpPr>
          <p:spPr>
            <a:xfrm flipV="1">
              <a:off x="4887740" y="2670865"/>
              <a:ext cx="741885" cy="718371"/>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103" name="직선 화살표 연결선 102">
            <a:extLst>
              <a:ext uri="{FF2B5EF4-FFF2-40B4-BE49-F238E27FC236}">
                <a16:creationId xmlns:a16="http://schemas.microsoft.com/office/drawing/2014/main" id="{5FCBE308-1350-4948-A43F-9916C465B803}"/>
              </a:ext>
            </a:extLst>
          </p:cNvPr>
          <p:cNvCxnSpPr>
            <a:cxnSpLocks/>
            <a:stCxn id="95" idx="0"/>
          </p:cNvCxnSpPr>
          <p:nvPr/>
        </p:nvCxnSpPr>
        <p:spPr>
          <a:xfrm flipV="1">
            <a:off x="7049447" y="4818638"/>
            <a:ext cx="558971" cy="1008112"/>
          </a:xfrm>
          <a:prstGeom prst="straightConnector1">
            <a:avLst/>
          </a:prstGeom>
          <a:ln w="190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1" name="그룹 30">
            <a:extLst>
              <a:ext uri="{FF2B5EF4-FFF2-40B4-BE49-F238E27FC236}">
                <a16:creationId xmlns:a16="http://schemas.microsoft.com/office/drawing/2014/main" id="{B70E7558-AF37-4A4A-8F16-0FDB08703DED}"/>
              </a:ext>
            </a:extLst>
          </p:cNvPr>
          <p:cNvGrpSpPr/>
          <p:nvPr/>
        </p:nvGrpSpPr>
        <p:grpSpPr>
          <a:xfrm>
            <a:off x="755576" y="1371823"/>
            <a:ext cx="3240360" cy="2201193"/>
            <a:chOff x="683568" y="4127872"/>
            <a:chExt cx="3240360" cy="2201193"/>
          </a:xfrm>
        </p:grpSpPr>
        <p:cxnSp>
          <p:nvCxnSpPr>
            <p:cNvPr id="32" name="직선 연결선 31">
              <a:extLst>
                <a:ext uri="{FF2B5EF4-FFF2-40B4-BE49-F238E27FC236}">
                  <a16:creationId xmlns:a16="http://schemas.microsoft.com/office/drawing/2014/main" id="{3DC2DD8B-1B66-43D8-B1AE-38B90392C261}"/>
                </a:ext>
              </a:extLst>
            </p:cNvPr>
            <p:cNvCxnSpPr/>
            <p:nvPr/>
          </p:nvCxnSpPr>
          <p:spPr>
            <a:xfrm>
              <a:off x="2915928" y="4149080"/>
              <a:ext cx="0"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직선 연결선 32">
              <a:extLst>
                <a:ext uri="{FF2B5EF4-FFF2-40B4-BE49-F238E27FC236}">
                  <a16:creationId xmlns:a16="http://schemas.microsoft.com/office/drawing/2014/main" id="{D063A50B-CD7E-4D3F-A73F-21135F1DDA35}"/>
                </a:ext>
              </a:extLst>
            </p:cNvPr>
            <p:cNvCxnSpPr/>
            <p:nvPr/>
          </p:nvCxnSpPr>
          <p:spPr>
            <a:xfrm>
              <a:off x="2922278" y="5404596"/>
              <a:ext cx="0" cy="50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직선 연결선 33">
              <a:extLst>
                <a:ext uri="{FF2B5EF4-FFF2-40B4-BE49-F238E27FC236}">
                  <a16:creationId xmlns:a16="http://schemas.microsoft.com/office/drawing/2014/main" id="{024FB15A-413A-4075-AC2E-E5152EB3A527}"/>
                </a:ext>
              </a:extLst>
            </p:cNvPr>
            <p:cNvCxnSpPr/>
            <p:nvPr/>
          </p:nvCxnSpPr>
          <p:spPr>
            <a:xfrm>
              <a:off x="2915928" y="5913338"/>
              <a:ext cx="10080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직선 연결선 34">
              <a:extLst>
                <a:ext uri="{FF2B5EF4-FFF2-40B4-BE49-F238E27FC236}">
                  <a16:creationId xmlns:a16="http://schemas.microsoft.com/office/drawing/2014/main" id="{060272C6-DB07-4334-9A16-3816B266599C}"/>
                </a:ext>
              </a:extLst>
            </p:cNvPr>
            <p:cNvCxnSpPr/>
            <p:nvPr/>
          </p:nvCxnSpPr>
          <p:spPr>
            <a:xfrm>
              <a:off x="3530986" y="5733338"/>
              <a:ext cx="0" cy="18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순서도: 대조 35">
              <a:extLst>
                <a:ext uri="{FF2B5EF4-FFF2-40B4-BE49-F238E27FC236}">
                  <a16:creationId xmlns:a16="http://schemas.microsoft.com/office/drawing/2014/main" id="{E905EC51-801B-488A-A433-1A95DCB45A90}"/>
                </a:ext>
              </a:extLst>
            </p:cNvPr>
            <p:cNvSpPr/>
            <p:nvPr/>
          </p:nvSpPr>
          <p:spPr>
            <a:xfrm rot="16200000">
              <a:off x="3438563" y="5736207"/>
              <a:ext cx="158552" cy="339726"/>
            </a:xfrm>
            <a:prstGeom prst="flowChartCollat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cxnSp>
          <p:nvCxnSpPr>
            <p:cNvPr id="37" name="직선 연결선 36">
              <a:extLst>
                <a:ext uri="{FF2B5EF4-FFF2-40B4-BE49-F238E27FC236}">
                  <a16:creationId xmlns:a16="http://schemas.microsoft.com/office/drawing/2014/main" id="{8BD18DEB-F49B-46FE-B4F0-C6DD66C6C215}"/>
                </a:ext>
              </a:extLst>
            </p:cNvPr>
            <p:cNvCxnSpPr/>
            <p:nvPr/>
          </p:nvCxnSpPr>
          <p:spPr>
            <a:xfrm>
              <a:off x="3454662" y="5726906"/>
              <a:ext cx="1483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직사각형 37">
              <a:extLst>
                <a:ext uri="{FF2B5EF4-FFF2-40B4-BE49-F238E27FC236}">
                  <a16:creationId xmlns:a16="http://schemas.microsoft.com/office/drawing/2014/main" id="{A6B0BE0C-7C8E-409D-B48B-5D8F3D26D66B}"/>
                </a:ext>
              </a:extLst>
            </p:cNvPr>
            <p:cNvSpPr/>
            <p:nvPr/>
          </p:nvSpPr>
          <p:spPr>
            <a:xfrm>
              <a:off x="2845800" y="4725144"/>
              <a:ext cx="144016" cy="679452"/>
            </a:xfrm>
            <a:prstGeom prst="rect">
              <a:avLst/>
            </a:prstGeom>
            <a:blipFill>
              <a:blip r:embed="rId4"/>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38">
              <a:extLst>
                <a:ext uri="{FF2B5EF4-FFF2-40B4-BE49-F238E27FC236}">
                  <a16:creationId xmlns:a16="http://schemas.microsoft.com/office/drawing/2014/main" id="{EA20BF45-7D4D-4D91-A47D-1350B951FE14}"/>
                </a:ext>
              </a:extLst>
            </p:cNvPr>
            <p:cNvSpPr/>
            <p:nvPr/>
          </p:nvSpPr>
          <p:spPr>
            <a:xfrm>
              <a:off x="2699904" y="5404596"/>
              <a:ext cx="432048" cy="152400"/>
            </a:xfrm>
            <a:prstGeom prst="rect">
              <a:avLst/>
            </a:prstGeom>
            <a:blipFill>
              <a:blip r:embed="rId4"/>
              <a:tile tx="0" ty="0" sx="100000" sy="100000" flip="none" algn="tl"/>
            </a:blip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40" name="직선 연결선 39">
              <a:extLst>
                <a:ext uri="{FF2B5EF4-FFF2-40B4-BE49-F238E27FC236}">
                  <a16:creationId xmlns:a16="http://schemas.microsoft.com/office/drawing/2014/main" id="{0D4DF4DB-6605-4740-A978-F7F4BB1078D2}"/>
                </a:ext>
              </a:extLst>
            </p:cNvPr>
            <p:cNvCxnSpPr/>
            <p:nvPr/>
          </p:nvCxnSpPr>
          <p:spPr>
            <a:xfrm>
              <a:off x="683568" y="4127872"/>
              <a:ext cx="2232000" cy="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직선 연결선 40">
              <a:extLst>
                <a:ext uri="{FF2B5EF4-FFF2-40B4-BE49-F238E27FC236}">
                  <a16:creationId xmlns:a16="http://schemas.microsoft.com/office/drawing/2014/main" id="{F1D8DB16-EBF8-49A7-9EAD-B9273360E259}"/>
                </a:ext>
              </a:extLst>
            </p:cNvPr>
            <p:cNvCxnSpPr/>
            <p:nvPr/>
          </p:nvCxnSpPr>
          <p:spPr>
            <a:xfrm>
              <a:off x="1619672" y="4149080"/>
              <a:ext cx="0" cy="72008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직선 연결선 41">
              <a:extLst>
                <a:ext uri="{FF2B5EF4-FFF2-40B4-BE49-F238E27FC236}">
                  <a16:creationId xmlns:a16="http://schemas.microsoft.com/office/drawing/2014/main" id="{63D33C2F-92A9-4BCE-8FFD-AEBD552AB70E}"/>
                </a:ext>
              </a:extLst>
            </p:cNvPr>
            <p:cNvCxnSpPr/>
            <p:nvPr/>
          </p:nvCxnSpPr>
          <p:spPr>
            <a:xfrm>
              <a:off x="971600" y="4149080"/>
              <a:ext cx="0" cy="720080"/>
            </a:xfrm>
            <a:prstGeom prst="line">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4494350-7F3D-4DC9-87ED-CDAB5CC5A9CD}"/>
                </a:ext>
              </a:extLst>
            </p:cNvPr>
            <p:cNvSpPr txBox="1"/>
            <p:nvPr/>
          </p:nvSpPr>
          <p:spPr>
            <a:xfrm>
              <a:off x="683568" y="4941168"/>
              <a:ext cx="524503" cy="307777"/>
            </a:xfrm>
            <a:prstGeom prst="rect">
              <a:avLst/>
            </a:prstGeom>
            <a:noFill/>
          </p:spPr>
          <p:txBody>
            <a:bodyPr wrap="none" rtlCol="0">
              <a:spAutoFit/>
            </a:bodyPr>
            <a:lstStyle/>
            <a:p>
              <a:r>
                <a:rPr lang="en-US" altLang="ko-KR" sz="1400" dirty="0">
                  <a:latin typeface="Arial" pitchFamily="34" charset="0"/>
                  <a:cs typeface="Arial" pitchFamily="34" charset="0"/>
                </a:rPr>
                <a:t>VB3</a:t>
              </a:r>
              <a:endParaRPr lang="ko-KR" altLang="en-US" sz="1400" dirty="0">
                <a:latin typeface="Arial" pitchFamily="34" charset="0"/>
                <a:cs typeface="Arial" pitchFamily="34" charset="0"/>
              </a:endParaRPr>
            </a:p>
          </p:txBody>
        </p:sp>
        <p:sp>
          <p:nvSpPr>
            <p:cNvPr id="44" name="TextBox 43">
              <a:extLst>
                <a:ext uri="{FF2B5EF4-FFF2-40B4-BE49-F238E27FC236}">
                  <a16:creationId xmlns:a16="http://schemas.microsoft.com/office/drawing/2014/main" id="{E0D9E1E8-70D8-48C6-88CF-9E51793AD6F9}"/>
                </a:ext>
              </a:extLst>
            </p:cNvPr>
            <p:cNvSpPr txBox="1"/>
            <p:nvPr/>
          </p:nvSpPr>
          <p:spPr>
            <a:xfrm>
              <a:off x="1311193" y="4993431"/>
              <a:ext cx="524503" cy="307777"/>
            </a:xfrm>
            <a:prstGeom prst="rect">
              <a:avLst/>
            </a:prstGeom>
            <a:noFill/>
          </p:spPr>
          <p:txBody>
            <a:bodyPr wrap="none" rtlCol="0">
              <a:spAutoFit/>
            </a:bodyPr>
            <a:lstStyle/>
            <a:p>
              <a:r>
                <a:rPr lang="en-US" altLang="ko-KR" sz="1400" dirty="0">
                  <a:latin typeface="Arial" pitchFamily="34" charset="0"/>
                  <a:cs typeface="Arial" pitchFamily="34" charset="0"/>
                </a:rPr>
                <a:t>VB2</a:t>
              </a:r>
              <a:endParaRPr lang="ko-KR" altLang="en-US" sz="1400" dirty="0">
                <a:latin typeface="Arial" pitchFamily="34" charset="0"/>
                <a:cs typeface="Arial" pitchFamily="34" charset="0"/>
              </a:endParaRPr>
            </a:p>
          </p:txBody>
        </p:sp>
        <p:sp>
          <p:nvSpPr>
            <p:cNvPr id="45" name="TextBox 44">
              <a:extLst>
                <a:ext uri="{FF2B5EF4-FFF2-40B4-BE49-F238E27FC236}">
                  <a16:creationId xmlns:a16="http://schemas.microsoft.com/office/drawing/2014/main" id="{344514D9-1053-41C4-9CDC-F65568D6C82B}"/>
                </a:ext>
              </a:extLst>
            </p:cNvPr>
            <p:cNvSpPr txBox="1"/>
            <p:nvPr/>
          </p:nvSpPr>
          <p:spPr>
            <a:xfrm>
              <a:off x="2823361" y="6021288"/>
              <a:ext cx="524503" cy="307777"/>
            </a:xfrm>
            <a:prstGeom prst="rect">
              <a:avLst/>
            </a:prstGeom>
            <a:noFill/>
          </p:spPr>
          <p:txBody>
            <a:bodyPr wrap="none" rtlCol="0">
              <a:spAutoFit/>
            </a:bodyPr>
            <a:lstStyle/>
            <a:p>
              <a:r>
                <a:rPr lang="en-US" altLang="ko-KR" sz="1400" dirty="0">
                  <a:latin typeface="Arial" pitchFamily="34" charset="0"/>
                  <a:cs typeface="Arial" pitchFamily="34" charset="0"/>
                </a:rPr>
                <a:t>VB1</a:t>
              </a:r>
              <a:endParaRPr lang="ko-KR" altLang="en-US" sz="1400" dirty="0">
                <a:latin typeface="Arial" pitchFamily="34" charset="0"/>
                <a:cs typeface="Arial" pitchFamily="34" charset="0"/>
              </a:endParaRPr>
            </a:p>
          </p:txBody>
        </p:sp>
        <p:sp>
          <p:nvSpPr>
            <p:cNvPr id="46" name="TextBox 45">
              <a:extLst>
                <a:ext uri="{FF2B5EF4-FFF2-40B4-BE49-F238E27FC236}">
                  <a16:creationId xmlns:a16="http://schemas.microsoft.com/office/drawing/2014/main" id="{8FC8C94B-C537-4DEE-BB8C-2AC32F912E50}"/>
                </a:ext>
              </a:extLst>
            </p:cNvPr>
            <p:cNvSpPr txBox="1"/>
            <p:nvPr/>
          </p:nvSpPr>
          <p:spPr>
            <a:xfrm>
              <a:off x="2941977" y="5057626"/>
              <a:ext cx="582211" cy="307777"/>
            </a:xfrm>
            <a:prstGeom prst="rect">
              <a:avLst/>
            </a:prstGeom>
            <a:noFill/>
          </p:spPr>
          <p:txBody>
            <a:bodyPr wrap="none" rtlCol="0">
              <a:spAutoFit/>
            </a:bodyPr>
            <a:lstStyle/>
            <a:p>
              <a:r>
                <a:rPr lang="en-US" altLang="ko-KR" sz="1400" dirty="0">
                  <a:latin typeface="Arial" pitchFamily="34" charset="0"/>
                  <a:cs typeface="Arial" pitchFamily="34" charset="0"/>
                </a:rPr>
                <a:t>Filter</a:t>
              </a:r>
              <a:endParaRPr lang="ko-KR" altLang="en-US" sz="1400" dirty="0">
                <a:latin typeface="Arial" pitchFamily="34" charset="0"/>
                <a:cs typeface="Arial" pitchFamily="34" charset="0"/>
              </a:endParaRPr>
            </a:p>
          </p:txBody>
        </p:sp>
      </p:grpSp>
      <p:sp>
        <p:nvSpPr>
          <p:cNvPr id="47" name="TextBox 46">
            <a:extLst>
              <a:ext uri="{FF2B5EF4-FFF2-40B4-BE49-F238E27FC236}">
                <a16:creationId xmlns:a16="http://schemas.microsoft.com/office/drawing/2014/main" id="{7D07C915-5EC2-4EBC-94BE-7CCE6FD41B26}"/>
              </a:ext>
            </a:extLst>
          </p:cNvPr>
          <p:cNvSpPr txBox="1"/>
          <p:nvPr/>
        </p:nvSpPr>
        <p:spPr>
          <a:xfrm>
            <a:off x="4002833" y="2996952"/>
            <a:ext cx="1289135" cy="338554"/>
          </a:xfrm>
          <a:prstGeom prst="rect">
            <a:avLst/>
          </a:prstGeom>
          <a:noFill/>
        </p:spPr>
        <p:txBody>
          <a:bodyPr wrap="none" rtlCol="0">
            <a:spAutoFit/>
          </a:bodyPr>
          <a:lstStyle/>
          <a:p>
            <a:r>
              <a:rPr lang="en-US" altLang="ko-KR" sz="1600" dirty="0">
                <a:latin typeface="Arial" pitchFamily="34" charset="0"/>
                <a:cs typeface="Arial" pitchFamily="34" charset="0"/>
              </a:rPr>
              <a:t>Cryomodule</a:t>
            </a:r>
            <a:endParaRPr lang="ko-KR" altLang="en-US" sz="1600" dirty="0">
              <a:latin typeface="Arial" pitchFamily="34" charset="0"/>
              <a:cs typeface="Arial" pitchFamily="34" charset="0"/>
            </a:endParaRPr>
          </a:p>
        </p:txBody>
      </p:sp>
      <p:sp>
        <p:nvSpPr>
          <p:cNvPr id="48" name="TextBox 47">
            <a:extLst>
              <a:ext uri="{FF2B5EF4-FFF2-40B4-BE49-F238E27FC236}">
                <a16:creationId xmlns:a16="http://schemas.microsoft.com/office/drawing/2014/main" id="{F812A1E1-DAE8-4795-94C5-DF432A1195E0}"/>
              </a:ext>
            </a:extLst>
          </p:cNvPr>
          <p:cNvSpPr txBox="1"/>
          <p:nvPr/>
        </p:nvSpPr>
        <p:spPr>
          <a:xfrm>
            <a:off x="971560" y="961062"/>
            <a:ext cx="2688557" cy="338554"/>
          </a:xfrm>
          <a:prstGeom prst="rect">
            <a:avLst/>
          </a:prstGeom>
          <a:noFill/>
        </p:spPr>
        <p:txBody>
          <a:bodyPr wrap="none" rtlCol="0">
            <a:spAutoFit/>
          </a:bodyPr>
          <a:lstStyle/>
          <a:p>
            <a:r>
              <a:rPr lang="en-US" altLang="ko-KR" sz="1600" dirty="0">
                <a:latin typeface="Arial" pitchFamily="34" charset="0"/>
                <a:cs typeface="Arial" pitchFamily="34" charset="0"/>
              </a:rPr>
              <a:t>LHe supplying line in MCTL</a:t>
            </a:r>
            <a:endParaRPr lang="ko-KR" altLang="en-US" sz="1600" dirty="0">
              <a:latin typeface="Arial" pitchFamily="34" charset="0"/>
              <a:cs typeface="Arial" pitchFamily="34" charset="0"/>
            </a:endParaRPr>
          </a:p>
        </p:txBody>
      </p:sp>
      <p:sp>
        <p:nvSpPr>
          <p:cNvPr id="95" name="TextBox 94">
            <a:extLst>
              <a:ext uri="{FF2B5EF4-FFF2-40B4-BE49-F238E27FC236}">
                <a16:creationId xmlns:a16="http://schemas.microsoft.com/office/drawing/2014/main" id="{1370A871-1F89-406D-B934-916B2BA43F0E}"/>
              </a:ext>
            </a:extLst>
          </p:cNvPr>
          <p:cNvSpPr txBox="1"/>
          <p:nvPr/>
        </p:nvSpPr>
        <p:spPr>
          <a:xfrm>
            <a:off x="6512280" y="5826750"/>
            <a:ext cx="1074333" cy="338554"/>
          </a:xfrm>
          <a:prstGeom prst="rect">
            <a:avLst/>
          </a:prstGeom>
          <a:noFill/>
        </p:spPr>
        <p:txBody>
          <a:bodyPr wrap="none" rtlCol="0">
            <a:spAutoFit/>
          </a:bodyPr>
          <a:lstStyle/>
          <a:p>
            <a:r>
              <a:rPr lang="en-US" altLang="ko-KR" sz="1600" dirty="0">
                <a:latin typeface="Arial" pitchFamily="34" charset="0"/>
                <a:cs typeface="Arial" pitchFamily="34" charset="0"/>
              </a:rPr>
              <a:t> Line filter</a:t>
            </a:r>
            <a:endParaRPr lang="ko-KR" altLang="en-US" sz="1600" dirty="0">
              <a:latin typeface="Arial" pitchFamily="34" charset="0"/>
              <a:cs typeface="Arial" pitchFamily="34" charset="0"/>
            </a:endParaRPr>
          </a:p>
        </p:txBody>
      </p:sp>
      <p:pic>
        <p:nvPicPr>
          <p:cNvPr id="50" name="Picture 11" descr="LOGO">
            <a:extLst>
              <a:ext uri="{FF2B5EF4-FFF2-40B4-BE49-F238E27FC236}">
                <a16:creationId xmlns:a16="http://schemas.microsoft.com/office/drawing/2014/main" id="{8C4D2A09-2E15-4527-95DC-F2617AD498B8}"/>
              </a:ext>
            </a:extLst>
          </p:cNvPr>
          <p:cNvPicPr>
            <a:picLocks noChangeAspect="1" noChangeArrowheads="1"/>
          </p:cNvPicPr>
          <p:nvPr/>
        </p:nvPicPr>
        <p:blipFill>
          <a:blip r:embed="rId5"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2039502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612440" y="188641"/>
            <a:ext cx="7920000" cy="720079"/>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Abstract</a:t>
            </a:r>
            <a:endParaRPr lang="ko-KR" altLang="en-US" sz="32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817201" y="1556792"/>
            <a:ext cx="7427208" cy="3293209"/>
          </a:xfrm>
          <a:prstGeom prst="rect">
            <a:avLst/>
          </a:prstGeom>
          <a:solidFill>
            <a:schemeClr val="bg1"/>
          </a:solidFill>
        </p:spPr>
        <p:txBody>
          <a:bodyPr wrap="square" rtlCol="0">
            <a:spAutoFit/>
          </a:bodyPr>
          <a:lstStyle/>
          <a:p>
            <a:pPr indent="457200">
              <a:spcBef>
                <a:spcPts val="600"/>
              </a:spcBef>
              <a:spcAft>
                <a:spcPts val="600"/>
              </a:spcAft>
            </a:pPr>
            <a:r>
              <a:rPr lang="en-US" altLang="ko-KR" dirty="0">
                <a:latin typeface="Arial" pitchFamily="34" charset="0"/>
                <a:cs typeface="Arial" pitchFamily="34" charset="0"/>
              </a:rPr>
              <a:t>3 SRF cryomodules have been operated since September, 2012 for the Pohang Light Source (PLS-II). They are the CESR-B type which were fabricated by the industry with the turn-key contract. For the less faults, the operation </a:t>
            </a:r>
            <a:r>
              <a:rPr lang="en-US" altLang="ko-KR" dirty="0" err="1">
                <a:latin typeface="Arial" pitchFamily="34" charset="0"/>
                <a:cs typeface="Arial" pitchFamily="34" charset="0"/>
              </a:rPr>
              <a:t>Vacc</a:t>
            </a:r>
            <a:r>
              <a:rPr lang="en-US" altLang="ko-KR" dirty="0">
                <a:latin typeface="Arial" pitchFamily="34" charset="0"/>
                <a:cs typeface="Arial" pitchFamily="34" charset="0"/>
              </a:rPr>
              <a:t> and RF power are about 60-70% of their specifications.  There have been no severe problem in the coupler/window and cavity itself. But recently two vacuum leak events between cavity and He vessel were found,  after 7.6 years’ and 7 years’ operation. Also at the beginning several years, we were suffered from the turbine troubles of He refrigerators. </a:t>
            </a:r>
          </a:p>
          <a:p>
            <a:pPr indent="457200">
              <a:spcBef>
                <a:spcPts val="600"/>
              </a:spcBef>
              <a:spcAft>
                <a:spcPts val="600"/>
              </a:spcAft>
            </a:pPr>
            <a:r>
              <a:rPr lang="en-US" altLang="ko-KR" dirty="0">
                <a:latin typeface="Arial" pitchFamily="34" charset="0"/>
                <a:cs typeface="Arial" pitchFamily="34" charset="0"/>
              </a:rPr>
              <a:t>The fault statistics and analysis of SRF system at PLS-II are reported in the presentation</a:t>
            </a:r>
            <a:endParaRPr lang="ko-KR" altLang="en-US" dirty="0">
              <a:latin typeface="Arial" pitchFamily="34" charset="0"/>
              <a:cs typeface="Arial" pitchFamily="34" charset="0"/>
            </a:endParaRPr>
          </a:p>
        </p:txBody>
      </p:sp>
      <p:sp>
        <p:nvSpPr>
          <p:cNvPr id="8"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7" name="슬라이드 번호 개체 틀 6"/>
          <p:cNvSpPr>
            <a:spLocks noGrp="1"/>
          </p:cNvSpPr>
          <p:nvPr>
            <p:ph type="sldNum" sz="quarter" idx="12"/>
          </p:nvPr>
        </p:nvSpPr>
        <p:spPr/>
        <p:txBody>
          <a:bodyPr/>
          <a:lstStyle/>
          <a:p>
            <a:fld id="{60E7512F-03B1-4F08-9361-FB993248262D}" type="slidenum">
              <a:rPr lang="ko-KR" altLang="en-US" smtClean="0"/>
              <a:pPr/>
              <a:t>2</a:t>
            </a:fld>
            <a:endParaRPr lang="ko-KR" altLang="en-US"/>
          </a:p>
        </p:txBody>
      </p:sp>
      <p:pic>
        <p:nvPicPr>
          <p:cNvPr id="10" name="Picture 11" descr="LOGO">
            <a:extLst>
              <a:ext uri="{FF2B5EF4-FFF2-40B4-BE49-F238E27FC236}">
                <a16:creationId xmlns:a16="http://schemas.microsoft.com/office/drawing/2014/main" id="{F7489A89-8801-4255-8B06-103ED4BF89CE}"/>
              </a:ext>
            </a:extLst>
          </p:cNvPr>
          <p:cNvPicPr>
            <a:picLocks noChangeAspect="1" noChangeArrowheads="1"/>
          </p:cNvPicPr>
          <p:nvPr/>
        </p:nvPicPr>
        <p:blipFill>
          <a:blip r:embed="rId2"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589723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Discussion</a:t>
            </a: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8" name="슬라이드 번호 개체 틀 7"/>
          <p:cNvSpPr>
            <a:spLocks noGrp="1"/>
          </p:cNvSpPr>
          <p:nvPr>
            <p:ph type="sldNum" sz="quarter" idx="12"/>
          </p:nvPr>
        </p:nvSpPr>
        <p:spPr/>
        <p:txBody>
          <a:bodyPr/>
          <a:lstStyle/>
          <a:p>
            <a:fld id="{60E7512F-03B1-4F08-9361-FB993248262D}" type="slidenum">
              <a:rPr lang="ko-KR" altLang="en-US" smtClean="0"/>
              <a:pPr/>
              <a:t>20</a:t>
            </a:fld>
            <a:endParaRPr lang="ko-KR" altLang="en-US" dirty="0"/>
          </a:p>
        </p:txBody>
      </p:sp>
      <p:sp>
        <p:nvSpPr>
          <p:cNvPr id="5" name="TextBox 4">
            <a:extLst>
              <a:ext uri="{FF2B5EF4-FFF2-40B4-BE49-F238E27FC236}">
                <a16:creationId xmlns:a16="http://schemas.microsoft.com/office/drawing/2014/main" id="{5B4AA848-1F59-4689-AC21-2635B2E78BFD}"/>
              </a:ext>
            </a:extLst>
          </p:cNvPr>
          <p:cNvSpPr txBox="1"/>
          <p:nvPr/>
        </p:nvSpPr>
        <p:spPr>
          <a:xfrm>
            <a:off x="487653" y="1196752"/>
            <a:ext cx="8229600" cy="4970591"/>
          </a:xfrm>
          <a:prstGeom prst="rect">
            <a:avLst/>
          </a:prstGeom>
          <a:noFill/>
        </p:spPr>
        <p:txBody>
          <a:bodyPr wrap="square" rtlCol="0">
            <a:spAutoFit/>
          </a:bodyPr>
          <a:lstStyle/>
          <a:p>
            <a:pPr marL="342900" indent="-342900">
              <a:spcAft>
                <a:spcPts val="1200"/>
              </a:spcAft>
              <a:buFont typeface="+mj-lt"/>
              <a:buAutoNum type="arabicParenR"/>
            </a:pPr>
            <a:r>
              <a:rPr lang="en-US" altLang="ko-KR" dirty="0">
                <a:latin typeface="Arial" panose="020B0604020202020204" pitchFamily="34" charset="0"/>
                <a:cs typeface="Arial" panose="020B0604020202020204" pitchFamily="34" charset="0"/>
              </a:rPr>
              <a:t>How frequently a cold box and compressor should be maintained for the keep their performance ?</a:t>
            </a:r>
          </a:p>
          <a:p>
            <a:pPr marL="342900" indent="-342900">
              <a:spcAft>
                <a:spcPts val="1200"/>
              </a:spcAft>
              <a:buFont typeface="+mj-lt"/>
              <a:buAutoNum type="arabicParenR"/>
            </a:pPr>
            <a:r>
              <a:rPr lang="en-US" altLang="ko-KR" u="sng" dirty="0">
                <a:latin typeface="Arial" panose="020B0604020202020204" pitchFamily="34" charset="0"/>
                <a:cs typeface="Arial" panose="020B0604020202020204" pitchFamily="34" charset="0"/>
              </a:rPr>
              <a:t>Whether the skipping some procedures (sequences) to resume </a:t>
            </a:r>
            <a:r>
              <a:rPr lang="en-US" altLang="ko-KR" u="sng" dirty="0" err="1">
                <a:latin typeface="Arial" panose="020B0604020202020204" pitchFamily="34" charset="0"/>
                <a:cs typeface="Arial" panose="020B0604020202020204" pitchFamily="34" charset="0"/>
              </a:rPr>
              <a:t>coldbox</a:t>
            </a:r>
            <a:r>
              <a:rPr lang="en-US" altLang="ko-KR" u="sng" dirty="0">
                <a:latin typeface="Arial" panose="020B0604020202020204" pitchFamily="34" charset="0"/>
                <a:cs typeface="Arial" panose="020B0604020202020204" pitchFamily="34" charset="0"/>
              </a:rPr>
              <a:t> operation would be recommended</a:t>
            </a:r>
            <a:r>
              <a:rPr lang="en-US" altLang="ko-KR" dirty="0">
                <a:latin typeface="Arial" panose="020B0604020202020204" pitchFamily="34" charset="0"/>
                <a:cs typeface="Arial" panose="020B0604020202020204" pitchFamily="34" charset="0"/>
              </a:rPr>
              <a:t>, after safe stop of turbine (just few minutes ~ few hours) due to the facility troubles such as site blackout, losses of cooling water and pneumatic air ?</a:t>
            </a:r>
          </a:p>
          <a:p>
            <a:pPr marL="342900" indent="-342900">
              <a:spcAft>
                <a:spcPts val="1200"/>
              </a:spcAft>
              <a:buFont typeface="+mj-lt"/>
              <a:buAutoNum type="arabicParenR"/>
            </a:pPr>
            <a:r>
              <a:rPr lang="en-US" altLang="ko-KR" dirty="0">
                <a:latin typeface="Arial" panose="020B0604020202020204" pitchFamily="34" charset="0"/>
                <a:cs typeface="Arial" panose="020B0604020202020204" pitchFamily="34" charset="0"/>
              </a:rPr>
              <a:t>Is it possible for a large volume of </a:t>
            </a:r>
            <a:r>
              <a:rPr lang="en-US" altLang="ko-KR" dirty="0" err="1">
                <a:latin typeface="Arial" panose="020B0604020202020204" pitchFamily="34" charset="0"/>
                <a:cs typeface="Arial" panose="020B0604020202020204" pitchFamily="34" charset="0"/>
              </a:rPr>
              <a:t>LHe</a:t>
            </a:r>
            <a:r>
              <a:rPr lang="en-US" altLang="ko-KR" dirty="0">
                <a:latin typeface="Arial" panose="020B0604020202020204" pitchFamily="34" charset="0"/>
                <a:cs typeface="Arial" panose="020B0604020202020204" pitchFamily="34" charset="0"/>
              </a:rPr>
              <a:t> </a:t>
            </a:r>
            <a:r>
              <a:rPr lang="en-US" altLang="ko-KR" dirty="0" err="1">
                <a:latin typeface="Arial" panose="020B0604020202020204" pitchFamily="34" charset="0"/>
                <a:cs typeface="Arial" panose="020B0604020202020204" pitchFamily="34" charset="0"/>
              </a:rPr>
              <a:t>dewar</a:t>
            </a:r>
            <a:r>
              <a:rPr lang="en-US" altLang="ko-KR" dirty="0">
                <a:latin typeface="Arial" panose="020B0604020202020204" pitchFamily="34" charset="0"/>
                <a:cs typeface="Arial" panose="020B0604020202020204" pitchFamily="34" charset="0"/>
              </a:rPr>
              <a:t> to keep cavity cold (not over 50K) for the long idle standby, ? and recommendable ?</a:t>
            </a:r>
          </a:p>
          <a:p>
            <a:pPr marL="342900" indent="-342900">
              <a:spcAft>
                <a:spcPts val="600"/>
              </a:spcAft>
              <a:buFont typeface="+mj-lt"/>
              <a:buAutoNum type="arabicParenR"/>
            </a:pPr>
            <a:r>
              <a:rPr lang="en-US" altLang="ko-KR" dirty="0">
                <a:latin typeface="Arial" panose="020B0604020202020204" pitchFamily="34" charset="0"/>
                <a:cs typeface="Arial" panose="020B0604020202020204" pitchFamily="34" charset="0"/>
              </a:rPr>
              <a:t>Is there any special idea to detect the possibility of turbine stoppage ?</a:t>
            </a:r>
          </a:p>
          <a:p>
            <a:pPr marL="360000">
              <a:spcAft>
                <a:spcPts val="1200"/>
              </a:spcAft>
            </a:pPr>
            <a:r>
              <a:rPr lang="en-US" altLang="ko-KR" dirty="0">
                <a:latin typeface="Arial" panose="020B0604020202020204" pitchFamily="34" charset="0"/>
                <a:cs typeface="Arial" panose="020B0604020202020204" pitchFamily="34" charset="0"/>
              </a:rPr>
              <a:t>(We</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monitor</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turbine</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speeds,</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pressure</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disturbances</a:t>
            </a:r>
            <a:r>
              <a:rPr lang="ko-KR" altLang="en-US" dirty="0">
                <a:latin typeface="Arial" panose="020B0604020202020204" pitchFamily="34" charset="0"/>
                <a:cs typeface="Arial" panose="020B0604020202020204" pitchFamily="34" charset="0"/>
              </a:rPr>
              <a:t> </a:t>
            </a:r>
            <a:r>
              <a:rPr lang="en-US" altLang="ko-KR" dirty="0">
                <a:latin typeface="Arial" panose="020B0604020202020204" pitchFamily="34" charset="0"/>
                <a:cs typeface="Arial" panose="020B0604020202020204" pitchFamily="34" charset="0"/>
              </a:rPr>
              <a:t>around turbines and He impurity of several positions of warm and cold parts)</a:t>
            </a:r>
          </a:p>
          <a:p>
            <a:pPr marL="342900" indent="-342900">
              <a:spcAft>
                <a:spcPts val="1200"/>
              </a:spcAft>
              <a:buFont typeface="+mj-lt"/>
              <a:buAutoNum type="arabicParenR" startAt="5"/>
            </a:pPr>
            <a:r>
              <a:rPr lang="en-US" altLang="ko-KR" dirty="0">
                <a:latin typeface="Arial" panose="020B0604020202020204" pitchFamily="34" charset="0"/>
                <a:cs typeface="Arial" panose="020B0604020202020204" pitchFamily="34" charset="0"/>
              </a:rPr>
              <a:t>Life time of ceramic window ?</a:t>
            </a:r>
          </a:p>
          <a:p>
            <a:pPr marL="342900" indent="-342900">
              <a:spcAft>
                <a:spcPts val="1200"/>
              </a:spcAft>
              <a:buFont typeface="+mj-lt"/>
              <a:buAutoNum type="arabicParenR" startAt="5"/>
            </a:pPr>
            <a:r>
              <a:rPr lang="en-US" altLang="ko-KR" dirty="0">
                <a:latin typeface="Arial" panose="020B0604020202020204" pitchFamily="34" charset="0"/>
                <a:cs typeface="Arial" panose="020B0604020202020204" pitchFamily="34" charset="0"/>
              </a:rPr>
              <a:t>Calibration of field pickup, how frequently ?</a:t>
            </a:r>
          </a:p>
          <a:p>
            <a:pPr marL="342900" indent="-342900">
              <a:spcAft>
                <a:spcPts val="1200"/>
              </a:spcAft>
              <a:buFont typeface="+mj-lt"/>
              <a:buAutoNum type="arabicParenR" startAt="5"/>
            </a:pPr>
            <a:r>
              <a:rPr lang="en-US" altLang="ko-KR" dirty="0">
                <a:latin typeface="Arial" panose="020B0604020202020204" pitchFamily="34" charset="0"/>
                <a:cs typeface="Arial" panose="020B0604020202020204" pitchFamily="34" charset="0"/>
              </a:rPr>
              <a:t>Necessity of dual refrigerators, worthwhile ?</a:t>
            </a:r>
          </a:p>
        </p:txBody>
      </p:sp>
      <p:pic>
        <p:nvPicPr>
          <p:cNvPr id="10" name="Picture 11" descr="LOGO">
            <a:extLst>
              <a:ext uri="{FF2B5EF4-FFF2-40B4-BE49-F238E27FC236}">
                <a16:creationId xmlns:a16="http://schemas.microsoft.com/office/drawing/2014/main" id="{C6422769-1B16-4158-B929-61DC0012B5C3}"/>
              </a:ext>
            </a:extLst>
          </p:cNvPr>
          <p:cNvPicPr>
            <a:picLocks noChangeAspect="1" noChangeArrowheads="1"/>
          </p:cNvPicPr>
          <p:nvPr/>
        </p:nvPicPr>
        <p:blipFill>
          <a:blip r:embed="rId2" cstate="print"/>
          <a:srcRect/>
          <a:stretch>
            <a:fillRect/>
          </a:stretch>
        </p:blipFill>
        <p:spPr bwMode="auto">
          <a:xfrm>
            <a:off x="97200" y="666234"/>
            <a:ext cx="720000" cy="484972"/>
          </a:xfrm>
          <a:prstGeom prst="rect">
            <a:avLst/>
          </a:prstGeom>
          <a:noFill/>
        </p:spPr>
      </p:pic>
      <p:sp>
        <p:nvSpPr>
          <p:cNvPr id="3" name="TextBox 2">
            <a:extLst>
              <a:ext uri="{FF2B5EF4-FFF2-40B4-BE49-F238E27FC236}">
                <a16:creationId xmlns:a16="http://schemas.microsoft.com/office/drawing/2014/main" id="{D36695E4-0EE3-47CE-913D-CE6E3866FDAC}"/>
              </a:ext>
            </a:extLst>
          </p:cNvPr>
          <p:cNvSpPr txBox="1"/>
          <p:nvPr/>
        </p:nvSpPr>
        <p:spPr>
          <a:xfrm>
            <a:off x="4211960" y="6309320"/>
            <a:ext cx="671979" cy="369332"/>
          </a:xfrm>
          <a:prstGeom prst="rect">
            <a:avLst/>
          </a:prstGeom>
          <a:noFill/>
        </p:spPr>
        <p:txBody>
          <a:bodyPr wrap="none" rtlCol="0">
            <a:spAutoFit/>
          </a:bodyPr>
          <a:lstStyle/>
          <a:p>
            <a:pPr algn="ctr"/>
            <a:r>
              <a:rPr lang="en-US" altLang="ko-KR" dirty="0">
                <a:latin typeface="Arial" panose="020B0604020202020204" pitchFamily="34" charset="0"/>
                <a:cs typeface="Arial" panose="020B0604020202020204" pitchFamily="34" charset="0"/>
              </a:rPr>
              <a:t>END</a:t>
            </a:r>
            <a:endParaRPr lang="ko-KR"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5682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8" name="제목 2"/>
          <p:cNvSpPr>
            <a:spLocks noGrp="1"/>
          </p:cNvSpPr>
          <p:nvPr>
            <p:ph type="title"/>
          </p:nvPr>
        </p:nvSpPr>
        <p:spPr>
          <a:xfrm>
            <a:off x="457200" y="188640"/>
            <a:ext cx="8229600" cy="706090"/>
          </a:xfrm>
        </p:spPr>
        <p:txBody>
          <a:bodyPr>
            <a:norm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Parameters of PLS-II RF System</a:t>
            </a:r>
            <a:endParaRPr lang="ko-KR" altLang="en-US" sz="32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graphicFrame>
        <p:nvGraphicFramePr>
          <p:cNvPr id="6" name="표 5"/>
          <p:cNvGraphicFramePr>
            <a:graphicFrameLocks noGrp="1"/>
          </p:cNvGraphicFramePr>
          <p:nvPr>
            <p:extLst>
              <p:ext uri="{D42A27DB-BD31-4B8C-83A1-F6EECF244321}">
                <p14:modId xmlns:p14="http://schemas.microsoft.com/office/powerpoint/2010/main" val="524744256"/>
              </p:ext>
            </p:extLst>
          </p:nvPr>
        </p:nvGraphicFramePr>
        <p:xfrm>
          <a:off x="611560" y="1340768"/>
          <a:ext cx="7920000" cy="4499401"/>
        </p:xfrm>
        <a:graphic>
          <a:graphicData uri="http://schemas.openxmlformats.org/drawingml/2006/table">
            <a:tbl>
              <a:tblPr/>
              <a:tblGrid>
                <a:gridCol w="6084878">
                  <a:extLst>
                    <a:ext uri="{9D8B030D-6E8A-4147-A177-3AD203B41FA5}">
                      <a16:colId xmlns:a16="http://schemas.microsoft.com/office/drawing/2014/main" val="20000"/>
                    </a:ext>
                  </a:extLst>
                </a:gridCol>
                <a:gridCol w="1835122">
                  <a:extLst>
                    <a:ext uri="{9D8B030D-6E8A-4147-A177-3AD203B41FA5}">
                      <a16:colId xmlns:a16="http://schemas.microsoft.com/office/drawing/2014/main" val="20001"/>
                    </a:ext>
                  </a:extLst>
                </a:gridCol>
              </a:tblGrid>
              <a:tr h="389024">
                <a:tc>
                  <a:txBody>
                    <a:bodyPr/>
                    <a:lstStyle/>
                    <a:p>
                      <a:pPr algn="ctr" rtl="0" fontAlgn="ctr"/>
                      <a:r>
                        <a:rPr lang="en-US" sz="1800" b="1" i="0" u="none" strike="noStrike" dirty="0">
                          <a:solidFill>
                            <a:srgbClr val="000000"/>
                          </a:solidFill>
                          <a:latin typeface="Arial"/>
                        </a:rPr>
                        <a:t>Parameters</a:t>
                      </a:r>
                      <a:r>
                        <a:rPr lang="en-US" sz="1800" b="0" i="0" u="none" strike="noStrike" dirty="0">
                          <a:solidFill>
                            <a:srgbClr val="000000"/>
                          </a:solidFill>
                          <a:latin typeface="Arial"/>
                        </a:rPr>
                        <a:t> </a:t>
                      </a:r>
                      <a:endParaRPr lang="en-US" sz="1800" b="1" i="0" u="none" strike="noStrike" dirty="0">
                        <a:solidFill>
                          <a:srgbClr val="000000"/>
                        </a:solidFill>
                        <a:latin typeface="Arial"/>
                      </a:endParaRP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800" b="1" i="0" u="none" strike="noStrike" dirty="0">
                          <a:solidFill>
                            <a:srgbClr val="000000"/>
                          </a:solidFill>
                          <a:latin typeface="Arial"/>
                        </a:rPr>
                        <a:t>Value</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322">
                <a:tc>
                  <a:txBody>
                    <a:bodyPr/>
                    <a:lstStyle/>
                    <a:p>
                      <a:pPr algn="just" rtl="0" fontAlgn="ctr"/>
                      <a:r>
                        <a:rPr lang="en-US" sz="1800" b="0" i="0" u="none" strike="noStrike" dirty="0">
                          <a:solidFill>
                            <a:srgbClr val="000000"/>
                          </a:solidFill>
                          <a:latin typeface="Arial"/>
                        </a:rPr>
                        <a:t> Energy [</a:t>
                      </a:r>
                      <a:r>
                        <a:rPr lang="en-US" sz="1800" b="0" i="0" u="none" strike="noStrike" dirty="0" err="1">
                          <a:solidFill>
                            <a:srgbClr val="000000"/>
                          </a:solidFill>
                          <a:latin typeface="Arial"/>
                        </a:rPr>
                        <a:t>GeV</a:t>
                      </a:r>
                      <a:r>
                        <a:rPr lang="en-US" sz="1800" b="0" i="0" u="none" strike="noStrike" dirty="0">
                          <a:solidFill>
                            <a:srgbClr val="000000"/>
                          </a:solidFill>
                          <a:latin typeface="Arial"/>
                        </a:rPr>
                        <a:t>]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ko-KR" sz="1800" b="0" i="0" u="none" strike="noStrike">
                          <a:solidFill>
                            <a:srgbClr val="000000"/>
                          </a:solidFill>
                          <a:latin typeface="Arial"/>
                        </a:rPr>
                        <a:t>3</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7322">
                <a:tc>
                  <a:txBody>
                    <a:bodyPr/>
                    <a:lstStyle/>
                    <a:p>
                      <a:pPr algn="just" rtl="0" fontAlgn="ctr"/>
                      <a:r>
                        <a:rPr lang="en-US" sz="1800" b="0" i="0" u="none" strike="noStrike" dirty="0">
                          <a:solidFill>
                            <a:srgbClr val="000000"/>
                          </a:solidFill>
                          <a:latin typeface="Arial"/>
                        </a:rPr>
                        <a:t> Current [</a:t>
                      </a:r>
                      <a:r>
                        <a:rPr lang="en-US" sz="1800" b="0" i="0" u="none" strike="noStrike" dirty="0" err="1">
                          <a:solidFill>
                            <a:srgbClr val="000000"/>
                          </a:solidFill>
                          <a:latin typeface="Arial"/>
                        </a:rPr>
                        <a:t>mA</a:t>
                      </a:r>
                      <a:r>
                        <a:rPr lang="en-US" sz="1800" b="0" i="0" u="none" strike="noStrike" dirty="0">
                          <a:solidFill>
                            <a:srgbClr val="000000"/>
                          </a:solidFill>
                          <a:latin typeface="Arial"/>
                        </a:rPr>
                        <a:t>]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ko-KR" sz="1800" b="0" i="0" u="none" strike="noStrike">
                          <a:solidFill>
                            <a:srgbClr val="000000"/>
                          </a:solidFill>
                          <a:latin typeface="Arial"/>
                        </a:rPr>
                        <a:t>400</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7322">
                <a:tc>
                  <a:txBody>
                    <a:bodyPr/>
                    <a:lstStyle/>
                    <a:p>
                      <a:pPr algn="just" rtl="0" fontAlgn="ctr"/>
                      <a:r>
                        <a:rPr lang="en-US" sz="1800" b="0" i="0" u="none" strike="noStrike" dirty="0">
                          <a:solidFill>
                            <a:srgbClr val="000000"/>
                          </a:solidFill>
                          <a:latin typeface="Arial"/>
                        </a:rPr>
                        <a:t> Emittance [nm-rad]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ko-KR" sz="1800" b="0" i="0" u="none" strike="noStrike">
                          <a:solidFill>
                            <a:srgbClr val="000000"/>
                          </a:solidFill>
                          <a:latin typeface="Arial"/>
                        </a:rPr>
                        <a:t>5.9</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7322">
                <a:tc>
                  <a:txBody>
                    <a:bodyPr/>
                    <a:lstStyle/>
                    <a:p>
                      <a:pPr algn="just" rtl="0" fontAlgn="ctr"/>
                      <a:r>
                        <a:rPr lang="en-US" sz="1800" b="0" i="0" u="none" strike="noStrike" dirty="0">
                          <a:solidFill>
                            <a:srgbClr val="000000"/>
                          </a:solidFill>
                          <a:latin typeface="Arial"/>
                        </a:rPr>
                        <a:t> Beam loss power by synchrotron radiation [kW]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ko-KR" sz="1800" b="0" i="0" u="none" strike="noStrike" dirty="0">
                          <a:solidFill>
                            <a:srgbClr val="000000"/>
                          </a:solidFill>
                          <a:latin typeface="Arial"/>
                        </a:rPr>
                        <a:t>500</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7322">
                <a:tc>
                  <a:txBody>
                    <a:bodyPr/>
                    <a:lstStyle/>
                    <a:p>
                      <a:pPr algn="just" rtl="0" fontAlgn="ctr"/>
                      <a:r>
                        <a:rPr lang="en-US" sz="1800" b="0" i="0" u="none" strike="noStrike" dirty="0">
                          <a:solidFill>
                            <a:srgbClr val="000000"/>
                          </a:solidFill>
                          <a:latin typeface="Arial"/>
                        </a:rPr>
                        <a:t> RF frequency [MHz]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ko-KR" sz="1800" b="0" i="0" u="none" strike="noStrike" dirty="0">
                          <a:solidFill>
                            <a:srgbClr val="000000"/>
                          </a:solidFill>
                          <a:latin typeface="Arial"/>
                        </a:rPr>
                        <a:t>499.973</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5"/>
                  </a:ext>
                </a:extLst>
              </a:tr>
              <a:tr h="407322">
                <a:tc>
                  <a:txBody>
                    <a:bodyPr/>
                    <a:lstStyle/>
                    <a:p>
                      <a:pPr algn="just" rtl="0" fontAlgn="ctr"/>
                      <a:r>
                        <a:rPr lang="en-US" sz="1800" b="0" i="0" u="none" strike="noStrike" dirty="0">
                          <a:solidFill>
                            <a:srgbClr val="000000"/>
                          </a:solidFill>
                          <a:latin typeface="Arial"/>
                        </a:rPr>
                        <a:t> No. of RF cavities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ko-KR" sz="1800" b="0" i="0" u="none" strike="noStrike" dirty="0">
                          <a:solidFill>
                            <a:srgbClr val="000000"/>
                          </a:solidFill>
                          <a:latin typeface="Arial"/>
                        </a:rPr>
                        <a:t>3</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407322">
                <a:tc>
                  <a:txBody>
                    <a:bodyPr/>
                    <a:lstStyle/>
                    <a:p>
                      <a:pPr algn="just" rtl="0" fontAlgn="ctr"/>
                      <a:r>
                        <a:rPr lang="en-US" sz="1800" b="0" i="0" u="none" strike="noStrike" dirty="0">
                          <a:solidFill>
                            <a:srgbClr val="000000"/>
                          </a:solidFill>
                          <a:latin typeface="Arial"/>
                        </a:rPr>
                        <a:t> Accelerating voltage, </a:t>
                      </a:r>
                      <a:r>
                        <a:rPr lang="en-US" sz="1800" b="0" i="0" u="none" strike="noStrike" dirty="0" err="1">
                          <a:solidFill>
                            <a:srgbClr val="000000"/>
                          </a:solidFill>
                          <a:latin typeface="Arial"/>
                        </a:rPr>
                        <a:t>Vacc</a:t>
                      </a:r>
                      <a:r>
                        <a:rPr lang="en-US" sz="1800" b="0" i="0" u="none" strike="noStrike" dirty="0">
                          <a:solidFill>
                            <a:srgbClr val="000000"/>
                          </a:solidFill>
                          <a:latin typeface="Arial"/>
                        </a:rPr>
                        <a:t> [MV]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en-US" altLang="ko-KR" sz="1800" b="0" i="0" u="none" strike="noStrike" dirty="0">
                          <a:solidFill>
                            <a:srgbClr val="000000"/>
                          </a:solidFill>
                          <a:latin typeface="Arial"/>
                        </a:rPr>
                        <a:t>4.5</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07"/>
                  </a:ext>
                </a:extLst>
              </a:tr>
              <a:tr h="407322">
                <a:tc>
                  <a:txBody>
                    <a:bodyPr/>
                    <a:lstStyle/>
                    <a:p>
                      <a:pPr algn="just" rtl="0" fontAlgn="ctr"/>
                      <a:r>
                        <a:rPr lang="it-IT" sz="1800" b="0" i="0" u="none" strike="noStrike" dirty="0">
                          <a:solidFill>
                            <a:srgbClr val="000000"/>
                          </a:solidFill>
                          <a:latin typeface="Arial"/>
                        </a:rPr>
                        <a:t> </a:t>
                      </a:r>
                      <a:r>
                        <a:rPr lang="en-US" altLang="ko-KR" sz="1800" b="0" i="0" u="none" strike="noStrike" dirty="0" err="1">
                          <a:solidFill>
                            <a:srgbClr val="000000"/>
                          </a:solidFill>
                          <a:latin typeface="Arial"/>
                        </a:rPr>
                        <a:t>Vacc</a:t>
                      </a:r>
                      <a:r>
                        <a:rPr lang="en-US" altLang="ko-KR" sz="1800" b="0" i="0" u="none" strike="noStrike" dirty="0">
                          <a:solidFill>
                            <a:srgbClr val="000000"/>
                          </a:solidFill>
                          <a:latin typeface="Arial"/>
                        </a:rPr>
                        <a:t> </a:t>
                      </a:r>
                      <a:r>
                        <a:rPr lang="it-IT" altLang="ko-KR" sz="1800" b="0" i="0" u="none" strike="noStrike" dirty="0">
                          <a:solidFill>
                            <a:srgbClr val="000000"/>
                          </a:solidFill>
                          <a:latin typeface="Arial"/>
                        </a:rPr>
                        <a:t>/</a:t>
                      </a:r>
                      <a:r>
                        <a:rPr lang="it-IT" sz="1800" b="0" i="0" u="none" strike="noStrike" dirty="0">
                          <a:solidFill>
                            <a:srgbClr val="000000"/>
                          </a:solidFill>
                          <a:latin typeface="Arial"/>
                        </a:rPr>
                        <a:t> cavity, [MV] </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r>
                        <a:rPr lang="en-US" altLang="ko-KR" sz="1800" b="0" i="0" u="none" strike="noStrike" dirty="0">
                          <a:solidFill>
                            <a:srgbClr val="000000"/>
                          </a:solidFill>
                          <a:latin typeface="Arial"/>
                        </a:rPr>
                        <a:t>1.5</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444479">
                <a:tc>
                  <a:txBody>
                    <a:bodyPr/>
                    <a:lstStyle/>
                    <a:p>
                      <a:pPr algn="just" rtl="0" fontAlgn="ctr"/>
                      <a:r>
                        <a:rPr lang="en-US" sz="1800" b="0" i="0" u="none" strike="noStrike" dirty="0">
                          <a:solidFill>
                            <a:srgbClr val="000000"/>
                          </a:solidFill>
                          <a:latin typeface="Arial"/>
                        </a:rPr>
                        <a:t> Klystron amplifier</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rtl="0" fontAlgn="ctr"/>
                      <a:r>
                        <a:rPr lang="en-US" sz="1800" b="0" i="0" u="none" strike="noStrike" dirty="0">
                          <a:solidFill>
                            <a:srgbClr val="000000"/>
                          </a:solidFill>
                          <a:latin typeface="Arial"/>
                        </a:rPr>
                        <a:t>3- 300 kW amp. </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10010"/>
                  </a:ext>
                </a:extLst>
              </a:tr>
              <a:tr h="407322">
                <a:tc>
                  <a:txBody>
                    <a:bodyPr/>
                    <a:lstStyle/>
                    <a:p>
                      <a:pPr algn="just" rtl="0" fontAlgn="ctr"/>
                      <a:r>
                        <a:rPr lang="en-US" sz="1800" b="0" i="0" u="none" strike="noStrike" dirty="0">
                          <a:solidFill>
                            <a:srgbClr val="000000"/>
                          </a:solidFill>
                          <a:latin typeface="Arial"/>
                        </a:rPr>
                        <a:t> Cryogenic cooling capacity @4.5 K  [W]</a:t>
                      </a:r>
                    </a:p>
                  </a:txBody>
                  <a:tcPr marL="7077" marR="7077" marT="707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altLang="ko-KR" sz="1800" b="0" i="0" u="none" strike="noStrike" dirty="0">
                          <a:solidFill>
                            <a:srgbClr val="000000"/>
                          </a:solidFill>
                          <a:latin typeface="Arial"/>
                        </a:rPr>
                        <a:t>700</a:t>
                      </a:r>
                    </a:p>
                  </a:txBody>
                  <a:tcPr marL="7077" marR="7077" marT="707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4" name="Line 3">
            <a:extLst>
              <a:ext uri="{FF2B5EF4-FFF2-40B4-BE49-F238E27FC236}">
                <a16:creationId xmlns:a16="http://schemas.microsoft.com/office/drawing/2014/main" id="{922B2E1A-22BD-4911-8C5F-620B6929B005}"/>
              </a:ext>
            </a:extLst>
          </p:cNvPr>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pic>
        <p:nvPicPr>
          <p:cNvPr id="5" name="Picture 11" descr="LOGO">
            <a:extLst>
              <a:ext uri="{FF2B5EF4-FFF2-40B4-BE49-F238E27FC236}">
                <a16:creationId xmlns:a16="http://schemas.microsoft.com/office/drawing/2014/main" id="{715FB1A3-836A-4E53-B444-6FC24BE44E2C}"/>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
        <p:nvSpPr>
          <p:cNvPr id="2" name="슬라이드 번호 개체 틀 1">
            <a:extLst>
              <a:ext uri="{FF2B5EF4-FFF2-40B4-BE49-F238E27FC236}">
                <a16:creationId xmlns:a16="http://schemas.microsoft.com/office/drawing/2014/main" id="{A90C2EA5-D67E-4C3E-94EE-EC78C6912E9A}"/>
              </a:ext>
            </a:extLst>
          </p:cNvPr>
          <p:cNvSpPr>
            <a:spLocks noGrp="1"/>
          </p:cNvSpPr>
          <p:nvPr>
            <p:ph type="sldNum" sz="quarter" idx="12"/>
          </p:nvPr>
        </p:nvSpPr>
        <p:spPr/>
        <p:txBody>
          <a:bodyPr/>
          <a:lstStyle/>
          <a:p>
            <a:fld id="{60E7512F-03B1-4F08-9361-FB993248262D}" type="slidenum">
              <a:rPr lang="ko-KR" altLang="en-US" smtClean="0"/>
              <a:pPr/>
              <a:t>3</a:t>
            </a:fld>
            <a:endParaRPr lang="ko-KR" altLang="en-US"/>
          </a:p>
        </p:txBody>
      </p:sp>
    </p:spTree>
    <p:extLst>
      <p:ext uri="{BB962C8B-B14F-4D97-AF65-F5344CB8AC3E}">
        <p14:creationId xmlns:p14="http://schemas.microsoft.com/office/powerpoint/2010/main" val="63443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2000" y="1213154"/>
            <a:ext cx="7200000" cy="470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제목 1"/>
          <p:cNvSpPr>
            <a:spLocks noGrp="1"/>
          </p:cNvSpPr>
          <p:nvPr>
            <p:ph type="title"/>
          </p:nvPr>
        </p:nvSpPr>
        <p:spPr>
          <a:xfrm>
            <a:off x="457200" y="44624"/>
            <a:ext cx="8229600" cy="850106"/>
          </a:xfrm>
        </p:spPr>
        <p:txBody>
          <a:bodyPr>
            <a:norm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Accelerating Voltages @ Bare Cavity</a:t>
            </a:r>
            <a:endParaRPr lang="ko-KR" altLang="en-US" sz="32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5" name="슬라이드 번호 개체 틀 4"/>
          <p:cNvSpPr>
            <a:spLocks noGrp="1"/>
          </p:cNvSpPr>
          <p:nvPr>
            <p:ph type="sldNum" sz="quarter" idx="12"/>
          </p:nvPr>
        </p:nvSpPr>
        <p:spPr/>
        <p:txBody>
          <a:bodyPr/>
          <a:lstStyle/>
          <a:p>
            <a:fld id="{60E7512F-03B1-4F08-9361-FB993248262D}" type="slidenum">
              <a:rPr lang="ko-KR" altLang="en-US" smtClean="0"/>
              <a:pPr/>
              <a:t>4</a:t>
            </a:fld>
            <a:endParaRPr lang="ko-KR" altLang="en-US"/>
          </a:p>
        </p:txBody>
      </p:sp>
      <p:sp>
        <p:nvSpPr>
          <p:cNvPr id="3" name="TextBox 2">
            <a:extLst>
              <a:ext uri="{FF2B5EF4-FFF2-40B4-BE49-F238E27FC236}">
                <a16:creationId xmlns:a16="http://schemas.microsoft.com/office/drawing/2014/main" id="{405DE1B8-853B-43C7-B4F4-056CD8231B46}"/>
              </a:ext>
            </a:extLst>
          </p:cNvPr>
          <p:cNvSpPr txBox="1"/>
          <p:nvPr/>
        </p:nvSpPr>
        <p:spPr>
          <a:xfrm>
            <a:off x="6696029" y="4149080"/>
            <a:ext cx="1834156" cy="784830"/>
          </a:xfrm>
          <a:prstGeom prst="rect">
            <a:avLst/>
          </a:prstGeom>
          <a:noFill/>
        </p:spPr>
        <p:txBody>
          <a:bodyPr wrap="none" rtlCol="0">
            <a:spAutoFit/>
          </a:bodyPr>
          <a:lstStyle/>
          <a:p>
            <a:r>
              <a:rPr lang="en-US" altLang="ko-KR" sz="1500" dirty="0">
                <a:latin typeface="Arial" panose="020B0604020202020204" pitchFamily="34" charset="0"/>
                <a:cs typeface="Arial" panose="020B0604020202020204" pitchFamily="34" charset="0"/>
              </a:rPr>
              <a:t>2.0 MV = 6.7 MV/m</a:t>
            </a:r>
          </a:p>
          <a:p>
            <a:r>
              <a:rPr lang="en-US" altLang="ko-KR" sz="1500" dirty="0">
                <a:latin typeface="Arial" panose="020B0604020202020204" pitchFamily="34" charset="0"/>
                <a:cs typeface="Arial" panose="020B0604020202020204" pitchFamily="34" charset="0"/>
              </a:rPr>
              <a:t>2.8 MV = 9.3 MV/m</a:t>
            </a:r>
          </a:p>
          <a:p>
            <a:r>
              <a:rPr lang="en-US" altLang="ko-KR" sz="1500" dirty="0">
                <a:latin typeface="Arial" panose="020B0604020202020204" pitchFamily="34" charset="0"/>
                <a:cs typeface="Arial" panose="020B0604020202020204" pitchFamily="34" charset="0"/>
              </a:rPr>
              <a:t>1.4 MV = 4.7 MV/m</a:t>
            </a:r>
            <a:endParaRPr lang="ko-KR" altLang="en-US" sz="15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DA7F41D-E02D-4B01-9DE8-C4BB48A96B76}"/>
              </a:ext>
            </a:extLst>
          </p:cNvPr>
          <p:cNvSpPr txBox="1"/>
          <p:nvPr/>
        </p:nvSpPr>
        <p:spPr>
          <a:xfrm>
            <a:off x="1561240" y="980728"/>
            <a:ext cx="5929828" cy="369332"/>
          </a:xfrm>
          <a:prstGeom prst="rect">
            <a:avLst/>
          </a:prstGeom>
          <a:noFill/>
        </p:spPr>
        <p:txBody>
          <a:bodyPr wrap="none" rtlCol="0">
            <a:spAutoFit/>
          </a:bodyPr>
          <a:lstStyle/>
          <a:p>
            <a:pPr algn="ctr"/>
            <a:r>
              <a:rPr lang="en-US" altLang="ko-KR" dirty="0">
                <a:latin typeface="Arial" panose="020B0604020202020204" pitchFamily="34" charset="0"/>
                <a:cs typeface="Arial" panose="020B0604020202020204" pitchFamily="34" charset="0"/>
              </a:rPr>
              <a:t>(CESR-B cavities, operation voltage: 1.4 MV (4.7 MV/m)</a:t>
            </a:r>
            <a:endParaRPr lang="ko-KR" altLang="en-US" dirty="0">
              <a:latin typeface="Arial" panose="020B0604020202020204" pitchFamily="34" charset="0"/>
              <a:cs typeface="Arial" panose="020B0604020202020204" pitchFamily="34" charset="0"/>
            </a:endParaRPr>
          </a:p>
        </p:txBody>
      </p:sp>
      <p:pic>
        <p:nvPicPr>
          <p:cNvPr id="9" name="Picture 2">
            <a:extLst>
              <a:ext uri="{FF2B5EF4-FFF2-40B4-BE49-F238E27FC236}">
                <a16:creationId xmlns:a16="http://schemas.microsoft.com/office/drawing/2014/main" id="{81551200-E3E0-483C-98AB-3D112B247D44}"/>
              </a:ext>
            </a:extLst>
          </p:cNvPr>
          <p:cNvPicPr>
            <a:picLocks noChangeAspect="1" noChangeArrowheads="1"/>
          </p:cNvPicPr>
          <p:nvPr/>
        </p:nvPicPr>
        <p:blipFill>
          <a:blip r:embed="rId3" cstate="print"/>
          <a:srcRect/>
          <a:stretch>
            <a:fillRect/>
          </a:stretch>
        </p:blipFill>
        <p:spPr bwMode="auto">
          <a:xfrm>
            <a:off x="6559007" y="1758826"/>
            <a:ext cx="1800000" cy="900000"/>
          </a:xfrm>
          <a:prstGeom prst="rect">
            <a:avLst/>
          </a:prstGeom>
          <a:noFill/>
          <a:ln w="9525">
            <a:noFill/>
            <a:miter lim="800000"/>
            <a:headEnd/>
            <a:tailEnd/>
          </a:ln>
        </p:spPr>
      </p:pic>
      <p:pic>
        <p:nvPicPr>
          <p:cNvPr id="10" name="Picture 11" descr="LOGO">
            <a:extLst>
              <a:ext uri="{FF2B5EF4-FFF2-40B4-BE49-F238E27FC236}">
                <a16:creationId xmlns:a16="http://schemas.microsoft.com/office/drawing/2014/main" id="{A62F1265-9B37-4073-B20D-419635EEAAE8}"/>
              </a:ext>
            </a:extLst>
          </p:cNvPr>
          <p:cNvPicPr>
            <a:picLocks noChangeAspect="1" noChangeArrowheads="1"/>
          </p:cNvPicPr>
          <p:nvPr/>
        </p:nvPicPr>
        <p:blipFill>
          <a:blip r:embed="rId4"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2319597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612440" y="188641"/>
            <a:ext cx="7920000" cy="720079"/>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SRF Modules @Tunnel</a:t>
            </a:r>
            <a:endParaRPr lang="ko-KR" altLang="en-US" sz="32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pic>
        <p:nvPicPr>
          <p:cNvPr id="14" name="Picture 2"/>
          <p:cNvPicPr>
            <a:picLocks noChangeAspect="1" noChangeArrowheads="1"/>
          </p:cNvPicPr>
          <p:nvPr/>
        </p:nvPicPr>
        <p:blipFill>
          <a:blip r:embed="rId2" cstate="print"/>
          <a:srcRect/>
          <a:stretch>
            <a:fillRect/>
          </a:stretch>
        </p:blipFill>
        <p:spPr bwMode="auto">
          <a:xfrm>
            <a:off x="611560" y="1245122"/>
            <a:ext cx="7920000" cy="5208214"/>
          </a:xfrm>
          <a:prstGeom prst="rect">
            <a:avLst/>
          </a:prstGeom>
          <a:noFill/>
          <a:ln w="9525">
            <a:noFill/>
            <a:miter lim="800000"/>
            <a:headEnd/>
            <a:tailEnd/>
          </a:ln>
        </p:spPr>
      </p:pic>
      <p:sp>
        <p:nvSpPr>
          <p:cNvPr id="15" name="TextBox 14"/>
          <p:cNvSpPr txBox="1"/>
          <p:nvPr/>
        </p:nvSpPr>
        <p:spPr>
          <a:xfrm>
            <a:off x="6228184" y="4941168"/>
            <a:ext cx="1415772" cy="323165"/>
          </a:xfrm>
          <a:prstGeom prst="rect">
            <a:avLst/>
          </a:prstGeom>
          <a:solidFill>
            <a:schemeClr val="bg1"/>
          </a:solidFill>
        </p:spPr>
        <p:txBody>
          <a:bodyPr wrap="none" rtlCol="0">
            <a:spAutoFit/>
          </a:bodyPr>
          <a:lstStyle/>
          <a:p>
            <a:pPr algn="ctr"/>
            <a:r>
              <a:rPr lang="en-US" altLang="ko-KR" sz="1500" dirty="0">
                <a:latin typeface="Arial" pitchFamily="34" charset="0"/>
                <a:cs typeface="Arial" pitchFamily="34" charset="0"/>
              </a:rPr>
              <a:t>SRF module 2</a:t>
            </a:r>
            <a:endParaRPr lang="ko-KR" altLang="en-US" sz="1500" dirty="0">
              <a:latin typeface="Arial" pitchFamily="34" charset="0"/>
              <a:cs typeface="Arial" pitchFamily="34" charset="0"/>
            </a:endParaRPr>
          </a:p>
        </p:txBody>
      </p:sp>
      <p:sp>
        <p:nvSpPr>
          <p:cNvPr id="16" name="TextBox 15"/>
          <p:cNvSpPr txBox="1"/>
          <p:nvPr/>
        </p:nvSpPr>
        <p:spPr>
          <a:xfrm>
            <a:off x="3995936" y="5877272"/>
            <a:ext cx="1415772" cy="323165"/>
          </a:xfrm>
          <a:prstGeom prst="rect">
            <a:avLst/>
          </a:prstGeom>
          <a:solidFill>
            <a:schemeClr val="bg1"/>
          </a:solidFill>
        </p:spPr>
        <p:txBody>
          <a:bodyPr wrap="none" rtlCol="0">
            <a:spAutoFit/>
          </a:bodyPr>
          <a:lstStyle/>
          <a:p>
            <a:pPr algn="ctr"/>
            <a:r>
              <a:rPr lang="en-US" altLang="ko-KR" sz="1500" dirty="0">
                <a:latin typeface="Arial" pitchFamily="34" charset="0"/>
                <a:cs typeface="Arial" pitchFamily="34" charset="0"/>
              </a:rPr>
              <a:t>SRF module 3</a:t>
            </a:r>
            <a:endParaRPr lang="ko-KR" altLang="en-US" sz="1500" dirty="0">
              <a:latin typeface="Arial" pitchFamily="34" charset="0"/>
              <a:cs typeface="Arial" pitchFamily="34" charset="0"/>
            </a:endParaRPr>
          </a:p>
        </p:txBody>
      </p:sp>
      <p:sp>
        <p:nvSpPr>
          <p:cNvPr id="8"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7" name="슬라이드 번호 개체 틀 6"/>
          <p:cNvSpPr>
            <a:spLocks noGrp="1"/>
          </p:cNvSpPr>
          <p:nvPr>
            <p:ph type="sldNum" sz="quarter" idx="12"/>
          </p:nvPr>
        </p:nvSpPr>
        <p:spPr/>
        <p:txBody>
          <a:bodyPr/>
          <a:lstStyle/>
          <a:p>
            <a:fld id="{60E7512F-03B1-4F08-9361-FB993248262D}" type="slidenum">
              <a:rPr lang="ko-KR" altLang="en-US" smtClean="0"/>
              <a:pPr/>
              <a:t>5</a:t>
            </a:fld>
            <a:endParaRPr lang="ko-KR" altLang="en-US"/>
          </a:p>
        </p:txBody>
      </p:sp>
      <p:pic>
        <p:nvPicPr>
          <p:cNvPr id="10" name="Picture 11" descr="LOGO">
            <a:extLst>
              <a:ext uri="{FF2B5EF4-FFF2-40B4-BE49-F238E27FC236}">
                <a16:creationId xmlns:a16="http://schemas.microsoft.com/office/drawing/2014/main" id="{8973F40E-37CC-45DD-BA66-8EC71A7BB159}"/>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3941988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제목 3"/>
          <p:cNvSpPr>
            <a:spLocks noGrp="1"/>
          </p:cNvSpPr>
          <p:nvPr>
            <p:ph type="title"/>
          </p:nvPr>
        </p:nvSpPr>
        <p:spPr>
          <a:xfrm>
            <a:off x="612440" y="188641"/>
            <a:ext cx="7920000" cy="720079"/>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Operation Parameters</a:t>
            </a:r>
            <a:endParaRPr lang="ko-KR" altLang="en-US" sz="32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TextBox 15"/>
          <p:cNvSpPr txBox="1"/>
          <p:nvPr/>
        </p:nvSpPr>
        <p:spPr>
          <a:xfrm>
            <a:off x="978994" y="1779318"/>
            <a:ext cx="7571303" cy="1661993"/>
          </a:xfrm>
          <a:prstGeom prst="rect">
            <a:avLst/>
          </a:prstGeom>
          <a:solidFill>
            <a:schemeClr val="bg1"/>
          </a:solidFill>
        </p:spPr>
        <p:txBody>
          <a:bodyPr wrap="none" rtlCol="0">
            <a:spAutoFit/>
          </a:bodyPr>
          <a:lstStyle/>
          <a:p>
            <a:pPr marL="285750" indent="-285750">
              <a:spcBef>
                <a:spcPts val="600"/>
              </a:spcBef>
              <a:spcAft>
                <a:spcPts val="600"/>
              </a:spcAft>
              <a:buFont typeface="Arial" panose="020B0604020202020204" pitchFamily="34" charset="0"/>
              <a:buChar char="•"/>
            </a:pPr>
            <a:r>
              <a:rPr lang="en-US" altLang="ko-KR" dirty="0">
                <a:latin typeface="Arial" pitchFamily="34" charset="0"/>
                <a:cs typeface="Arial" pitchFamily="34" charset="0"/>
              </a:rPr>
              <a:t>RF voltage, per unit: 1.4 MV (4.7 MV/m)</a:t>
            </a:r>
          </a:p>
          <a:p>
            <a:pPr marL="285750" indent="-285750">
              <a:spcBef>
                <a:spcPts val="600"/>
              </a:spcBef>
              <a:spcAft>
                <a:spcPts val="600"/>
              </a:spcAft>
              <a:buFont typeface="Arial" panose="020B0604020202020204" pitchFamily="34" charset="0"/>
              <a:buChar char="•"/>
            </a:pPr>
            <a:r>
              <a:rPr lang="en-US" altLang="ko-KR" dirty="0">
                <a:latin typeface="Arial" pitchFamily="34" charset="0"/>
                <a:cs typeface="Arial" pitchFamily="34" charset="0"/>
              </a:rPr>
              <a:t>Forward power through window (coupler), per unit: 140 ~ 190 kW CW</a:t>
            </a:r>
          </a:p>
          <a:p>
            <a:pPr marL="285750" indent="-285750">
              <a:spcBef>
                <a:spcPts val="600"/>
              </a:spcBef>
              <a:spcAft>
                <a:spcPts val="600"/>
              </a:spcAft>
              <a:buFont typeface="Arial" panose="020B0604020202020204" pitchFamily="34" charset="0"/>
              <a:buChar char="•"/>
            </a:pPr>
            <a:r>
              <a:rPr lang="en-US" altLang="ko-KR" dirty="0">
                <a:latin typeface="Arial" pitchFamily="34" charset="0"/>
                <a:cs typeface="Arial" pitchFamily="34" charset="0"/>
              </a:rPr>
              <a:t>Reflected power, per unit: &lt; ~2 kW</a:t>
            </a:r>
          </a:p>
          <a:p>
            <a:pPr marL="285750" indent="-285750">
              <a:spcBef>
                <a:spcPts val="600"/>
              </a:spcBef>
              <a:spcAft>
                <a:spcPts val="600"/>
              </a:spcAft>
              <a:buFont typeface="Arial" panose="020B0604020202020204" pitchFamily="34" charset="0"/>
              <a:buChar char="•"/>
            </a:pPr>
            <a:r>
              <a:rPr lang="en-US" altLang="ko-KR" dirty="0">
                <a:latin typeface="Arial" pitchFamily="34" charset="0"/>
                <a:cs typeface="Arial" pitchFamily="34" charset="0"/>
              </a:rPr>
              <a:t>Vacuum pressure at window and cavity: ~ middle 10</a:t>
            </a:r>
            <a:r>
              <a:rPr lang="en-US" altLang="ko-KR" baseline="30000" dirty="0">
                <a:latin typeface="Arial" pitchFamily="34" charset="0"/>
                <a:cs typeface="Arial" pitchFamily="34" charset="0"/>
              </a:rPr>
              <a:t>-10</a:t>
            </a:r>
            <a:r>
              <a:rPr lang="en-US" altLang="ko-KR" dirty="0">
                <a:latin typeface="Arial" pitchFamily="34" charset="0"/>
                <a:cs typeface="Arial" pitchFamily="34" charset="0"/>
              </a:rPr>
              <a:t> mbar</a:t>
            </a:r>
            <a:endParaRPr lang="ko-KR" altLang="en-US" dirty="0">
              <a:latin typeface="Arial" pitchFamily="34" charset="0"/>
              <a:cs typeface="Arial" pitchFamily="34" charset="0"/>
            </a:endParaRPr>
          </a:p>
        </p:txBody>
      </p:sp>
      <p:sp>
        <p:nvSpPr>
          <p:cNvPr id="8"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7" name="슬라이드 번호 개체 틀 6"/>
          <p:cNvSpPr>
            <a:spLocks noGrp="1"/>
          </p:cNvSpPr>
          <p:nvPr>
            <p:ph type="sldNum" sz="quarter" idx="12"/>
          </p:nvPr>
        </p:nvSpPr>
        <p:spPr/>
        <p:txBody>
          <a:bodyPr/>
          <a:lstStyle/>
          <a:p>
            <a:fld id="{60E7512F-03B1-4F08-9361-FB993248262D}" type="slidenum">
              <a:rPr lang="ko-KR" altLang="en-US" smtClean="0"/>
              <a:pPr/>
              <a:t>6</a:t>
            </a:fld>
            <a:endParaRPr lang="ko-KR" altLang="en-US"/>
          </a:p>
        </p:txBody>
      </p:sp>
      <p:pic>
        <p:nvPicPr>
          <p:cNvPr id="10" name="Picture 11" descr="LOGO">
            <a:extLst>
              <a:ext uri="{FF2B5EF4-FFF2-40B4-BE49-F238E27FC236}">
                <a16:creationId xmlns:a16="http://schemas.microsoft.com/office/drawing/2014/main" id="{F7489A89-8801-4255-8B06-103ED4BF89CE}"/>
              </a:ext>
            </a:extLst>
          </p:cNvPr>
          <p:cNvPicPr>
            <a:picLocks noChangeAspect="1" noChangeArrowheads="1"/>
          </p:cNvPicPr>
          <p:nvPr/>
        </p:nvPicPr>
        <p:blipFill>
          <a:blip r:embed="rId2"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1395712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634076"/>
          </a:xfrm>
        </p:spPr>
        <p:txBody>
          <a:bodyPr/>
          <a:lstStyle/>
          <a:p>
            <a:pPr>
              <a:defRPr/>
            </a:pPr>
            <a:r>
              <a:rPr lang="en-US" altLang="ko-KR" sz="3200" kern="0" dirty="0">
                <a:solidFill>
                  <a:srgbClr val="002060"/>
                </a:solidFill>
                <a:effectLst>
                  <a:outerShdw blurRad="38100" dist="38100" dir="2700000" algn="tl">
                    <a:srgbClr val="000000">
                      <a:alpha val="43137"/>
                    </a:srgbClr>
                  </a:outerShdw>
                </a:effectLst>
                <a:latin typeface="Arial" pitchFamily="34" charset="0"/>
                <a:cs typeface="Arial" pitchFamily="34" charset="0"/>
              </a:rPr>
              <a:t>Operation Carrier of Each Module</a:t>
            </a:r>
            <a:endParaRPr lang="ko-KR" altLang="en-US" sz="3200"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
        <p:nvSpPr>
          <p:cNvPr id="6" name="슬라이드 번호 개체 틀 5"/>
          <p:cNvSpPr>
            <a:spLocks noGrp="1"/>
          </p:cNvSpPr>
          <p:nvPr>
            <p:ph type="sldNum" sz="quarter" idx="12"/>
          </p:nvPr>
        </p:nvSpPr>
        <p:spPr/>
        <p:txBody>
          <a:bodyPr/>
          <a:lstStyle/>
          <a:p>
            <a:fld id="{60E7512F-03B1-4F08-9361-FB993248262D}" type="slidenum">
              <a:rPr lang="ko-KR" altLang="en-US" smtClean="0"/>
              <a:pPr/>
              <a:t>7</a:t>
            </a:fld>
            <a:endParaRPr lang="ko-KR" altLang="en-US"/>
          </a:p>
        </p:txBody>
      </p:sp>
      <p:sp>
        <p:nvSpPr>
          <p:cNvPr id="5"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graphicFrame>
        <p:nvGraphicFramePr>
          <p:cNvPr id="10" name="표 9">
            <a:extLst>
              <a:ext uri="{FF2B5EF4-FFF2-40B4-BE49-F238E27FC236}">
                <a16:creationId xmlns:a16="http://schemas.microsoft.com/office/drawing/2014/main" id="{99D64578-7194-499B-A93D-4BCD7567ED23}"/>
              </a:ext>
            </a:extLst>
          </p:cNvPr>
          <p:cNvGraphicFramePr>
            <a:graphicFrameLocks noGrp="1"/>
          </p:cNvGraphicFramePr>
          <p:nvPr>
            <p:extLst>
              <p:ext uri="{D42A27DB-BD31-4B8C-83A1-F6EECF244321}">
                <p14:modId xmlns:p14="http://schemas.microsoft.com/office/powerpoint/2010/main" val="1590122034"/>
              </p:ext>
            </p:extLst>
          </p:nvPr>
        </p:nvGraphicFramePr>
        <p:xfrm>
          <a:off x="456760" y="1196752"/>
          <a:ext cx="8229599" cy="2077073"/>
        </p:xfrm>
        <a:graphic>
          <a:graphicData uri="http://schemas.openxmlformats.org/drawingml/2006/table">
            <a:tbl>
              <a:tblPr/>
              <a:tblGrid>
                <a:gridCol w="428439">
                  <a:extLst>
                    <a:ext uri="{9D8B030D-6E8A-4147-A177-3AD203B41FA5}">
                      <a16:colId xmlns:a16="http://schemas.microsoft.com/office/drawing/2014/main" val="3835034482"/>
                    </a:ext>
                  </a:extLst>
                </a:gridCol>
                <a:gridCol w="2106493">
                  <a:extLst>
                    <a:ext uri="{9D8B030D-6E8A-4147-A177-3AD203B41FA5}">
                      <a16:colId xmlns:a16="http://schemas.microsoft.com/office/drawing/2014/main" val="2710045303"/>
                    </a:ext>
                  </a:extLst>
                </a:gridCol>
                <a:gridCol w="243972">
                  <a:extLst>
                    <a:ext uri="{9D8B030D-6E8A-4147-A177-3AD203B41FA5}">
                      <a16:colId xmlns:a16="http://schemas.microsoft.com/office/drawing/2014/main" val="2630512069"/>
                    </a:ext>
                  </a:extLst>
                </a:gridCol>
                <a:gridCol w="273725">
                  <a:extLst>
                    <a:ext uri="{9D8B030D-6E8A-4147-A177-3AD203B41FA5}">
                      <a16:colId xmlns:a16="http://schemas.microsoft.com/office/drawing/2014/main" val="757344610"/>
                    </a:ext>
                  </a:extLst>
                </a:gridCol>
                <a:gridCol w="243972">
                  <a:extLst>
                    <a:ext uri="{9D8B030D-6E8A-4147-A177-3AD203B41FA5}">
                      <a16:colId xmlns:a16="http://schemas.microsoft.com/office/drawing/2014/main" val="386029851"/>
                    </a:ext>
                  </a:extLst>
                </a:gridCol>
                <a:gridCol w="273725">
                  <a:extLst>
                    <a:ext uri="{9D8B030D-6E8A-4147-A177-3AD203B41FA5}">
                      <a16:colId xmlns:a16="http://schemas.microsoft.com/office/drawing/2014/main" val="3430835625"/>
                    </a:ext>
                  </a:extLst>
                </a:gridCol>
                <a:gridCol w="243972">
                  <a:extLst>
                    <a:ext uri="{9D8B030D-6E8A-4147-A177-3AD203B41FA5}">
                      <a16:colId xmlns:a16="http://schemas.microsoft.com/office/drawing/2014/main" val="3583557207"/>
                    </a:ext>
                  </a:extLst>
                </a:gridCol>
                <a:gridCol w="273725">
                  <a:extLst>
                    <a:ext uri="{9D8B030D-6E8A-4147-A177-3AD203B41FA5}">
                      <a16:colId xmlns:a16="http://schemas.microsoft.com/office/drawing/2014/main" val="1748862489"/>
                    </a:ext>
                  </a:extLst>
                </a:gridCol>
                <a:gridCol w="243972">
                  <a:extLst>
                    <a:ext uri="{9D8B030D-6E8A-4147-A177-3AD203B41FA5}">
                      <a16:colId xmlns:a16="http://schemas.microsoft.com/office/drawing/2014/main" val="2103920988"/>
                    </a:ext>
                  </a:extLst>
                </a:gridCol>
                <a:gridCol w="273725">
                  <a:extLst>
                    <a:ext uri="{9D8B030D-6E8A-4147-A177-3AD203B41FA5}">
                      <a16:colId xmlns:a16="http://schemas.microsoft.com/office/drawing/2014/main" val="2442341022"/>
                    </a:ext>
                  </a:extLst>
                </a:gridCol>
                <a:gridCol w="243972">
                  <a:extLst>
                    <a:ext uri="{9D8B030D-6E8A-4147-A177-3AD203B41FA5}">
                      <a16:colId xmlns:a16="http://schemas.microsoft.com/office/drawing/2014/main" val="916376529"/>
                    </a:ext>
                  </a:extLst>
                </a:gridCol>
                <a:gridCol w="273725">
                  <a:extLst>
                    <a:ext uri="{9D8B030D-6E8A-4147-A177-3AD203B41FA5}">
                      <a16:colId xmlns:a16="http://schemas.microsoft.com/office/drawing/2014/main" val="3089205510"/>
                    </a:ext>
                  </a:extLst>
                </a:gridCol>
                <a:gridCol w="243972">
                  <a:extLst>
                    <a:ext uri="{9D8B030D-6E8A-4147-A177-3AD203B41FA5}">
                      <a16:colId xmlns:a16="http://schemas.microsoft.com/office/drawing/2014/main" val="912221802"/>
                    </a:ext>
                  </a:extLst>
                </a:gridCol>
                <a:gridCol w="273725">
                  <a:extLst>
                    <a:ext uri="{9D8B030D-6E8A-4147-A177-3AD203B41FA5}">
                      <a16:colId xmlns:a16="http://schemas.microsoft.com/office/drawing/2014/main" val="3370082173"/>
                    </a:ext>
                  </a:extLst>
                </a:gridCol>
                <a:gridCol w="243972">
                  <a:extLst>
                    <a:ext uri="{9D8B030D-6E8A-4147-A177-3AD203B41FA5}">
                      <a16:colId xmlns:a16="http://schemas.microsoft.com/office/drawing/2014/main" val="1021438870"/>
                    </a:ext>
                  </a:extLst>
                </a:gridCol>
                <a:gridCol w="273725">
                  <a:extLst>
                    <a:ext uri="{9D8B030D-6E8A-4147-A177-3AD203B41FA5}">
                      <a16:colId xmlns:a16="http://schemas.microsoft.com/office/drawing/2014/main" val="1388487701"/>
                    </a:ext>
                  </a:extLst>
                </a:gridCol>
                <a:gridCol w="243972">
                  <a:extLst>
                    <a:ext uri="{9D8B030D-6E8A-4147-A177-3AD203B41FA5}">
                      <a16:colId xmlns:a16="http://schemas.microsoft.com/office/drawing/2014/main" val="572151764"/>
                    </a:ext>
                  </a:extLst>
                </a:gridCol>
                <a:gridCol w="273725">
                  <a:extLst>
                    <a:ext uri="{9D8B030D-6E8A-4147-A177-3AD203B41FA5}">
                      <a16:colId xmlns:a16="http://schemas.microsoft.com/office/drawing/2014/main" val="3572133675"/>
                    </a:ext>
                  </a:extLst>
                </a:gridCol>
                <a:gridCol w="243972">
                  <a:extLst>
                    <a:ext uri="{9D8B030D-6E8A-4147-A177-3AD203B41FA5}">
                      <a16:colId xmlns:a16="http://schemas.microsoft.com/office/drawing/2014/main" val="60704574"/>
                    </a:ext>
                  </a:extLst>
                </a:gridCol>
                <a:gridCol w="273725">
                  <a:extLst>
                    <a:ext uri="{9D8B030D-6E8A-4147-A177-3AD203B41FA5}">
                      <a16:colId xmlns:a16="http://schemas.microsoft.com/office/drawing/2014/main" val="2252943227"/>
                    </a:ext>
                  </a:extLst>
                </a:gridCol>
                <a:gridCol w="243972">
                  <a:extLst>
                    <a:ext uri="{9D8B030D-6E8A-4147-A177-3AD203B41FA5}">
                      <a16:colId xmlns:a16="http://schemas.microsoft.com/office/drawing/2014/main" val="4109268525"/>
                    </a:ext>
                  </a:extLst>
                </a:gridCol>
                <a:gridCol w="273725">
                  <a:extLst>
                    <a:ext uri="{9D8B030D-6E8A-4147-A177-3AD203B41FA5}">
                      <a16:colId xmlns:a16="http://schemas.microsoft.com/office/drawing/2014/main" val="1978129069"/>
                    </a:ext>
                  </a:extLst>
                </a:gridCol>
                <a:gridCol w="243972">
                  <a:extLst>
                    <a:ext uri="{9D8B030D-6E8A-4147-A177-3AD203B41FA5}">
                      <a16:colId xmlns:a16="http://schemas.microsoft.com/office/drawing/2014/main" val="636578922"/>
                    </a:ext>
                  </a:extLst>
                </a:gridCol>
                <a:gridCol w="273725">
                  <a:extLst>
                    <a:ext uri="{9D8B030D-6E8A-4147-A177-3AD203B41FA5}">
                      <a16:colId xmlns:a16="http://schemas.microsoft.com/office/drawing/2014/main" val="2656972464"/>
                    </a:ext>
                  </a:extLst>
                </a:gridCol>
              </a:tblGrid>
              <a:tr h="182924">
                <a:tc gridSpan="2">
                  <a:txBody>
                    <a:bodyPr/>
                    <a:lstStyle/>
                    <a:p>
                      <a:pPr algn="r" fontAlgn="ctr"/>
                      <a:r>
                        <a:rPr lang="en-US" sz="1100" b="0" i="0" u="none" strike="noStrike">
                          <a:solidFill>
                            <a:srgbClr val="000000"/>
                          </a:solidFill>
                          <a:effectLst/>
                          <a:latin typeface="Arial" panose="020B0604020202020204" pitchFamily="34" charset="0"/>
                          <a:ea typeface="맑은 고딕" panose="020B0503020000020004" pitchFamily="50" charset="-127"/>
                        </a:rPr>
                        <a:t>Year</a:t>
                      </a:r>
                    </a:p>
                  </a:txBody>
                  <a:tcPr marL="5901" marR="5901" marT="59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Y-2012</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Y-2013</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Y-2014</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Y2015</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Y2016</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Y-2017</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Y2018</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Y2019</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Y-2020</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Y2021</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tc gridSpan="2">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Y2022</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latinLnBrk="1"/>
                      <a:endParaRPr lang="ko-KR" altLang="en-US"/>
                    </a:p>
                  </a:txBody>
                  <a:tcPr/>
                </a:tc>
                <a:extLst>
                  <a:ext uri="{0D108BD9-81ED-4DB2-BD59-A6C34878D82A}">
                    <a16:rowId xmlns:a16="http://schemas.microsoft.com/office/drawing/2014/main" val="996372660"/>
                  </a:ext>
                </a:extLst>
              </a:tr>
              <a:tr h="224229">
                <a:tc gridSpan="2">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Status</a:t>
                      </a:r>
                    </a:p>
                  </a:txBody>
                  <a:tcPr marL="5901" marR="5901" marT="59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pPr latinLnBrk="1"/>
                      <a:endParaRPr lang="ko-KR" altLang="en-US"/>
                    </a:p>
                  </a:txBody>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1</a:t>
                      </a:r>
                      <a:r>
                        <a:rPr lang="en-US" sz="1100" b="0" i="0" u="none" strike="noStrike" baseline="30000">
                          <a:solidFill>
                            <a:srgbClr val="000000"/>
                          </a:solidFill>
                          <a:effectLst/>
                          <a:latin typeface="Arial" panose="020B0604020202020204" pitchFamily="34" charset="0"/>
                          <a:ea typeface="맑은 고딕" panose="020B0503020000020004" pitchFamily="50" charset="-127"/>
                        </a:rPr>
                        <a:t>st</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2</a:t>
                      </a:r>
                      <a:r>
                        <a:rPr lang="en-US" sz="1100" b="0" i="0" u="none" strike="noStrike" baseline="30000">
                          <a:solidFill>
                            <a:srgbClr val="000000"/>
                          </a:solidFill>
                          <a:effectLst/>
                          <a:latin typeface="Arial" panose="020B0604020202020204" pitchFamily="34" charset="0"/>
                          <a:ea typeface="맑은 고딕" panose="020B0503020000020004" pitchFamily="50" charset="-127"/>
                        </a:rPr>
                        <a:t>nd</a:t>
                      </a:r>
                      <a:endParaRPr lang="en-US" sz="1100" b="0" i="0" u="none" strike="noStrike">
                        <a:solidFill>
                          <a:srgbClr val="000000"/>
                        </a:solidFill>
                        <a:effectLst/>
                        <a:latin typeface="Arial" panose="020B0604020202020204" pitchFamily="34" charset="0"/>
                        <a:ea typeface="맑은 고딕" panose="020B0503020000020004" pitchFamily="50" charset="-127"/>
                      </a:endParaRP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2173828235"/>
                  </a:ext>
                </a:extLst>
              </a:tr>
              <a:tr h="188825">
                <a:tc rowSpan="3">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CM1</a:t>
                      </a:r>
                    </a:p>
                  </a:txBody>
                  <a:tcPr marL="5901" marR="5901" marT="59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Installation &amp; commissioning</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40205"/>
                  </a:ext>
                </a:extLst>
              </a:tr>
              <a:tr h="182924">
                <a:tc vMerge="1">
                  <a:txBody>
                    <a:bodyPr/>
                    <a:lstStyle/>
                    <a:p>
                      <a:pPr latinLnBrk="1"/>
                      <a:endParaRPr lang="ko-KR" altLang="en-US"/>
                    </a:p>
                  </a:txBody>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Operation</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5">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8 years and 7 months</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325109"/>
                  </a:ext>
                </a:extLst>
              </a:tr>
              <a:tr h="188825">
                <a:tc vMerge="1">
                  <a:txBody>
                    <a:bodyPr/>
                    <a:lstStyle/>
                    <a:p>
                      <a:pPr latinLnBrk="1"/>
                      <a:endParaRPr lang="ko-KR" altLang="en-US"/>
                    </a:p>
                  </a:txBody>
                  <a:tcPr/>
                </a:tc>
                <a:tc>
                  <a:txBody>
                    <a:bodyPr/>
                    <a:lstStyle/>
                    <a:p>
                      <a:pPr algn="l" fontAlgn="ctr"/>
                      <a:r>
                        <a:rPr lang="en-US" sz="1100" b="0" i="0" u="none" strike="noStrike">
                          <a:solidFill>
                            <a:srgbClr val="FF0000"/>
                          </a:solidFill>
                          <a:effectLst/>
                          <a:latin typeface="Arial" panose="020B0604020202020204" pitchFamily="34" charset="0"/>
                          <a:ea typeface="맑은 고딕" panose="020B0503020000020004" pitchFamily="50" charset="-127"/>
                        </a:rPr>
                        <a:t>Out of service</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172184328"/>
                  </a:ext>
                </a:extLst>
              </a:tr>
              <a:tr h="182924">
                <a:tc rowSpan="3">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CM2</a:t>
                      </a:r>
                    </a:p>
                  </a:txBody>
                  <a:tcPr marL="5901" marR="5901" marT="59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Installation &amp; commissioning</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232524"/>
                  </a:ext>
                </a:extLst>
              </a:tr>
              <a:tr h="182924">
                <a:tc vMerge="1">
                  <a:txBody>
                    <a:bodyPr/>
                    <a:lstStyle/>
                    <a:p>
                      <a:pPr latinLnBrk="1"/>
                      <a:endParaRPr lang="ko-KR" altLang="en-US"/>
                    </a:p>
                  </a:txBody>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Operation</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0">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9 years and 9 months</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1372468196"/>
                  </a:ext>
                </a:extLst>
              </a:tr>
              <a:tr h="188825">
                <a:tc vMerge="1">
                  <a:txBody>
                    <a:bodyPr/>
                    <a:lstStyle/>
                    <a:p>
                      <a:pPr latinLnBrk="1"/>
                      <a:endParaRPr lang="ko-KR" altLang="en-US"/>
                    </a:p>
                  </a:txBody>
                  <a:tcPr/>
                </a:tc>
                <a:tc>
                  <a:txBody>
                    <a:bodyPr/>
                    <a:lstStyle/>
                    <a:p>
                      <a:pPr algn="l" fontAlgn="ctr"/>
                      <a:r>
                        <a:rPr lang="en-US" sz="1100" b="0" i="0" u="none" strike="noStrike">
                          <a:solidFill>
                            <a:srgbClr val="FF0000"/>
                          </a:solidFill>
                          <a:effectLst/>
                          <a:latin typeface="Arial" panose="020B0604020202020204" pitchFamily="34" charset="0"/>
                          <a:ea typeface="맑은 고딕" panose="020B0503020000020004" pitchFamily="50" charset="-127"/>
                        </a:rPr>
                        <a:t>Out of service</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9294421"/>
                  </a:ext>
                </a:extLst>
              </a:tr>
              <a:tr h="182924">
                <a:tc rowSpan="3">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CM3</a:t>
                      </a:r>
                    </a:p>
                  </a:txBody>
                  <a:tcPr marL="5901" marR="5901" marT="59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Installation &amp; commissioning</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D966"/>
                    </a:solidFill>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0314297"/>
                  </a:ext>
                </a:extLst>
              </a:tr>
              <a:tr h="182924">
                <a:tc vMerge="1">
                  <a:txBody>
                    <a:bodyPr/>
                    <a:lstStyle/>
                    <a:p>
                      <a:pPr latinLnBrk="1"/>
                      <a:endParaRPr lang="ko-KR" altLang="en-US"/>
                    </a:p>
                  </a:txBody>
                  <a:tcPr/>
                </a:tc>
                <a:tc>
                  <a:txBody>
                    <a:bodyPr/>
                    <a:lstStyle/>
                    <a:p>
                      <a:pPr algn="l" fontAlgn="ctr"/>
                      <a:r>
                        <a:rPr lang="en-US" sz="1100" b="0" i="0" u="none" strike="noStrike">
                          <a:solidFill>
                            <a:srgbClr val="000000"/>
                          </a:solidFill>
                          <a:effectLst/>
                          <a:latin typeface="Arial" panose="020B0604020202020204" pitchFamily="34" charset="0"/>
                          <a:ea typeface="맑은 고딕" panose="020B0503020000020004" pitchFamily="50" charset="-127"/>
                        </a:rPr>
                        <a:t>Operation</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4">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7 years</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pPr latinLnBrk="1"/>
                      <a:endParaRPr lang="ko-KR" altLang="en-US"/>
                    </a:p>
                  </a:txBody>
                  <a:tcPr/>
                </a:tc>
                <a:extLst>
                  <a:ext uri="{0D108BD9-81ED-4DB2-BD59-A6C34878D82A}">
                    <a16:rowId xmlns:a16="http://schemas.microsoft.com/office/drawing/2014/main" val="1439353128"/>
                  </a:ext>
                </a:extLst>
              </a:tr>
              <a:tr h="188825">
                <a:tc vMerge="1">
                  <a:txBody>
                    <a:bodyPr/>
                    <a:lstStyle/>
                    <a:p>
                      <a:pPr latinLnBrk="1"/>
                      <a:endParaRPr lang="ko-KR" altLang="en-US"/>
                    </a:p>
                  </a:txBody>
                  <a:tcPr/>
                </a:tc>
                <a:tc>
                  <a:txBody>
                    <a:bodyPr/>
                    <a:lstStyle/>
                    <a:p>
                      <a:pPr algn="l" fontAlgn="ctr"/>
                      <a:r>
                        <a:rPr lang="en-US" sz="1100" b="0" i="0" u="none" strike="noStrike">
                          <a:solidFill>
                            <a:srgbClr val="FF0000"/>
                          </a:solidFill>
                          <a:effectLst/>
                          <a:latin typeface="Arial" panose="020B0604020202020204" pitchFamily="34" charset="0"/>
                          <a:ea typeface="맑은 고딕" panose="020B0503020000020004" pitchFamily="50" charset="-127"/>
                        </a:rPr>
                        <a:t>Out of service</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dirty="0">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fontAlgn="ctr"/>
                      <a:r>
                        <a:rPr lang="en-US" sz="1100" b="0" i="0" u="none" strike="noStrike">
                          <a:solidFill>
                            <a:srgbClr val="000000"/>
                          </a:solidFill>
                          <a:effectLst/>
                          <a:latin typeface="Arial" panose="020B0604020202020204" pitchFamily="34" charset="0"/>
                          <a:ea typeface="맑은 고딕" panose="020B0503020000020004" pitchFamily="50" charset="-127"/>
                        </a:rPr>
                        <a:t>2 years &amp; 4 months</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hMerge="1">
                  <a:txBody>
                    <a:bodyPr/>
                    <a:lstStyle/>
                    <a:p>
                      <a:pPr latinLnBrk="1"/>
                      <a:endParaRPr lang="ko-KR" altLang="en-US"/>
                    </a:p>
                  </a:txBody>
                  <a:tcPr/>
                </a:tc>
                <a:tc>
                  <a:txBody>
                    <a:bodyPr/>
                    <a:lstStyle/>
                    <a:p>
                      <a:pPr algn="l" fontAlgn="ctr"/>
                      <a:r>
                        <a:rPr lang="ko-KR" altLang="en-US" sz="1100" b="0" i="0" u="none" strike="noStrike">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ko-KR" altLang="en-US" sz="1100" b="0" i="0" u="none" strike="noStrike" dirty="0">
                          <a:solidFill>
                            <a:srgbClr val="000000"/>
                          </a:solidFill>
                          <a:effectLst/>
                          <a:latin typeface="Arial" panose="020B0604020202020204" pitchFamily="34" charset="0"/>
                          <a:ea typeface="맑은 고딕" panose="020B0503020000020004" pitchFamily="50" charset="-127"/>
                        </a:rPr>
                        <a:t>　</a:t>
                      </a:r>
                    </a:p>
                  </a:txBody>
                  <a:tcPr marL="5901" marR="5901" marT="59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529179"/>
                  </a:ext>
                </a:extLst>
              </a:tr>
            </a:tbl>
          </a:graphicData>
        </a:graphic>
      </p:graphicFrame>
      <p:sp>
        <p:nvSpPr>
          <p:cNvPr id="11" name="TextBox 10">
            <a:extLst>
              <a:ext uri="{FF2B5EF4-FFF2-40B4-BE49-F238E27FC236}">
                <a16:creationId xmlns:a16="http://schemas.microsoft.com/office/drawing/2014/main" id="{FACBF0BD-855A-4C45-A770-14F593A33F31}"/>
              </a:ext>
            </a:extLst>
          </p:cNvPr>
          <p:cNvSpPr txBox="1"/>
          <p:nvPr/>
        </p:nvSpPr>
        <p:spPr>
          <a:xfrm>
            <a:off x="454477" y="4016223"/>
            <a:ext cx="8229600" cy="2534027"/>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altLang="ko-KR" dirty="0">
                <a:latin typeface="Arial" panose="020B0604020202020204" pitchFamily="34" charset="0"/>
                <a:cs typeface="Arial" panose="020B0604020202020204" pitchFamily="34" charset="0"/>
              </a:rPr>
              <a:t>Warmed up to room temperature every years for maintenance of refrigerator</a:t>
            </a:r>
          </a:p>
          <a:p>
            <a:pPr marL="285750" indent="-285750">
              <a:lnSpc>
                <a:spcPct val="150000"/>
              </a:lnSpc>
              <a:buFont typeface="Wingdings" panose="05000000000000000000" pitchFamily="2" charset="2"/>
              <a:buChar char="§"/>
            </a:pPr>
            <a:r>
              <a:rPr lang="en-US" altLang="ko-KR" dirty="0">
                <a:latin typeface="Arial" panose="020B0604020202020204" pitchFamily="34" charset="0"/>
                <a:cs typeface="Arial" panose="020B0604020202020204" pitchFamily="34" charset="0"/>
              </a:rPr>
              <a:t>For some years, un-planed warmed up by many reasons such as site blackouts, cryogenic problems, site utility maintenances, …</a:t>
            </a:r>
          </a:p>
          <a:p>
            <a:pPr marL="285750" indent="-285750">
              <a:lnSpc>
                <a:spcPct val="150000"/>
              </a:lnSpc>
              <a:buFont typeface="Wingdings" panose="05000000000000000000" pitchFamily="2" charset="2"/>
              <a:buChar char="§"/>
            </a:pPr>
            <a:r>
              <a:rPr lang="en-US" altLang="ko-KR" dirty="0">
                <a:latin typeface="Arial" panose="020B0604020202020204" pitchFamily="34" charset="0"/>
                <a:cs typeface="Arial" panose="020B0604020202020204" pitchFamily="34" charset="0"/>
              </a:rPr>
              <a:t>Partial warmed up to 40K at beginning of each user-service term for vacuum improvement during the first 6 months operation after installation </a:t>
            </a:r>
          </a:p>
          <a:p>
            <a:pPr marL="285750" indent="-285750">
              <a:lnSpc>
                <a:spcPct val="150000"/>
              </a:lnSpc>
              <a:buFont typeface="Wingdings" panose="05000000000000000000" pitchFamily="2" charset="2"/>
              <a:buChar char="§"/>
            </a:pPr>
            <a:r>
              <a:rPr lang="en-US" altLang="ko-KR" dirty="0">
                <a:latin typeface="Arial" panose="020B0604020202020204" pitchFamily="34" charset="0"/>
                <a:cs typeface="Arial" panose="020B0604020202020204" pitchFamily="34" charset="0"/>
              </a:rPr>
              <a:t>Regular partial warmup for every 5 user-services </a:t>
            </a:r>
            <a:endParaRPr lang="ko-KR" altLang="en-US" dirty="0">
              <a:latin typeface="Arial" panose="020B0604020202020204" pitchFamily="34" charset="0"/>
              <a:cs typeface="Arial" panose="020B0604020202020204" pitchFamily="34" charset="0"/>
            </a:endParaRPr>
          </a:p>
        </p:txBody>
      </p:sp>
      <p:sp>
        <p:nvSpPr>
          <p:cNvPr id="3" name="말풍선: 타원형 2">
            <a:extLst>
              <a:ext uri="{FF2B5EF4-FFF2-40B4-BE49-F238E27FC236}">
                <a16:creationId xmlns:a16="http://schemas.microsoft.com/office/drawing/2014/main" id="{635B5D3C-126B-4365-83DF-A9E0057FCF90}"/>
              </a:ext>
            </a:extLst>
          </p:cNvPr>
          <p:cNvSpPr/>
          <p:nvPr/>
        </p:nvSpPr>
        <p:spPr>
          <a:xfrm>
            <a:off x="4716016" y="3561856"/>
            <a:ext cx="2952328" cy="504056"/>
          </a:xfrm>
          <a:prstGeom prst="wedgeEllipseCallout">
            <a:avLst>
              <a:gd name="adj1" fmla="val 22906"/>
              <a:gd name="adj2" fmla="val -110329"/>
            </a:avLst>
          </a:prstGeom>
          <a:solidFill>
            <a:srgbClr val="FFC000"/>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tx1"/>
                </a:solidFill>
                <a:latin typeface="Arial" panose="020B0604020202020204" pitchFamily="34" charset="0"/>
                <a:cs typeface="Arial" panose="020B0604020202020204" pitchFamily="34" charset="0"/>
              </a:rPr>
              <a:t>Vacuum leakage He vessel to cavity during cooldown</a:t>
            </a:r>
            <a:endParaRPr lang="ko-KR" altLang="en-US" sz="1200" dirty="0">
              <a:solidFill>
                <a:schemeClr val="tx1"/>
              </a:solidFill>
              <a:latin typeface="Arial" panose="020B0604020202020204" pitchFamily="34" charset="0"/>
              <a:cs typeface="Arial" panose="020B0604020202020204" pitchFamily="34" charset="0"/>
            </a:endParaRPr>
          </a:p>
        </p:txBody>
      </p:sp>
      <p:cxnSp>
        <p:nvCxnSpPr>
          <p:cNvPr id="8" name="직선 화살표 연결선 7">
            <a:extLst>
              <a:ext uri="{FF2B5EF4-FFF2-40B4-BE49-F238E27FC236}">
                <a16:creationId xmlns:a16="http://schemas.microsoft.com/office/drawing/2014/main" id="{FD466E18-2721-48F6-BE68-96A8A0133B8F}"/>
              </a:ext>
            </a:extLst>
          </p:cNvPr>
          <p:cNvCxnSpPr>
            <a:cxnSpLocks/>
            <a:stCxn id="3" idx="6"/>
          </p:cNvCxnSpPr>
          <p:nvPr/>
        </p:nvCxnSpPr>
        <p:spPr>
          <a:xfrm flipV="1">
            <a:off x="7668344" y="2204864"/>
            <a:ext cx="720080" cy="16090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LOGO">
            <a:extLst>
              <a:ext uri="{FF2B5EF4-FFF2-40B4-BE49-F238E27FC236}">
                <a16:creationId xmlns:a16="http://schemas.microsoft.com/office/drawing/2014/main" id="{400FB491-662A-458B-9718-2148595AFBEE}"/>
              </a:ext>
            </a:extLst>
          </p:cNvPr>
          <p:cNvPicPr>
            <a:picLocks noChangeAspect="1" noChangeArrowheads="1"/>
          </p:cNvPicPr>
          <p:nvPr/>
        </p:nvPicPr>
        <p:blipFill>
          <a:blip r:embed="rId2"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4161960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457200" y="188640"/>
            <a:ext cx="8229600" cy="706090"/>
          </a:xfrm>
        </p:spPr>
        <p:txBody>
          <a:bodyPr>
            <a:no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History of Partial Warmup </a:t>
            </a:r>
            <a:r>
              <a:rPr lang="en-US" altLang="ko-KR" sz="24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(Feb.-Jul,</a:t>
            </a:r>
            <a:r>
              <a:rPr lang="ko-KR" altLang="en-US" sz="24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 </a:t>
            </a:r>
            <a:r>
              <a:rPr lang="en-US" altLang="ko-KR" sz="24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rPr>
              <a:t>2013)</a:t>
            </a:r>
            <a:endParaRPr lang="ko-KR" altLang="en-US" sz="2400" dirty="0">
              <a:solidFill>
                <a:srgbClr val="002060"/>
              </a:solidFill>
              <a:effectLst>
                <a:outerShdw blurRad="38100" dist="38100" dir="2700000" algn="tl">
                  <a:srgbClr val="000000">
                    <a:alpha val="43137"/>
                  </a:srgbClr>
                </a:outerShdw>
              </a:effectLst>
              <a:latin typeface="Arial" pitchFamily="34" charset="0"/>
              <a:ea typeface="Arial Unicode MS" pitchFamily="50" charset="-127"/>
              <a:cs typeface="Arial" pitchFamily="34" charset="0"/>
            </a:endParaRPr>
          </a:p>
        </p:txBody>
      </p:sp>
      <p:sp>
        <p:nvSpPr>
          <p:cNvPr id="10" name="TextBox 9"/>
          <p:cNvSpPr txBox="1"/>
          <p:nvPr/>
        </p:nvSpPr>
        <p:spPr>
          <a:xfrm>
            <a:off x="2213385" y="5877272"/>
            <a:ext cx="5527475" cy="800219"/>
          </a:xfrm>
          <a:prstGeom prst="rect">
            <a:avLst/>
          </a:prstGeom>
          <a:noFill/>
        </p:spPr>
        <p:txBody>
          <a:bodyPr wrap="none" rtlCol="0">
            <a:spAutoFit/>
          </a:bodyPr>
          <a:lstStyle/>
          <a:p>
            <a:pPr marL="285750" indent="-285750">
              <a:spcBef>
                <a:spcPts val="600"/>
              </a:spcBef>
              <a:spcAft>
                <a:spcPts val="600"/>
              </a:spcAft>
              <a:buFont typeface="Wingdings" pitchFamily="2" charset="2"/>
              <a:buChar char="§"/>
            </a:pPr>
            <a:r>
              <a:rPr lang="en-US" altLang="ko-KR" dirty="0">
                <a:latin typeface="Arial" pitchFamily="34" charset="0"/>
                <a:cs typeface="Arial" pitchFamily="34" charset="0"/>
              </a:rPr>
              <a:t>Partial warming-up cavity up to 40K</a:t>
            </a:r>
          </a:p>
          <a:p>
            <a:pPr marL="285750" indent="-285750">
              <a:spcBef>
                <a:spcPts val="600"/>
              </a:spcBef>
              <a:spcAft>
                <a:spcPts val="600"/>
              </a:spcAft>
              <a:buFont typeface="Wingdings" pitchFamily="2" charset="2"/>
              <a:buChar char="§"/>
            </a:pPr>
            <a:r>
              <a:rPr lang="en-US" altLang="ko-KR" dirty="0">
                <a:latin typeface="Arial" pitchFamily="34" charset="0"/>
                <a:cs typeface="Arial" pitchFamily="34" charset="0"/>
              </a:rPr>
              <a:t>Threshold pressure vacuum bursts &gt;1 x 10</a:t>
            </a:r>
            <a:r>
              <a:rPr lang="en-US" altLang="ko-KR" baseline="30000" dirty="0">
                <a:latin typeface="Arial" pitchFamily="34" charset="0"/>
                <a:cs typeface="Arial" pitchFamily="34" charset="0"/>
              </a:rPr>
              <a:t>9</a:t>
            </a:r>
            <a:r>
              <a:rPr lang="en-US" altLang="ko-KR" dirty="0">
                <a:latin typeface="Arial" pitchFamily="34" charset="0"/>
                <a:cs typeface="Arial" pitchFamily="34" charset="0"/>
              </a:rPr>
              <a:t> mbar</a:t>
            </a:r>
            <a:endParaRPr lang="ko-KR" altLang="en-US" dirty="0">
              <a:latin typeface="Arial" pitchFamily="34" charset="0"/>
              <a:cs typeface="Arial" pitchFamily="34" charset="0"/>
            </a:endParaRPr>
          </a:p>
        </p:txBody>
      </p:sp>
      <p:sp>
        <p:nvSpPr>
          <p:cNvPr id="7" name="Line 3"/>
          <p:cNvSpPr>
            <a:spLocks noChangeShapeType="1"/>
          </p:cNvSpPr>
          <p:nvPr/>
        </p:nvSpPr>
        <p:spPr bwMode="auto">
          <a:xfrm>
            <a:off x="611560" y="908720"/>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pic>
        <p:nvPicPr>
          <p:cNvPr id="348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7200000" cy="470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슬라이드 번호 개체 틀 7"/>
          <p:cNvSpPr>
            <a:spLocks noGrp="1"/>
          </p:cNvSpPr>
          <p:nvPr>
            <p:ph type="sldNum" sz="quarter" idx="12"/>
          </p:nvPr>
        </p:nvSpPr>
        <p:spPr/>
        <p:txBody>
          <a:bodyPr/>
          <a:lstStyle/>
          <a:p>
            <a:fld id="{60E7512F-03B1-4F08-9361-FB993248262D}" type="slidenum">
              <a:rPr lang="ko-KR" altLang="en-US" smtClean="0"/>
              <a:pPr/>
              <a:t>8</a:t>
            </a:fld>
            <a:endParaRPr lang="ko-KR" altLang="en-US"/>
          </a:p>
        </p:txBody>
      </p:sp>
      <p:pic>
        <p:nvPicPr>
          <p:cNvPr id="11" name="Picture 11" descr="LOGO">
            <a:extLst>
              <a:ext uri="{FF2B5EF4-FFF2-40B4-BE49-F238E27FC236}">
                <a16:creationId xmlns:a16="http://schemas.microsoft.com/office/drawing/2014/main" id="{C5076EAD-DFFB-4451-81F0-FCE4F8AF3100}"/>
              </a:ext>
            </a:extLst>
          </p:cNvPr>
          <p:cNvPicPr>
            <a:picLocks noChangeAspect="1" noChangeArrowheads="1"/>
          </p:cNvPicPr>
          <p:nvPr/>
        </p:nvPicPr>
        <p:blipFill>
          <a:blip r:embed="rId3" cstate="print"/>
          <a:srcRect/>
          <a:stretch>
            <a:fillRect/>
          </a:stretch>
        </p:blipFill>
        <p:spPr bwMode="auto">
          <a:xfrm>
            <a:off x="97200" y="666234"/>
            <a:ext cx="720000" cy="484972"/>
          </a:xfrm>
          <a:prstGeom prst="rect">
            <a:avLst/>
          </a:prstGeom>
          <a:noFill/>
        </p:spPr>
      </p:pic>
    </p:spTree>
    <p:extLst>
      <p:ext uri="{BB962C8B-B14F-4D97-AF65-F5344CB8AC3E}">
        <p14:creationId xmlns:p14="http://schemas.microsoft.com/office/powerpoint/2010/main" val="4252007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11560" y="1628800"/>
            <a:ext cx="7920000" cy="4733559"/>
          </a:xfrm>
          <a:prstGeom prst="rect">
            <a:avLst/>
          </a:prstGeom>
          <a:noFill/>
          <a:ln w="9525">
            <a:noFill/>
            <a:miter lim="800000"/>
            <a:headEnd/>
            <a:tailEnd/>
          </a:ln>
        </p:spPr>
      </p:pic>
      <p:sp>
        <p:nvSpPr>
          <p:cNvPr id="4" name="제목 3"/>
          <p:cNvSpPr>
            <a:spLocks noGrp="1"/>
          </p:cNvSpPr>
          <p:nvPr>
            <p:ph type="title"/>
          </p:nvPr>
        </p:nvSpPr>
        <p:spPr>
          <a:xfrm>
            <a:off x="457200" y="188640"/>
            <a:ext cx="8229600" cy="1143000"/>
          </a:xfrm>
        </p:spPr>
        <p:txBody>
          <a:bodyPr>
            <a:normAutofit/>
          </a:bodyPr>
          <a:lstStyle/>
          <a:p>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Partial </a:t>
            </a:r>
            <a:r>
              <a:rPr lang="en-US" altLang="ko-KR" sz="3200" dirty="0" err="1">
                <a:solidFill>
                  <a:srgbClr val="002060"/>
                </a:solidFill>
                <a:effectLst>
                  <a:outerShdw blurRad="38100" dist="38100" dir="2700000" algn="tl">
                    <a:srgbClr val="000000">
                      <a:alpha val="43137"/>
                    </a:srgbClr>
                  </a:outerShdw>
                </a:effectLst>
                <a:latin typeface="Arial" pitchFamily="34" charset="0"/>
                <a:cs typeface="Arial" pitchFamily="34" charset="0"/>
              </a:rPr>
              <a:t>Warmup</a:t>
            </a:r>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 &amp; </a:t>
            </a:r>
            <a:r>
              <a:rPr lang="en-US" altLang="ko-KR" sz="3200" dirty="0" err="1">
                <a:solidFill>
                  <a:srgbClr val="002060"/>
                </a:solidFill>
                <a:effectLst>
                  <a:outerShdw blurRad="38100" dist="38100" dir="2700000" algn="tl">
                    <a:srgbClr val="000000">
                      <a:alpha val="43137"/>
                    </a:srgbClr>
                  </a:outerShdw>
                </a:effectLst>
                <a:latin typeface="Arial" pitchFamily="34" charset="0"/>
                <a:cs typeface="Arial" pitchFamily="34" charset="0"/>
              </a:rPr>
              <a:t>Cooldown</a:t>
            </a:r>
            <a: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t> </a:t>
            </a:r>
            <a:br>
              <a:rPr lang="en-US" altLang="ko-KR" sz="3200" dirty="0">
                <a:solidFill>
                  <a:srgbClr val="002060"/>
                </a:solidFill>
                <a:effectLst>
                  <a:outerShdw blurRad="38100" dist="38100" dir="2700000" algn="tl">
                    <a:srgbClr val="000000">
                      <a:alpha val="43137"/>
                    </a:srgbClr>
                  </a:outerShdw>
                </a:effectLst>
                <a:latin typeface="Arial" pitchFamily="34" charset="0"/>
                <a:cs typeface="Arial" pitchFamily="34" charset="0"/>
              </a:rPr>
            </a:br>
            <a:r>
              <a:rPr lang="en-US" altLang="ko-KR" sz="2500" dirty="0">
                <a:solidFill>
                  <a:srgbClr val="002060"/>
                </a:solidFill>
                <a:latin typeface="Arial" pitchFamily="34" charset="0"/>
                <a:cs typeface="Arial" pitchFamily="34" charset="0"/>
              </a:rPr>
              <a:t>Mass-Spectrometer (RGA)</a:t>
            </a:r>
            <a:endParaRPr lang="ko-KR" altLang="en-US" sz="2500" dirty="0">
              <a:solidFill>
                <a:srgbClr val="002060"/>
              </a:solidFill>
              <a:latin typeface="Arial" pitchFamily="34" charset="0"/>
              <a:cs typeface="Arial" pitchFamily="34" charset="0"/>
            </a:endParaRPr>
          </a:p>
        </p:txBody>
      </p:sp>
      <p:sp>
        <p:nvSpPr>
          <p:cNvPr id="6" name="TextBox 5"/>
          <p:cNvSpPr txBox="1"/>
          <p:nvPr/>
        </p:nvSpPr>
        <p:spPr>
          <a:xfrm>
            <a:off x="1403648" y="1916832"/>
            <a:ext cx="6263254" cy="369332"/>
          </a:xfrm>
          <a:prstGeom prst="rect">
            <a:avLst/>
          </a:prstGeom>
          <a:noFill/>
        </p:spPr>
        <p:txBody>
          <a:bodyPr wrap="none" rtlCol="0">
            <a:spAutoFit/>
          </a:bodyPr>
          <a:lstStyle/>
          <a:p>
            <a:pPr algn="ctr"/>
            <a:r>
              <a:rPr lang="en-US" altLang="ko-KR" dirty="0">
                <a:latin typeface="Arial" pitchFamily="34" charset="0"/>
                <a:cs typeface="Arial" pitchFamily="34" charset="0"/>
              </a:rPr>
              <a:t>4 days before partial </a:t>
            </a:r>
            <a:r>
              <a:rPr lang="en-US" altLang="ko-KR" dirty="0" err="1">
                <a:latin typeface="Arial" pitchFamily="34" charset="0"/>
                <a:cs typeface="Arial" pitchFamily="34" charset="0"/>
              </a:rPr>
              <a:t>warmup</a:t>
            </a:r>
            <a:r>
              <a:rPr lang="en-US" altLang="ko-KR" dirty="0">
                <a:latin typeface="Arial" pitchFamily="34" charset="0"/>
                <a:cs typeface="Arial" pitchFamily="34" charset="0"/>
              </a:rPr>
              <a:t>, and 3 days after re-</a:t>
            </a:r>
            <a:r>
              <a:rPr lang="en-US" altLang="ko-KR" dirty="0" err="1">
                <a:latin typeface="Arial" pitchFamily="34" charset="0"/>
                <a:cs typeface="Arial" pitchFamily="34" charset="0"/>
              </a:rPr>
              <a:t>cooldown</a:t>
            </a:r>
            <a:endParaRPr lang="ko-KR" altLang="en-US" dirty="0">
              <a:latin typeface="Arial" pitchFamily="34" charset="0"/>
              <a:cs typeface="Arial" pitchFamily="34" charset="0"/>
            </a:endParaRPr>
          </a:p>
        </p:txBody>
      </p:sp>
      <p:sp>
        <p:nvSpPr>
          <p:cNvPr id="7" name="TextBox 6"/>
          <p:cNvSpPr txBox="1"/>
          <p:nvPr/>
        </p:nvSpPr>
        <p:spPr>
          <a:xfrm>
            <a:off x="978177" y="2987660"/>
            <a:ext cx="2441695" cy="369332"/>
          </a:xfrm>
          <a:prstGeom prst="rect">
            <a:avLst/>
          </a:prstGeom>
          <a:noFill/>
        </p:spPr>
        <p:txBody>
          <a:bodyPr wrap="none" rtlCol="0">
            <a:spAutoFit/>
          </a:bodyPr>
          <a:lstStyle/>
          <a:p>
            <a:pPr algn="ctr"/>
            <a:r>
              <a:rPr lang="en-US" altLang="ko-KR" dirty="0">
                <a:solidFill>
                  <a:srgbClr val="0000FF"/>
                </a:solidFill>
                <a:latin typeface="Arial" pitchFamily="34" charset="0"/>
                <a:cs typeface="Arial" pitchFamily="34" charset="0"/>
              </a:rPr>
              <a:t>Before partial </a:t>
            </a:r>
            <a:r>
              <a:rPr lang="en-US" altLang="ko-KR" dirty="0" err="1">
                <a:solidFill>
                  <a:srgbClr val="0000FF"/>
                </a:solidFill>
                <a:latin typeface="Arial" pitchFamily="34" charset="0"/>
                <a:cs typeface="Arial" pitchFamily="34" charset="0"/>
              </a:rPr>
              <a:t>warmup</a:t>
            </a:r>
            <a:endParaRPr lang="ko-KR" altLang="en-US" dirty="0">
              <a:solidFill>
                <a:srgbClr val="0000FF"/>
              </a:solidFill>
              <a:latin typeface="Arial" pitchFamily="34" charset="0"/>
              <a:cs typeface="Arial" pitchFamily="34" charset="0"/>
            </a:endParaRPr>
          </a:p>
        </p:txBody>
      </p:sp>
      <p:sp>
        <p:nvSpPr>
          <p:cNvPr id="8" name="TextBox 7"/>
          <p:cNvSpPr txBox="1"/>
          <p:nvPr/>
        </p:nvSpPr>
        <p:spPr>
          <a:xfrm>
            <a:off x="6107539" y="2996952"/>
            <a:ext cx="1992853" cy="369332"/>
          </a:xfrm>
          <a:prstGeom prst="rect">
            <a:avLst/>
          </a:prstGeom>
          <a:noFill/>
        </p:spPr>
        <p:txBody>
          <a:bodyPr wrap="none" rtlCol="0">
            <a:spAutoFit/>
          </a:bodyPr>
          <a:lstStyle/>
          <a:p>
            <a:pPr algn="ctr"/>
            <a:r>
              <a:rPr lang="en-US" altLang="ko-KR" dirty="0">
                <a:solidFill>
                  <a:srgbClr val="0000FF"/>
                </a:solidFill>
                <a:latin typeface="Arial" pitchFamily="34" charset="0"/>
                <a:cs typeface="Arial" pitchFamily="34" charset="0"/>
              </a:rPr>
              <a:t>After re-</a:t>
            </a:r>
            <a:r>
              <a:rPr lang="en-US" altLang="ko-KR" dirty="0" err="1">
                <a:solidFill>
                  <a:srgbClr val="0000FF"/>
                </a:solidFill>
                <a:latin typeface="Arial" pitchFamily="34" charset="0"/>
                <a:cs typeface="Arial" pitchFamily="34" charset="0"/>
              </a:rPr>
              <a:t>cooldown</a:t>
            </a:r>
            <a:endParaRPr lang="ko-KR" altLang="en-US" dirty="0">
              <a:solidFill>
                <a:srgbClr val="0000FF"/>
              </a:solidFill>
              <a:latin typeface="Arial" pitchFamily="34" charset="0"/>
              <a:cs typeface="Arial" pitchFamily="34" charset="0"/>
            </a:endParaRPr>
          </a:p>
        </p:txBody>
      </p:sp>
      <p:sp>
        <p:nvSpPr>
          <p:cNvPr id="9" name="타원 8"/>
          <p:cNvSpPr/>
          <p:nvPr/>
        </p:nvSpPr>
        <p:spPr>
          <a:xfrm>
            <a:off x="4644008" y="2636912"/>
            <a:ext cx="576064" cy="1656184"/>
          </a:xfrm>
          <a:prstGeom prst="ellipse">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p:cNvSpPr txBox="1"/>
          <p:nvPr/>
        </p:nvSpPr>
        <p:spPr>
          <a:xfrm>
            <a:off x="5224714" y="2420888"/>
            <a:ext cx="1723550" cy="369332"/>
          </a:xfrm>
          <a:prstGeom prst="rect">
            <a:avLst/>
          </a:prstGeom>
          <a:noFill/>
        </p:spPr>
        <p:txBody>
          <a:bodyPr wrap="none" rtlCol="0">
            <a:spAutoFit/>
          </a:bodyPr>
          <a:lstStyle/>
          <a:p>
            <a:pPr algn="ctr"/>
            <a:r>
              <a:rPr lang="en-US" altLang="ko-KR" dirty="0">
                <a:solidFill>
                  <a:srgbClr val="0000FF"/>
                </a:solidFill>
                <a:latin typeface="Arial" pitchFamily="34" charset="0"/>
                <a:cs typeface="Arial" pitchFamily="34" charset="0"/>
              </a:rPr>
              <a:t>Partial </a:t>
            </a:r>
            <a:r>
              <a:rPr lang="en-US" altLang="ko-KR" dirty="0" err="1">
                <a:solidFill>
                  <a:srgbClr val="0000FF"/>
                </a:solidFill>
                <a:latin typeface="Arial" pitchFamily="34" charset="0"/>
                <a:cs typeface="Arial" pitchFamily="34" charset="0"/>
              </a:rPr>
              <a:t>warmup</a:t>
            </a:r>
            <a:endParaRPr lang="ko-KR" altLang="en-US" dirty="0">
              <a:solidFill>
                <a:srgbClr val="0000FF"/>
              </a:solidFill>
              <a:latin typeface="Arial" pitchFamily="34" charset="0"/>
              <a:cs typeface="Arial" pitchFamily="34" charset="0"/>
            </a:endParaRPr>
          </a:p>
        </p:txBody>
      </p:sp>
      <p:cxnSp>
        <p:nvCxnSpPr>
          <p:cNvPr id="12" name="직선 화살표 연결선 11"/>
          <p:cNvCxnSpPr/>
          <p:nvPr/>
        </p:nvCxnSpPr>
        <p:spPr>
          <a:xfrm flipH="1">
            <a:off x="5220072" y="2852936"/>
            <a:ext cx="288032"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50185" y="3501008"/>
            <a:ext cx="2873743" cy="292388"/>
          </a:xfrm>
          <a:prstGeom prst="rect">
            <a:avLst/>
          </a:prstGeom>
          <a:noFill/>
        </p:spPr>
        <p:txBody>
          <a:bodyPr wrap="square" rtlCol="0">
            <a:spAutoFit/>
          </a:bodyPr>
          <a:lstStyle/>
          <a:p>
            <a:r>
              <a:rPr lang="en-US" altLang="ko-KR" sz="1300" dirty="0">
                <a:solidFill>
                  <a:srgbClr val="FF3300"/>
                </a:solidFill>
                <a:latin typeface="Arial" pitchFamily="34" charset="0"/>
                <a:cs typeface="Arial" pitchFamily="34" charset="0"/>
              </a:rPr>
              <a:t>Partial Pressure of Hydrogen (Black)</a:t>
            </a:r>
            <a:endParaRPr lang="ko-KR" altLang="en-US" sz="1300" dirty="0">
              <a:solidFill>
                <a:srgbClr val="FF3300"/>
              </a:solidFill>
              <a:latin typeface="Arial" pitchFamily="34" charset="0"/>
              <a:cs typeface="Arial" pitchFamily="34" charset="0"/>
            </a:endParaRPr>
          </a:p>
        </p:txBody>
      </p:sp>
      <p:cxnSp>
        <p:nvCxnSpPr>
          <p:cNvPr id="13" name="직선 화살표 연결선 12"/>
          <p:cNvCxnSpPr/>
          <p:nvPr/>
        </p:nvCxnSpPr>
        <p:spPr>
          <a:xfrm>
            <a:off x="2415048" y="3732158"/>
            <a:ext cx="288032" cy="573886"/>
          </a:xfrm>
          <a:prstGeom prst="straightConnector1">
            <a:avLst/>
          </a:prstGeom>
          <a:ln w="63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Line 3"/>
          <p:cNvSpPr>
            <a:spLocks noChangeShapeType="1"/>
          </p:cNvSpPr>
          <p:nvPr/>
        </p:nvSpPr>
        <p:spPr bwMode="auto">
          <a:xfrm>
            <a:off x="611560" y="1340768"/>
            <a:ext cx="7920000" cy="0"/>
          </a:xfrm>
          <a:prstGeom prst="line">
            <a:avLst/>
          </a:prstGeom>
          <a:noFill/>
          <a:ln w="12700">
            <a:solidFill>
              <a:schemeClr val="tx1"/>
            </a:solidFill>
            <a:round/>
            <a:headEnd/>
            <a:tailEnd/>
          </a:ln>
          <a:effectLst/>
        </p:spPr>
        <p:txBody>
          <a:bodyPr/>
          <a:lstStyle/>
          <a:p>
            <a:endParaRPr lang="ko-KR" altLang="en-US">
              <a:ln w="38100">
                <a:solidFill>
                  <a:schemeClr val="tx1"/>
                </a:solidFill>
              </a:ln>
            </a:endParaRPr>
          </a:p>
        </p:txBody>
      </p:sp>
      <p:sp>
        <p:nvSpPr>
          <p:cNvPr id="15" name="슬라이드 번호 개체 틀 14"/>
          <p:cNvSpPr>
            <a:spLocks noGrp="1"/>
          </p:cNvSpPr>
          <p:nvPr>
            <p:ph type="sldNum" sz="quarter" idx="12"/>
          </p:nvPr>
        </p:nvSpPr>
        <p:spPr>
          <a:xfrm>
            <a:off x="6553200" y="6376243"/>
            <a:ext cx="2133600" cy="365125"/>
          </a:xfrm>
        </p:spPr>
        <p:txBody>
          <a:bodyPr/>
          <a:lstStyle/>
          <a:p>
            <a:fld id="{60E7512F-03B1-4F08-9361-FB993248262D}" type="slidenum">
              <a:rPr lang="ko-KR" altLang="en-US" smtClean="0"/>
              <a:pPr/>
              <a:t>9</a:t>
            </a:fld>
            <a:endParaRPr lang="ko-KR" altLang="en-US"/>
          </a:p>
        </p:txBody>
      </p:sp>
      <p:pic>
        <p:nvPicPr>
          <p:cNvPr id="16" name="Picture 11" descr="LOGO">
            <a:extLst>
              <a:ext uri="{FF2B5EF4-FFF2-40B4-BE49-F238E27FC236}">
                <a16:creationId xmlns:a16="http://schemas.microsoft.com/office/drawing/2014/main" id="{5CB689A3-B99B-49E2-996F-57A25DA82CFC}"/>
              </a:ext>
            </a:extLst>
          </p:cNvPr>
          <p:cNvPicPr>
            <a:picLocks noChangeAspect="1" noChangeArrowheads="1"/>
          </p:cNvPicPr>
          <p:nvPr/>
        </p:nvPicPr>
        <p:blipFill>
          <a:blip r:embed="rId3" cstate="print"/>
          <a:srcRect/>
          <a:stretch>
            <a:fillRect/>
          </a:stretch>
        </p:blipFill>
        <p:spPr bwMode="auto">
          <a:xfrm>
            <a:off x="179512" y="1089154"/>
            <a:ext cx="720000" cy="484972"/>
          </a:xfrm>
          <a:prstGeom prst="rect">
            <a:avLst/>
          </a:prstGeom>
          <a:noFill/>
        </p:spPr>
      </p:pic>
    </p:spTree>
    <p:extLst>
      <p:ext uri="{BB962C8B-B14F-4D97-AF65-F5344CB8AC3E}">
        <p14:creationId xmlns:p14="http://schemas.microsoft.com/office/powerpoint/2010/main" val="230781633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10354</TotalTime>
  <Words>1425</Words>
  <Application>Microsoft Office PowerPoint</Application>
  <PresentationFormat>화면 슬라이드 쇼(4:3)</PresentationFormat>
  <Paragraphs>368</Paragraphs>
  <Slides>20</Slides>
  <Notes>2</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20</vt:i4>
      </vt:variant>
    </vt:vector>
  </HeadingPairs>
  <TitlesOfParts>
    <vt:vector size="26" baseType="lpstr">
      <vt:lpstr>Arial Unicode MS</vt:lpstr>
      <vt:lpstr>HY헤드라인M</vt:lpstr>
      <vt:lpstr>맑은 고딕</vt:lpstr>
      <vt:lpstr>Arial</vt:lpstr>
      <vt:lpstr>Wingdings</vt:lpstr>
      <vt:lpstr>Office 테마</vt:lpstr>
      <vt:lpstr>PowerPoint 프레젠테이션</vt:lpstr>
      <vt:lpstr>Abstract</vt:lpstr>
      <vt:lpstr>Parameters of PLS-II RF System</vt:lpstr>
      <vt:lpstr>Accelerating Voltages @ Bare Cavity</vt:lpstr>
      <vt:lpstr>SRF Modules @Tunnel</vt:lpstr>
      <vt:lpstr>Operation Parameters</vt:lpstr>
      <vt:lpstr>Operation Carrier of Each Module</vt:lpstr>
      <vt:lpstr>History of Partial Warmup (Feb.-Jul, 2013)</vt:lpstr>
      <vt:lpstr>Partial Warmup &amp; Cooldown  Mass-Spectrometer (RGA)</vt:lpstr>
      <vt:lpstr>Partial Warmup &amp; Cooldown</vt:lpstr>
      <vt:lpstr>Number of SRF fault, SRF fault time </vt:lpstr>
      <vt:lpstr>Number of SRF fault, SRF fault time </vt:lpstr>
      <vt:lpstr>MTBF, MTTR from SRF System only</vt:lpstr>
      <vt:lpstr>Faults for each RF Components</vt:lpstr>
      <vt:lpstr>Severe Faults, Experienced</vt:lpstr>
      <vt:lpstr>Turbine Troubles</vt:lpstr>
      <vt:lpstr>Damaged Bellows</vt:lpstr>
      <vt:lpstr>Repair of LN2 Lines</vt:lpstr>
      <vt:lpstr>Blocking Particle Filter in LHe Supply Line</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younguk</dc:creator>
  <cp:lastModifiedBy>master</cp:lastModifiedBy>
  <cp:revision>236</cp:revision>
  <dcterms:created xsi:type="dcterms:W3CDTF">2012-01-09T12:46:21Z</dcterms:created>
  <dcterms:modified xsi:type="dcterms:W3CDTF">2022-10-11T22:28:56Z</dcterms:modified>
</cp:coreProperties>
</file>