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7"/>
  </p:notesMasterIdLst>
  <p:sldIdLst>
    <p:sldId id="357" r:id="rId3"/>
    <p:sldId id="360" r:id="rId4"/>
    <p:sldId id="362" r:id="rId5"/>
    <p:sldId id="361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Lato Black" panose="020F0502020204030204" pitchFamily="34" charset="0"/>
      <p:bold r:id="rId16"/>
      <p:italic r:id="rId17"/>
      <p:boldItalic r:id="rId18"/>
    </p:embeddedFont>
    <p:embeddedFont>
      <p:font typeface="Montserrat" pitchFamily="2" charset="77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D24"/>
    <a:srgbClr val="E04F39"/>
    <a:srgbClr val="8C1515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E4D10-1023-3D4B-8100-FB2CA2DE6FAC}" v="8" dt="2022-10-11T22:22:12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/>
    <p:restoredTop sz="96327"/>
  </p:normalViewPr>
  <p:slideViewPr>
    <p:cSldViewPr snapToGrid="0" snapToObjects="1" showGuides="1">
      <p:cViewPr varScale="1">
        <p:scale>
          <a:sx n="143" d="100"/>
          <a:sy n="143" d="100"/>
        </p:scale>
        <p:origin x="752" y="208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erhold, Sebastian C." userId="a2962f8e-647e-4c3a-8b0e-f77579c42efd" providerId="ADAL" clId="{F9AE4D10-1023-3D4B-8100-FB2CA2DE6FAC}"/>
    <pc:docChg chg="modSld">
      <pc:chgData name="Aderhold, Sebastian C." userId="a2962f8e-647e-4c3a-8b0e-f77579c42efd" providerId="ADAL" clId="{F9AE4D10-1023-3D4B-8100-FB2CA2DE6FAC}" dt="2022-10-11T22:24:59.048" v="6" actId="20577"/>
      <pc:docMkLst>
        <pc:docMk/>
      </pc:docMkLst>
      <pc:sldChg chg="modSp mod">
        <pc:chgData name="Aderhold, Sebastian C." userId="a2962f8e-647e-4c3a-8b0e-f77579c42efd" providerId="ADAL" clId="{F9AE4D10-1023-3D4B-8100-FB2CA2DE6FAC}" dt="2022-10-11T22:24:59.048" v="6" actId="20577"/>
        <pc:sldMkLst>
          <pc:docMk/>
          <pc:sldMk cId="3828420397" sldId="357"/>
        </pc:sldMkLst>
        <pc:spChg chg="mod">
          <ac:chgData name="Aderhold, Sebastian C." userId="a2962f8e-647e-4c3a-8b0e-f77579c42efd" providerId="ADAL" clId="{F9AE4D10-1023-3D4B-8100-FB2CA2DE6FAC}" dt="2022-10-11T22:24:59.048" v="6" actId="20577"/>
          <ac:spMkLst>
            <pc:docMk/>
            <pc:sldMk cId="3828420397" sldId="357"/>
            <ac:spMk id="5" creationId="{093F037B-51D3-9E4B-A694-AE3392882C98}"/>
          </ac:spMkLst>
        </pc:spChg>
      </pc:sldChg>
      <pc:sldChg chg="modSp">
        <pc:chgData name="Aderhold, Sebastian C." userId="a2962f8e-647e-4c3a-8b0e-f77579c42efd" providerId="ADAL" clId="{F9AE4D10-1023-3D4B-8100-FB2CA2DE6FAC}" dt="2022-10-11T22:22:12.971" v="4" actId="5793"/>
        <pc:sldMkLst>
          <pc:docMk/>
          <pc:sldMk cId="3739436418" sldId="361"/>
        </pc:sldMkLst>
        <pc:spChg chg="mod">
          <ac:chgData name="Aderhold, Sebastian C." userId="a2962f8e-647e-4c3a-8b0e-f77579c42efd" providerId="ADAL" clId="{F9AE4D10-1023-3D4B-8100-FB2CA2DE6FAC}" dt="2022-10-11T22:22:12.971" v="4" actId="5793"/>
          <ac:spMkLst>
            <pc:docMk/>
            <pc:sldMk cId="3739436418" sldId="361"/>
            <ac:spMk id="4" creationId="{A77C5108-35D0-65BB-01D3-CC566183585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10/11/22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S. Aderhold, LCLS-II Machine Availability, TTC2022 Aomori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305669-B48D-9440-A4B5-C29D87F14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099" y="487442"/>
            <a:ext cx="6455280" cy="22465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Machine availability and reliability in LCLS-II at SLAC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9C3E1-E26F-0C4C-AB52-48CDCAC87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TTC2022 Aomori, WG-4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302CE4-869C-0946-9076-1CBCDE667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Sebastian Aderhold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F037B-51D3-9E4B-A694-AE3392882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October 12, </a:t>
            </a:r>
            <a:r>
              <a:rPr lang="en-US" dirty="0"/>
              <a:t>2022</a:t>
            </a:r>
          </a:p>
        </p:txBody>
      </p:sp>
      <p:pic>
        <p:nvPicPr>
          <p:cNvPr id="8" name="Picture Placeholder 7" descr="A picture containing text, indoor, warehouse, subway&#10;&#10;Description automatically generated">
            <a:extLst>
              <a:ext uri="{FF2B5EF4-FFF2-40B4-BE49-F238E27FC236}">
                <a16:creationId xmlns:a16="http://schemas.microsoft.com/office/drawing/2014/main" id="{49F096AC-BFE4-5E46-8207-10EF2F986C1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51"/>
          <a:stretch/>
        </p:blipFill>
        <p:spPr/>
      </p:pic>
    </p:spTree>
    <p:extLst>
      <p:ext uri="{BB962C8B-B14F-4D97-AF65-F5344CB8AC3E}">
        <p14:creationId xmlns:p14="http://schemas.microsoft.com/office/powerpoint/2010/main" val="3828420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A5037-5BB5-75E5-A55C-FDB011B290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90C1C2F6-703B-F6D5-EDE7-03ABDAB9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availability defined?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1A618DE-BF2E-8BC2-AED2-C7199CEDE6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accounting (in 0.1h increments) happens per each 8h operations shift and is part of the shift summary with  the  following categories: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dirty="0"/>
              <a:t>Delivered</a:t>
            </a:r>
          </a:p>
          <a:p>
            <a:pPr marL="1149350" lvl="2" indent="-285750"/>
            <a:r>
              <a:rPr lang="en-US" dirty="0"/>
              <a:t>Beam meeting the requirements available for user program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dirty="0"/>
              <a:t>Tuning</a:t>
            </a:r>
          </a:p>
          <a:p>
            <a:pPr marL="1149350" lvl="2" indent="-285750"/>
            <a:r>
              <a:rPr lang="en-US" dirty="0"/>
              <a:t>Adjusting the machine because beam does not meet requirement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dirty="0"/>
              <a:t>Configuration changes (∆s)</a:t>
            </a:r>
          </a:p>
          <a:p>
            <a:pPr marL="1149350" lvl="2" indent="-285750"/>
            <a:r>
              <a:rPr lang="en-US" dirty="0"/>
              <a:t>Time setting up accelerator when switching users or change of beam requirements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dirty="0"/>
              <a:t>Accelerator down</a:t>
            </a:r>
          </a:p>
          <a:p>
            <a:pPr marL="1149350" lvl="2" indent="-285750"/>
            <a:r>
              <a:rPr lang="en-US" dirty="0"/>
              <a:t>Beam not available due to hardware/software/utility error, procedural error, …</a:t>
            </a:r>
          </a:p>
          <a:p>
            <a:pPr marL="809625" lvl="1" indent="-342900">
              <a:buFont typeface="+mj-lt"/>
              <a:buAutoNum type="arabicPeriod"/>
            </a:pPr>
            <a:r>
              <a:rPr lang="en-US" dirty="0"/>
              <a:t>Scheduled Off</a:t>
            </a:r>
          </a:p>
          <a:p>
            <a:pPr marL="1149350" lvl="2" indent="-285750"/>
            <a:r>
              <a:rPr lang="en-US" dirty="0"/>
              <a:t>Planned maintenance days, scheduled safety system </a:t>
            </a:r>
            <a:r>
              <a:rPr lang="en-US"/>
              <a:t>checks, …</a:t>
            </a:r>
            <a:endParaRPr lang="en-US" dirty="0"/>
          </a:p>
          <a:p>
            <a:pPr marL="1149350" lvl="2" indent="-285750"/>
            <a:endParaRPr 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19C7E75-C337-7485-C9B2-18A4693B96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Machine Availability, TTC2022 Aomori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06B2CA5-6A77-000A-3636-FFC04698A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825151-1B9E-147F-FE2A-3D5F03F9B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80" y="1997826"/>
            <a:ext cx="4619854" cy="108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68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9FEB2C-EAA1-DCF3-C991-0826B25C8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FCEA0C-4EE2-D884-D3A9-669DF741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of hardware/software problems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AFBCC6-4BD4-FCA5-2C0C-5D12EB54A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0" y="958003"/>
            <a:ext cx="11640620" cy="494199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4ECC3-6C0B-FC3C-C355-767AC15624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5E109-2F74-F58F-185D-334625012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Machine Availability, TTC2022 Aomori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18E68-5922-B39B-64FF-F017C253C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4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BC0E48-FC35-92BD-BC1F-93074FE035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Hard to say for an accelerator that has not delivered beam (yet)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E79B2F-E08E-9BB3-14D8-8A6D036D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top 3 SRF failure modes?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C5108-35D0-65BB-01D3-CC56618358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Most likely not quench. </a:t>
            </a:r>
          </a:p>
          <a:p>
            <a:pPr marL="809625" lvl="1" indent="-342900"/>
            <a:r>
              <a:rPr lang="en-US" dirty="0"/>
              <a:t>Based on RF commissioning plenty of gradient overhead and won’t have to operate near individual cavity limits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During (limited) long term operation of full CMs during commissioning saw a few sub-systems drop cavities out of accelerating mode sporadically [e.g. local instability of phase reference line, waveguide pressure monitoring (NIRP),…].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??? (Time will tell)</a:t>
            </a:r>
          </a:p>
          <a:p>
            <a:pPr marL="809625" lvl="1" indent="-342900"/>
            <a:r>
              <a:rPr lang="en-US" dirty="0"/>
              <a:t>Excited to learn how the machine performs under operating conditions and how to improve 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0F985-6F70-058A-1EA5-6B8713E6D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S. Aderhold, LCLS-II Machine Availability, TTC2022 Aomori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D10AB-3ADF-14B3-848E-652CF13B4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3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uiExpand="1" build="p"/>
    </p:bldLst>
  </p:timing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7023</TotalTime>
  <Words>261</Words>
  <Application>Microsoft Macintosh PowerPoint</Application>
  <PresentationFormat>Widescreen</PresentationFormat>
  <Paragraphs>33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Lato Black</vt:lpstr>
      <vt:lpstr>Montserrat</vt:lpstr>
      <vt:lpstr>Calibri</vt:lpstr>
      <vt:lpstr>Lato</vt:lpstr>
      <vt:lpstr>Arial</vt:lpstr>
      <vt:lpstr>SLAC Covers/Title Slides</vt:lpstr>
      <vt:lpstr>SLAC Interior Slides</vt:lpstr>
      <vt:lpstr>PowerPoint Presentation</vt:lpstr>
      <vt:lpstr>How is availability defined?</vt:lpstr>
      <vt:lpstr>Documentation of hardware/software problems</vt:lpstr>
      <vt:lpstr>What are the top 3 SRF failure modes?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Aderhold, Sebastian C.</dc:creator>
  <cp:keywords/>
  <dc:description/>
  <cp:lastModifiedBy>Aderhold, Sebastian C.</cp:lastModifiedBy>
  <cp:revision>5</cp:revision>
  <dcterms:created xsi:type="dcterms:W3CDTF">2022-10-03T21:21:20Z</dcterms:created>
  <dcterms:modified xsi:type="dcterms:W3CDTF">2022-10-11T22:25:02Z</dcterms:modified>
  <cp:category/>
</cp:coreProperties>
</file>