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7" r:id="rId2"/>
    <p:sldId id="275" r:id="rId3"/>
    <p:sldId id="276" r:id="rId4"/>
    <p:sldId id="277" r:id="rId5"/>
    <p:sldId id="278" r:id="rId6"/>
    <p:sldId id="279" r:id="rId7"/>
    <p:sldId id="280" r:id="rId8"/>
    <p:sldId id="264" r:id="rId9"/>
    <p:sldId id="274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8" autoAdjust="0"/>
  </p:normalViewPr>
  <p:slideViewPr>
    <p:cSldViewPr snapToGrid="0" snapToObjects="1">
      <p:cViewPr varScale="1">
        <p:scale>
          <a:sx n="72" d="100"/>
          <a:sy n="72" d="100"/>
        </p:scale>
        <p:origin x="1350" y="6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Sunday, October 9, 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Sunday, October 9, 2022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all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Arial" panose="020B0604020202020204" pitchFamily="34" charset="0"/>
              <a:buChar char="-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Arial" panose="020B0604020202020204" pitchFamily="34" charset="0"/>
              <a:buChar char="-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233" y="6387402"/>
            <a:ext cx="1071001" cy="46243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JSA S&amp;T Committee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229562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Sunday, October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7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470"/>
            <a:ext cx="9137651" cy="617838"/>
          </a:xfrm>
        </p:spPr>
        <p:txBody>
          <a:bodyPr/>
          <a:lstStyle/>
          <a:p>
            <a:pPr algn="ctr"/>
            <a:r>
              <a:rPr lang="en-US" sz="2800" dirty="0"/>
              <a:t>Machine Availability and Reliability in CEBAF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20792"/>
            <a:ext cx="4231821" cy="3246671"/>
          </a:xfrm>
        </p:spPr>
        <p:txBody>
          <a:bodyPr/>
          <a:lstStyle/>
          <a:p>
            <a:pPr algn="ctr"/>
            <a:r>
              <a:rPr lang="en-US" dirty="0"/>
              <a:t>A presentation to the Tesla Technology Collaboration (TTC) meeting; Aomori, Japan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7" y="5152991"/>
            <a:ext cx="4051834" cy="58012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Michael D McCaughan</a:t>
            </a:r>
          </a:p>
          <a:p>
            <a:r>
              <a:rPr lang="en-US" dirty="0"/>
              <a:t>SRF Operations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Wednesday, October 12,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790575"/>
            <a:ext cx="458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At Thomas Jefferson National Laboratory</a:t>
            </a:r>
          </a:p>
        </p:txBody>
      </p:sp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BA25D154-41E2-0ED2-E9CC-B38102394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3659"/>
          <a:stretch>
            <a:fillRect/>
          </a:stretch>
        </p:blipFill>
        <p:spPr>
          <a:xfrm>
            <a:off x="4500063" y="1759085"/>
            <a:ext cx="4630964" cy="382163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CEE94C-2842-417B-DB07-CDD8CDA2AF4C}"/>
              </a:ext>
            </a:extLst>
          </p:cNvPr>
          <p:cNvSpPr txBox="1"/>
          <p:nvPr/>
        </p:nvSpPr>
        <p:spPr>
          <a:xfrm>
            <a:off x="4457924" y="1329119"/>
            <a:ext cx="472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Thomas Jefferson National Acceleration Facility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91B9D-E70D-DDF5-B7F2-6DBA1AC117EC}"/>
              </a:ext>
            </a:extLst>
          </p:cNvPr>
          <p:cNvSpPr/>
          <p:nvPr/>
        </p:nvSpPr>
        <p:spPr>
          <a:xfrm>
            <a:off x="4506688" y="5547592"/>
            <a:ext cx="4630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CEBAF Particle Accelerator</a:t>
            </a:r>
          </a:p>
        </p:txBody>
      </p:sp>
    </p:spTree>
    <p:extLst>
      <p:ext uri="{BB962C8B-B14F-4D97-AF65-F5344CB8AC3E}">
        <p14:creationId xmlns:p14="http://schemas.microsoft.com/office/powerpoint/2010/main" val="20392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B83C1-696D-8600-C036-C140D74C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BC1072E-D8C8-9090-EE2D-E15783FE6F7A}"/>
              </a:ext>
            </a:extLst>
          </p:cNvPr>
          <p:cNvSpPr txBox="1">
            <a:spLocks/>
          </p:cNvSpPr>
          <p:nvPr/>
        </p:nvSpPr>
        <p:spPr>
          <a:xfrm>
            <a:off x="161926" y="6461329"/>
            <a:ext cx="3917888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Availability/Reliability in CEBAF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B8E69-9BF1-2AA7-E867-F1FFE8F6114B}"/>
              </a:ext>
            </a:extLst>
          </p:cNvPr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7CD63-9A5F-09B2-A185-505F1B04AED7}"/>
              </a:ext>
            </a:extLst>
          </p:cNvPr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EEE95CE8-9574-61DD-C873-0071A143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dirty="0"/>
              <a:t>Back-Up Slides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925E865-2D9A-0BFE-CACD-147B69A6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18" y="939295"/>
            <a:ext cx="6902137" cy="53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B83C1-696D-8600-C036-C140D74C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BC1072E-D8C8-9090-EE2D-E15783FE6F7A}"/>
              </a:ext>
            </a:extLst>
          </p:cNvPr>
          <p:cNvSpPr txBox="1">
            <a:spLocks/>
          </p:cNvSpPr>
          <p:nvPr/>
        </p:nvSpPr>
        <p:spPr>
          <a:xfrm>
            <a:off x="161926" y="6461329"/>
            <a:ext cx="3917888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Availability/Reliability in CEBAF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B8E69-9BF1-2AA7-E867-F1FFE8F6114B}"/>
              </a:ext>
            </a:extLst>
          </p:cNvPr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7CD63-9A5F-09B2-A185-505F1B04AED7}"/>
              </a:ext>
            </a:extLst>
          </p:cNvPr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EEE95CE8-9574-61DD-C873-0071A143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dirty="0"/>
              <a:t>Back-Up Slides</a:t>
            </a:r>
          </a:p>
        </p:txBody>
      </p:sp>
      <p:pic>
        <p:nvPicPr>
          <p:cNvPr id="3" name="Picture 2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440923A0-CD8E-FDB5-3A65-6D655F17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8" y="780967"/>
            <a:ext cx="8464379" cy="54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26" y="6461329"/>
            <a:ext cx="3917888" cy="311322"/>
          </a:xfrm>
        </p:spPr>
        <p:txBody>
          <a:bodyPr/>
          <a:lstStyle/>
          <a:p>
            <a:r>
              <a:rPr lang="en-US" dirty="0"/>
              <a:t>Availability/Reliability in CEBAF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665A6-63D3-ED12-FDF1-0AAC8F0BE4CA}"/>
              </a:ext>
            </a:extLst>
          </p:cNvPr>
          <p:cNvSpPr txBox="1"/>
          <p:nvPr/>
        </p:nvSpPr>
        <p:spPr>
          <a:xfrm>
            <a:off x="0" y="848139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Experiments are proposed annually to a panel of outside experts [The Program Advisory Committee or PAC] and are ranked according to their scientific merit and awarded some number of experiment day. </a:t>
            </a:r>
          </a:p>
          <a:p>
            <a:endParaRPr lang="en-US" sz="2000" dirty="0"/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PAC Days x 2 = Scheduled Days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(Stuff happens…)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This accounts for projected inefficiencies and failures, but not experimental overhead. (Say installing a new spectrometer…)</a:t>
            </a:r>
          </a:p>
          <a:p>
            <a:endParaRPr lang="en-US" sz="2000" dirty="0"/>
          </a:p>
          <a:p>
            <a:r>
              <a:rPr lang="en-US" sz="2000" dirty="0"/>
              <a:t>Experiments are arranged into a schedule with combined input of members of scheduling committee (Experimental Hall leaders, Physics &amp; Accelerator Division leaders, Director of Accelerator Operations, etc.):</a:t>
            </a:r>
          </a:p>
          <a:p>
            <a:endParaRPr lang="en-US" sz="2000" dirty="0"/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www.jlab.org/physics/experiments/schedule </a:t>
            </a:r>
          </a:p>
        </p:txBody>
      </p:sp>
    </p:spTree>
    <p:extLst>
      <p:ext uri="{BB962C8B-B14F-4D97-AF65-F5344CB8AC3E}">
        <p14:creationId xmlns:p14="http://schemas.microsoft.com/office/powerpoint/2010/main" val="177417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26" y="6461329"/>
            <a:ext cx="3917888" cy="311322"/>
          </a:xfrm>
        </p:spPr>
        <p:txBody>
          <a:bodyPr/>
          <a:lstStyle/>
          <a:p>
            <a:r>
              <a:rPr lang="en-US" dirty="0"/>
              <a:t>Availability/Reliability in CEBAF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665A6-63D3-ED12-FDF1-0AAC8F0BE4CA}"/>
              </a:ext>
            </a:extLst>
          </p:cNvPr>
          <p:cNvSpPr txBox="1"/>
          <p:nvPr/>
        </p:nvSpPr>
        <p:spPr>
          <a:xfrm>
            <a:off x="0" y="848139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Implicit in this schedule are certain negotiated activities which are overhead: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Beam Studies + RF Recovery (12 </a:t>
            </a:r>
            <a:r>
              <a:rPr lang="en-US" sz="2000" dirty="0" err="1"/>
              <a:t>hrs</a:t>
            </a:r>
            <a:r>
              <a:rPr lang="en-US" sz="2000" dirty="0"/>
              <a:t>/week)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Maintenance (4 </a:t>
            </a:r>
            <a:r>
              <a:rPr lang="en-US" sz="2000" dirty="0" err="1"/>
              <a:t>hr</a:t>
            </a:r>
            <a:r>
              <a:rPr lang="en-US" sz="2000" dirty="0"/>
              <a:t>/week)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(S)RF Maintenance (8 </a:t>
            </a:r>
            <a:r>
              <a:rPr lang="en-US" sz="2000" dirty="0" err="1"/>
              <a:t>hrs</a:t>
            </a:r>
            <a:r>
              <a:rPr lang="en-US" sz="2000" dirty="0"/>
              <a:t>/week)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Beam Tuning (8 </a:t>
            </a:r>
            <a:r>
              <a:rPr lang="en-US" sz="2000" dirty="0" err="1"/>
              <a:t>hrs</a:t>
            </a:r>
            <a:r>
              <a:rPr lang="en-US" sz="2000" dirty="0"/>
              <a:t>/week) [Program reconfiguration, quality issues, restore beam after one of the above… etc.]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This time is all taken out of that ‘inefficiency’ time granted by PAC; the remaining time: 136 </a:t>
            </a:r>
            <a:r>
              <a:rPr lang="en-US" sz="2000" dirty="0" err="1"/>
              <a:t>hrs</a:t>
            </a:r>
            <a:r>
              <a:rPr lang="en-US" sz="2000" dirty="0"/>
              <a:t>/week are scheduled research.</a:t>
            </a:r>
          </a:p>
          <a:p>
            <a:endParaRPr lang="en-US" sz="2000" dirty="0"/>
          </a:p>
          <a:p>
            <a:r>
              <a:rPr lang="en-US" sz="2000" dirty="0"/>
              <a:t>Now as noted – stuff happens – so if beam stops for longer than 5 minutes for a reason other than the scheduled program this is considered a </a:t>
            </a:r>
            <a:r>
              <a:rPr lang="en-US" sz="2000" b="1" dirty="0">
                <a:solidFill>
                  <a:srgbClr val="FF0000"/>
                </a:solidFill>
              </a:rPr>
              <a:t>Down Time</a:t>
            </a:r>
            <a:r>
              <a:rPr lang="en-US" sz="2000" dirty="0"/>
              <a:t>. These down times are created and managed by the operations crew on-duty, but may later revisited offline by the operability group with the advantage of hindsight to make sure binning/categorization is appropriate for affected systems once the situation is clear.</a:t>
            </a:r>
          </a:p>
        </p:txBody>
      </p:sp>
    </p:spTree>
    <p:extLst>
      <p:ext uri="{BB962C8B-B14F-4D97-AF65-F5344CB8AC3E}">
        <p14:creationId xmlns:p14="http://schemas.microsoft.com/office/powerpoint/2010/main" val="382771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26" y="6461329"/>
            <a:ext cx="3917888" cy="311322"/>
          </a:xfrm>
        </p:spPr>
        <p:txBody>
          <a:bodyPr/>
          <a:lstStyle/>
          <a:p>
            <a:r>
              <a:rPr lang="en-US" dirty="0"/>
              <a:t>Availability/Reliability in CEBAF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00111AF4-BE41-2F54-4F8E-EB595FF7E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7" y="956976"/>
            <a:ext cx="8229600" cy="54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26" y="6461329"/>
            <a:ext cx="3917888" cy="311322"/>
          </a:xfrm>
        </p:spPr>
        <p:txBody>
          <a:bodyPr/>
          <a:lstStyle/>
          <a:p>
            <a:r>
              <a:rPr lang="en-US" dirty="0"/>
              <a:t>Availability/Reliability in CEBAF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2CD5D6-107B-8985-3B94-8BD7ABA0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353"/>
            <a:ext cx="5883965" cy="2515695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72A523-9DA7-B72E-2DBC-F588ECF8D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25" y="3359912"/>
            <a:ext cx="3917888" cy="3101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E32714-42E8-035B-B206-F051674C3DE1}"/>
              </a:ext>
            </a:extLst>
          </p:cNvPr>
          <p:cNvSpPr txBox="1"/>
          <p:nvPr/>
        </p:nvSpPr>
        <p:spPr>
          <a:xfrm>
            <a:off x="308919" y="3803468"/>
            <a:ext cx="4727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is sliced up lots of different ways other than time accounting for machine reliability purposes.</a:t>
            </a:r>
          </a:p>
          <a:p>
            <a:endParaRPr lang="en-US" sz="2000" dirty="0"/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(Outside scope of this talk)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Details available upon request…</a:t>
            </a:r>
          </a:p>
        </p:txBody>
      </p:sp>
    </p:spTree>
    <p:extLst>
      <p:ext uri="{BB962C8B-B14F-4D97-AF65-F5344CB8AC3E}">
        <p14:creationId xmlns:p14="http://schemas.microsoft.com/office/powerpoint/2010/main" val="411712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Time Accounting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26" y="6461329"/>
            <a:ext cx="3917888" cy="311322"/>
          </a:xfrm>
        </p:spPr>
        <p:txBody>
          <a:bodyPr/>
          <a:lstStyle/>
          <a:p>
            <a:r>
              <a:rPr lang="en-US" dirty="0"/>
              <a:t>Availability/Reliability in CEBAF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D5ECAD-8BF6-3760-0A3C-AA9EEAEF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945"/>
            <a:ext cx="5395705" cy="5312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35532E-6E5A-4215-EB80-0F5D977E81A1}"/>
              </a:ext>
            </a:extLst>
          </p:cNvPr>
          <p:cNvSpPr txBox="1"/>
          <p:nvPr/>
        </p:nvSpPr>
        <p:spPr>
          <a:xfrm>
            <a:off x="5395705" y="772945"/>
            <a:ext cx="37482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Recorded online; checked by Crew Chief.</a:t>
            </a:r>
          </a:p>
          <a:p>
            <a:r>
              <a:rPr lang="en-US" b="1" dirty="0"/>
              <a:t>Hall states:</a:t>
            </a:r>
          </a:p>
          <a:p>
            <a:r>
              <a:rPr lang="en-US" dirty="0"/>
              <a:t>Up – Executing program</a:t>
            </a:r>
          </a:p>
          <a:p>
            <a:r>
              <a:rPr lang="en-US" dirty="0"/>
              <a:t>Tune – Tuning beam for program</a:t>
            </a:r>
          </a:p>
          <a:p>
            <a:r>
              <a:rPr lang="en-US" dirty="0"/>
              <a:t>BNR – Beam Not Requested (Accelerator okay; hall unready)</a:t>
            </a:r>
          </a:p>
          <a:p>
            <a:r>
              <a:rPr lang="en-US" dirty="0"/>
              <a:t>Down – No beam from Accelerator</a:t>
            </a:r>
          </a:p>
          <a:p>
            <a:r>
              <a:rPr lang="en-US" dirty="0"/>
              <a:t>Off – Not scheduled for beam </a:t>
            </a:r>
          </a:p>
          <a:p>
            <a:endParaRPr lang="en-US" dirty="0"/>
          </a:p>
          <a:p>
            <a:r>
              <a:rPr lang="en-US" b="1" dirty="0"/>
              <a:t>CEBAF States:</a:t>
            </a:r>
          </a:p>
          <a:p>
            <a:r>
              <a:rPr lang="en-US" dirty="0"/>
              <a:t>BS – Beam Studies</a:t>
            </a:r>
          </a:p>
          <a:p>
            <a:r>
              <a:rPr lang="en-US" dirty="0"/>
              <a:t>Restore – Scheduled machine set-up time at start of run / after long downs</a:t>
            </a:r>
          </a:p>
          <a:p>
            <a:r>
              <a:rPr lang="en-US" dirty="0"/>
              <a:t>ACC – Accelerator configuration change</a:t>
            </a:r>
          </a:p>
          <a:p>
            <a:r>
              <a:rPr lang="en-US" dirty="0"/>
              <a:t>Down – No beam available</a:t>
            </a:r>
          </a:p>
          <a:p>
            <a:r>
              <a:rPr lang="en-US" dirty="0"/>
              <a:t>SAD – Scheduled Accelerator Down [Off]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C4AB4-FDB9-28AD-7206-942C8654BBBF}"/>
              </a:ext>
            </a:extLst>
          </p:cNvPr>
          <p:cNvSpPr txBox="1"/>
          <p:nvPr/>
        </p:nvSpPr>
        <p:spPr>
          <a:xfrm>
            <a:off x="0" y="608505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States != OFF / SAD count against budgeted PAC hours</a:t>
            </a:r>
          </a:p>
        </p:txBody>
      </p:sp>
    </p:spTree>
    <p:extLst>
      <p:ext uri="{BB962C8B-B14F-4D97-AF65-F5344CB8AC3E}">
        <p14:creationId xmlns:p14="http://schemas.microsoft.com/office/powerpoint/2010/main" val="163469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26" y="6461329"/>
            <a:ext cx="3917888" cy="311322"/>
          </a:xfrm>
        </p:spPr>
        <p:txBody>
          <a:bodyPr/>
          <a:lstStyle/>
          <a:p>
            <a:r>
              <a:rPr lang="en-US" dirty="0"/>
              <a:t>Availability/Reliability in CEBAF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5532E-6E5A-4215-EB80-0F5D977E81A1}"/>
              </a:ext>
            </a:extLst>
          </p:cNvPr>
          <p:cNvSpPr txBox="1"/>
          <p:nvPr/>
        </p:nvSpPr>
        <p:spPr>
          <a:xfrm>
            <a:off x="1" y="741211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Research = Physics Uptime (BTM) + Quality – Physics Down</a:t>
            </a:r>
          </a:p>
          <a:p>
            <a:r>
              <a:rPr lang="en-US" dirty="0"/>
              <a:t>Quality – scheduled extra hours for sub-optimal setups due to experiment multiplicity (ex. Low polarization, energy, current, etc. means running longer to achieve the same data set)</a:t>
            </a:r>
          </a:p>
          <a:p>
            <a:r>
              <a:rPr lang="en-US" dirty="0">
                <a:solidFill>
                  <a:srgbClr val="0070C0"/>
                </a:solidFill>
              </a:rPr>
              <a:t>Physics Down = Recorded Downtimes – Hall down/unavailable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Tune and Restore time: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Tune/Restore Time = Accelerator Configuration Change + Restore</a:t>
            </a:r>
          </a:p>
          <a:p>
            <a:r>
              <a:rPr lang="en-US" dirty="0"/>
              <a:t>Note recovery periods from downtimes are encapsulated in the downtimes and will not be extracted unless excessive (</a:t>
            </a:r>
            <a:r>
              <a:rPr lang="en-US" dirty="0">
                <a:latin typeface="Script MT Bold" panose="03040602040607080904" pitchFamily="66" charset="0"/>
              </a:rPr>
              <a:t>O</a:t>
            </a:r>
            <a:r>
              <a:rPr lang="en-US" dirty="0"/>
              <a:t>(days+))</a:t>
            </a:r>
          </a:p>
          <a:p>
            <a:endParaRPr lang="en-US" dirty="0"/>
          </a:p>
          <a:p>
            <a:r>
              <a:rPr lang="en-US" b="1" dirty="0"/>
              <a:t>Total Beam Delivered &amp; Scheduled: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Total Delivered = Research + Tune/Restore + Beam Studies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Total Scheduled = Total Delivered + Down Times – Agreed Maintenance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Reliability == Total Delivered / Total Scheduled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(Note: Further corrective action to this number may be taken for other unaccounted for items like integrated FSD faults time, schedule / program changes/etc.) The number following these 2</a:t>
            </a:r>
            <a:r>
              <a:rPr lang="en-US" sz="1400" baseline="30000" dirty="0">
                <a:solidFill>
                  <a:srgbClr val="0070C0"/>
                </a:solidFill>
              </a:rPr>
              <a:t>nd</a:t>
            </a:r>
            <a:r>
              <a:rPr lang="en-US" sz="1400" dirty="0">
                <a:solidFill>
                  <a:srgbClr val="0070C0"/>
                </a:solidFill>
              </a:rPr>
              <a:t> order corrections is what is submitted with Joule report.</a:t>
            </a:r>
          </a:p>
        </p:txBody>
      </p:sp>
    </p:spTree>
    <p:extLst>
      <p:ext uri="{BB962C8B-B14F-4D97-AF65-F5344CB8AC3E}">
        <p14:creationId xmlns:p14="http://schemas.microsoft.com/office/powerpoint/2010/main" val="183039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8E234F-9ACA-1EFF-A8EF-715933B0CEB6}"/>
              </a:ext>
            </a:extLst>
          </p:cNvPr>
          <p:cNvSpPr txBox="1">
            <a:spLocks/>
          </p:cNvSpPr>
          <p:nvPr/>
        </p:nvSpPr>
        <p:spPr bwMode="auto">
          <a:xfrm>
            <a:off x="308919" y="1144475"/>
            <a:ext cx="8462174" cy="40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b="1" dirty="0">
                <a:solidFill>
                  <a:srgbClr val="0070C0"/>
                </a:solidFill>
              </a:rPr>
              <a:t>FY21</a:t>
            </a:r>
            <a:r>
              <a:rPr lang="en-US" sz="1800" dirty="0"/>
              <a:t> reliability (short run after long shutdown): Achieved 775.9 total delivered hours/780 planned [1104 scheduled] </a:t>
            </a:r>
            <a:r>
              <a:rPr lang="en-US" sz="1800" b="1" dirty="0"/>
              <a:t>70.3%</a:t>
            </a:r>
            <a:r>
              <a:rPr lang="en-US" sz="1800" dirty="0"/>
              <a:t> reliability </a:t>
            </a:r>
          </a:p>
          <a:p>
            <a:pPr>
              <a:buClrTx/>
            </a:pPr>
            <a:r>
              <a:rPr lang="en-US" sz="1800" b="1" dirty="0">
                <a:solidFill>
                  <a:srgbClr val="0070C0"/>
                </a:solidFill>
              </a:rPr>
              <a:t>FY22</a:t>
            </a:r>
            <a:r>
              <a:rPr lang="en-US" sz="1800" dirty="0"/>
              <a:t> reliability: (33 weeks (1 technical stop, 2 recovery, 30 physics) @ 3 </a:t>
            </a:r>
            <a:r>
              <a:rPr lang="en-US" sz="1800" dirty="0" err="1"/>
              <a:t>linac</a:t>
            </a:r>
            <a:r>
              <a:rPr lang="en-US" sz="1800" dirty="0"/>
              <a:t> energies (910, 980, 1047 MeV/</a:t>
            </a:r>
            <a:r>
              <a:rPr lang="en-US" sz="1800" dirty="0" err="1"/>
              <a:t>linac</a:t>
            </a:r>
            <a:r>
              <a:rPr lang="en-US" sz="1800" dirty="0"/>
              <a:t>)) Achieved 4153 delivered operating hours &amp; 1293 unscheduled failure hours; reliability </a:t>
            </a:r>
            <a:r>
              <a:rPr lang="en-US" sz="1800" b="1" dirty="0"/>
              <a:t>76%</a:t>
            </a:r>
            <a:endParaRPr lang="en-US" sz="21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DFBD1A-F62A-B557-36C5-1776B78E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20" y="3221336"/>
            <a:ext cx="3312007" cy="23930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10C50C-4069-A11E-7757-36687ECF83C8}"/>
              </a:ext>
            </a:extLst>
          </p:cNvPr>
          <p:cNvSpPr txBox="1"/>
          <p:nvPr/>
        </p:nvSpPr>
        <p:spPr>
          <a:xfrm>
            <a:off x="5412076" y="4842689"/>
            <a:ext cx="1751762" cy="30008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FY22 weekly reliability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D087B-A539-71F9-53E3-E6FF7D835C51}"/>
              </a:ext>
            </a:extLst>
          </p:cNvPr>
          <p:cNvSpPr txBox="1"/>
          <p:nvPr/>
        </p:nvSpPr>
        <p:spPr>
          <a:xfrm>
            <a:off x="1595745" y="3876598"/>
            <a:ext cx="1751762" cy="30008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FY21 weekly reliability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59C6F-1C61-37D6-7BAC-CB9E3D273CCC}"/>
              </a:ext>
            </a:extLst>
          </p:cNvPr>
          <p:cNvSpPr txBox="1"/>
          <p:nvPr/>
        </p:nvSpPr>
        <p:spPr>
          <a:xfrm>
            <a:off x="2315177" y="5747268"/>
            <a:ext cx="4359463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/>
              <a:t>Transition to higher energy after FY22 SAD has been painful</a:t>
            </a:r>
          </a:p>
          <a:p>
            <a:pPr algn="ctr">
              <a:lnSpc>
                <a:spcPct val="90000"/>
              </a:lnSpc>
            </a:pPr>
            <a:endParaRPr lang="en-US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64C4E-E61D-EB7C-DA26-4B4BC5C5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42271"/>
            <a:ext cx="9143999" cy="365618"/>
          </a:xfrm>
        </p:spPr>
        <p:txBody>
          <a:bodyPr/>
          <a:lstStyle/>
          <a:p>
            <a:r>
              <a:rPr lang="en-US" sz="1000" dirty="0"/>
              <a:t>C. Ginsburg, Accelerator Performance and the CEBAF Performance Plan, Presentation to JSA S&amp;T Committee October 7,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B83C1-696D-8600-C036-C140D74C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3B7C89-AD10-31C5-3B07-5D1E1259A9A0}"/>
              </a:ext>
            </a:extLst>
          </p:cNvPr>
          <p:cNvSpPr txBox="1">
            <a:spLocks/>
          </p:cNvSpPr>
          <p:nvPr/>
        </p:nvSpPr>
        <p:spPr>
          <a:xfrm>
            <a:off x="308919" y="852126"/>
            <a:ext cx="8464378" cy="3656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CEBAF Reliability (performance measure reported to DOE)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6D3371-4C27-7E03-D7CB-E8F582BB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95" y="3232489"/>
            <a:ext cx="3294197" cy="23930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C15E5E-D7F3-9F96-F4C1-917A02DC1EC7}"/>
              </a:ext>
            </a:extLst>
          </p:cNvPr>
          <p:cNvSpPr txBox="1"/>
          <p:nvPr/>
        </p:nvSpPr>
        <p:spPr>
          <a:xfrm>
            <a:off x="1594634" y="4287410"/>
            <a:ext cx="1751762" cy="30008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FY21 weekly reliability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BC1072E-D8C8-9090-EE2D-E15783FE6F7A}"/>
              </a:ext>
            </a:extLst>
          </p:cNvPr>
          <p:cNvSpPr txBox="1">
            <a:spLocks/>
          </p:cNvSpPr>
          <p:nvPr/>
        </p:nvSpPr>
        <p:spPr>
          <a:xfrm>
            <a:off x="161926" y="6461329"/>
            <a:ext cx="3917888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Availability/Reliability in CEBAF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B8E69-9BF1-2AA7-E867-F1FFE8F6114B}"/>
              </a:ext>
            </a:extLst>
          </p:cNvPr>
          <p:cNvSpPr txBox="1"/>
          <p:nvPr/>
        </p:nvSpPr>
        <p:spPr>
          <a:xfrm>
            <a:off x="2609850" y="648051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McCaughan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7CD63-9A5F-09B2-A185-505F1B04AED7}"/>
              </a:ext>
            </a:extLst>
          </p:cNvPr>
          <p:cNvSpPr txBox="1"/>
          <p:nvPr/>
        </p:nvSpPr>
        <p:spPr>
          <a:xfrm>
            <a:off x="5036897" y="647451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TTC: Aomori, Japan 12Oct22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EEE95CE8-9574-61DD-C873-0071A143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dirty="0"/>
              <a:t>Reliability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14C1A9-EB9C-9A0E-E3C3-B7CC786DBA2A}"/>
              </a:ext>
            </a:extLst>
          </p:cNvPr>
          <p:cNvSpPr txBox="1"/>
          <p:nvPr/>
        </p:nvSpPr>
        <p:spPr>
          <a:xfrm>
            <a:off x="0" y="265043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CEBAF Target: 80% / year</a:t>
            </a:r>
          </a:p>
        </p:txBody>
      </p:sp>
    </p:spTree>
    <p:extLst>
      <p:ext uri="{BB962C8B-B14F-4D97-AF65-F5344CB8AC3E}">
        <p14:creationId xmlns:p14="http://schemas.microsoft.com/office/powerpoint/2010/main" val="188210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Wednesday, October 12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06886" y="135855"/>
            <a:ext cx="2898321" cy="632002"/>
          </a:xfrm>
        </p:spPr>
        <p:txBody>
          <a:bodyPr/>
          <a:lstStyle/>
          <a:p>
            <a:r>
              <a:rPr lang="en-US" dirty="0"/>
              <a:t>Michael McCaughan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-1" y="3380282"/>
            <a:ext cx="4506687" cy="6911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/>
              <a:t>-Fin-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6885" y="348058"/>
            <a:ext cx="28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12000 Jefferson Ave. Suite 19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Newport News, VA 23606 USA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(757) 269-5572 / michaelm@jlab.org</a:t>
            </a:r>
          </a:p>
        </p:txBody>
      </p:sp>
      <p:pic>
        <p:nvPicPr>
          <p:cNvPr id="13" name="Picture Placeholder 12" descr="A group of people in an office&#10;&#10;Description automatically generated with medium confidence">
            <a:extLst>
              <a:ext uri="{FF2B5EF4-FFF2-40B4-BE49-F238E27FC236}">
                <a16:creationId xmlns:a16="http://schemas.microsoft.com/office/drawing/2014/main" id="{76FBAB46-3EFD-1F15-3AFE-74464972B5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754" r="6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601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(1)</Template>
  <TotalTime>958</TotalTime>
  <Words>934</Words>
  <Application>Microsoft Office PowerPoint</Application>
  <PresentationFormat>On-screen Show (4:3)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.PingFangSC-Regular</vt:lpstr>
      <vt:lpstr>Arial</vt:lpstr>
      <vt:lpstr>Calibri</vt:lpstr>
      <vt:lpstr>PingFangSC-Regular</vt:lpstr>
      <vt:lpstr>Script MT Bold</vt:lpstr>
      <vt:lpstr>Office Theme</vt:lpstr>
      <vt:lpstr>Machine Availability and Reliability in CEBAF</vt:lpstr>
      <vt:lpstr>Scheduling</vt:lpstr>
      <vt:lpstr>Scheduling (Cont.)</vt:lpstr>
      <vt:lpstr>Downtime: Example</vt:lpstr>
      <vt:lpstr>Downtime Example</vt:lpstr>
      <vt:lpstr>Beam Time Accounting</vt:lpstr>
      <vt:lpstr>Reliability</vt:lpstr>
      <vt:lpstr>Reliability</vt:lpstr>
      <vt:lpstr>PowerPoint Presentation</vt:lpstr>
      <vt:lpstr>Back-Up Slides</vt:lpstr>
      <vt:lpstr>Back-Up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McCaughan</dc:creator>
  <cp:lastModifiedBy>Mike McCaughan</cp:lastModifiedBy>
  <cp:revision>8</cp:revision>
  <dcterms:created xsi:type="dcterms:W3CDTF">2022-10-09T13:10:27Z</dcterms:created>
  <dcterms:modified xsi:type="dcterms:W3CDTF">2022-10-10T05:08:52Z</dcterms:modified>
</cp:coreProperties>
</file>