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7"/>
  </p:notesMasterIdLst>
  <p:handoutMasterIdLst>
    <p:handoutMasterId r:id="rId18"/>
  </p:handoutMasterIdLst>
  <p:sldIdLst>
    <p:sldId id="290" r:id="rId5"/>
    <p:sldId id="293" r:id="rId6"/>
    <p:sldId id="292" r:id="rId7"/>
    <p:sldId id="303" r:id="rId8"/>
    <p:sldId id="304" r:id="rId9"/>
    <p:sldId id="309" r:id="rId10"/>
    <p:sldId id="301" r:id="rId11"/>
    <p:sldId id="302" r:id="rId12"/>
    <p:sldId id="306" r:id="rId13"/>
    <p:sldId id="295" r:id="rId14"/>
    <p:sldId id="294" r:id="rId15"/>
    <p:sldId id="296" r:id="rId16"/>
  </p:sldIdLst>
  <p:sldSz cx="12192000" cy="6858000"/>
  <p:notesSz cx="6735763" cy="9866313"/>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DF93"/>
    <a:srgbClr val="008000"/>
    <a:srgbClr val="D8FA6A"/>
    <a:srgbClr val="DEA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05" autoAdjust="0"/>
    <p:restoredTop sz="94671" autoAdjust="0"/>
  </p:normalViewPr>
  <p:slideViewPr>
    <p:cSldViewPr>
      <p:cViewPr varScale="1">
        <p:scale>
          <a:sx n="95" d="100"/>
          <a:sy n="95" d="100"/>
        </p:scale>
        <p:origin x="84" y="236"/>
      </p:cViewPr>
      <p:guideLst>
        <p:guide orient="horz" pos="2160"/>
        <p:guide pos="3840"/>
      </p:guideLst>
    </p:cSldViewPr>
  </p:slideViewPr>
  <p:outlineViewPr>
    <p:cViewPr>
      <p:scale>
        <a:sx n="33" d="100"/>
        <a:sy n="33" d="100"/>
      </p:scale>
      <p:origin x="0" y="7722"/>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159" d="100"/>
          <a:sy n="159" d="100"/>
        </p:scale>
        <p:origin x="1752"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88A088B4-2577-4C8D-A9D6-E44667C820B0}" type="datetimeFigureOut">
              <a:rPr lang="en-US" smtClean="0"/>
              <a:t>10/11/2022</a:t>
            </a:fld>
            <a:endParaRPr lang="en-US"/>
          </a:p>
        </p:txBody>
      </p:sp>
      <p:sp>
        <p:nvSpPr>
          <p:cNvPr id="4" name="Footer Placeholder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E3930213-9432-4F18-B067-B7FF447A9EF3}" type="slidenum">
              <a:rPr lang="en-US" smtClean="0"/>
              <a:t>‹#›</a:t>
            </a:fld>
            <a:endParaRPr lang="en-US"/>
          </a:p>
        </p:txBody>
      </p:sp>
    </p:spTree>
    <p:extLst>
      <p:ext uri="{BB962C8B-B14F-4D97-AF65-F5344CB8AC3E}">
        <p14:creationId xmlns:p14="http://schemas.microsoft.com/office/powerpoint/2010/main" val="27286924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61B515B7-1845-4FE4-B742-C22B7D972988}" type="datetimeFigureOut">
              <a:rPr lang="en-GB" smtClean="0"/>
              <a:t>11/10/2022</a:t>
            </a:fld>
            <a:endParaRPr lang="en-GB" dirty="0"/>
          </a:p>
        </p:txBody>
      </p:sp>
      <p:sp>
        <p:nvSpPr>
          <p:cNvPr id="4" name="Slide Image Placeholder 3"/>
          <p:cNvSpPr>
            <a:spLocks noGrp="1" noRot="1" noChangeAspect="1"/>
          </p:cNvSpPr>
          <p:nvPr>
            <p:ph type="sldImg" idx="2"/>
          </p:nvPr>
        </p:nvSpPr>
        <p:spPr>
          <a:xfrm>
            <a:off x="79375" y="739775"/>
            <a:ext cx="6577013" cy="3700463"/>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5E6B9611-48F0-4AB3-B59B-4E8CF4AFA5E0}" type="slidenum">
              <a:rPr lang="en-GB" smtClean="0"/>
              <a:t>‹#›</a:t>
            </a:fld>
            <a:endParaRPr lang="en-GB" dirty="0"/>
          </a:p>
        </p:txBody>
      </p:sp>
    </p:spTree>
    <p:extLst>
      <p:ext uri="{BB962C8B-B14F-4D97-AF65-F5344CB8AC3E}">
        <p14:creationId xmlns:p14="http://schemas.microsoft.com/office/powerpoint/2010/main" val="1129572648"/>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6B9611-48F0-4AB3-B59B-4E8CF4AFA5E0}" type="slidenum">
              <a:rPr lang="en-GB" smtClean="0"/>
              <a:t>1</a:t>
            </a:fld>
            <a:endParaRPr lang="en-GB" dirty="0"/>
          </a:p>
        </p:txBody>
      </p:sp>
    </p:spTree>
    <p:extLst>
      <p:ext uri="{BB962C8B-B14F-4D97-AF65-F5344CB8AC3E}">
        <p14:creationId xmlns:p14="http://schemas.microsoft.com/office/powerpoint/2010/main" val="7063903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4" name="Picture 3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Rectangle 34">
            <a:extLst>
              <a:ext uri="{FF2B5EF4-FFF2-40B4-BE49-F238E27FC236}">
                <a16:creationId xmlns:a16="http://schemas.microsoft.com/office/drawing/2014/main" id="{4FE84B94-7545-014F-9B3B-55CDA00B713C}"/>
              </a:ext>
            </a:extLst>
          </p:cNvPr>
          <p:cNvSpPr>
            <a:spLocks noChangeAspect="1"/>
          </p:cNvSpPr>
          <p:nvPr userDrawn="1"/>
        </p:nvSpPr>
        <p:spPr>
          <a:xfrm>
            <a:off x="24210" y="6237312"/>
            <a:ext cx="12140340" cy="492443"/>
          </a:xfrm>
          <a:prstGeom prst="rect">
            <a:avLst/>
          </a:prstGeom>
          <a:noFill/>
          <a:effectLst/>
        </p:spPr>
        <p:txBody>
          <a:bodyPr wrap="square" lIns="120000" tIns="0" bIns="0" rtlCol="0" anchor="ctr">
            <a:spAutoFit/>
          </a:bodyPr>
          <a:lstStyle/>
          <a:p>
            <a:pPr marL="0" algn="ctr"/>
            <a:r>
              <a:rPr lang="es-ES" sz="3200" b="1" spc="0" dirty="0" err="1">
                <a:solidFill>
                  <a:srgbClr val="093C7D"/>
                </a:solidFill>
                <a:effectLst>
                  <a:outerShdw blurRad="50800" dist="38100" dir="2700000" algn="tl" rotWithShape="0">
                    <a:prstClr val="black">
                      <a:alpha val="40000"/>
                    </a:prstClr>
                  </a:outerShdw>
                </a:effectLst>
                <a:latin typeface="+mn-lt"/>
                <a:cs typeface="Gill Sans Nova Book" panose="020B0502020204020203" pitchFamily="34" charset="-128"/>
              </a:rPr>
              <a:t>Rokkasho</a:t>
            </a:r>
            <a:r>
              <a:rPr lang="es-ES" sz="3200" b="1" spc="0" dirty="0">
                <a:solidFill>
                  <a:srgbClr val="093C7D"/>
                </a:solidFill>
                <a:effectLst>
                  <a:outerShdw blurRad="50800" dist="38100" dir="2700000" algn="tl" rotWithShape="0">
                    <a:prstClr val="black">
                      <a:alpha val="40000"/>
                    </a:prstClr>
                  </a:outerShdw>
                </a:effectLst>
                <a:latin typeface="+mn-lt"/>
                <a:cs typeface="Gill Sans Nova Book" panose="020B0502020204020203" pitchFamily="34" charset="-128"/>
              </a:rPr>
              <a:t> Fusion </a:t>
            </a:r>
            <a:r>
              <a:rPr lang="es-ES" sz="3200" b="1" spc="0" dirty="0" err="1">
                <a:solidFill>
                  <a:srgbClr val="093C7D"/>
                </a:solidFill>
                <a:effectLst>
                  <a:outerShdw blurRad="50800" dist="38100" dir="2700000" algn="tl" rotWithShape="0">
                    <a:prstClr val="black">
                      <a:alpha val="40000"/>
                    </a:prstClr>
                  </a:outerShdw>
                </a:effectLst>
                <a:latin typeface="+mn-lt"/>
                <a:cs typeface="Gill Sans Nova Book" panose="020B0502020204020203" pitchFamily="34" charset="-128"/>
              </a:rPr>
              <a:t>Institute</a:t>
            </a:r>
            <a:r>
              <a:rPr lang="es-ES" sz="3200" b="1" spc="0" dirty="0">
                <a:solidFill>
                  <a:srgbClr val="093C7D"/>
                </a:solidFill>
                <a:effectLst>
                  <a:outerShdw blurRad="50800" dist="38100" dir="2700000" algn="tl" rotWithShape="0">
                    <a:prstClr val="black">
                      <a:alpha val="40000"/>
                    </a:prstClr>
                  </a:outerShdw>
                </a:effectLst>
                <a:latin typeface="+mn-lt"/>
                <a:cs typeface="Gill Sans Nova Book" panose="020B0502020204020203" pitchFamily="34" charset="-128"/>
              </a:rPr>
              <a:t> (BA </a:t>
            </a:r>
            <a:r>
              <a:rPr lang="es-ES" sz="3200" b="1" spc="0" dirty="0" err="1">
                <a:solidFill>
                  <a:srgbClr val="093C7D"/>
                </a:solidFill>
                <a:effectLst>
                  <a:outerShdw blurRad="50800" dist="38100" dir="2700000" algn="tl" rotWithShape="0">
                    <a:prstClr val="black">
                      <a:alpha val="40000"/>
                    </a:prstClr>
                  </a:outerShdw>
                </a:effectLst>
                <a:latin typeface="+mn-lt"/>
                <a:cs typeface="Gill Sans Nova Book" panose="020B0502020204020203" pitchFamily="34" charset="-128"/>
              </a:rPr>
              <a:t>Site</a:t>
            </a:r>
            <a:r>
              <a:rPr lang="es-ES" sz="3200" b="1" spc="0" dirty="0">
                <a:solidFill>
                  <a:srgbClr val="093C7D"/>
                </a:solidFill>
                <a:effectLst>
                  <a:outerShdw blurRad="50800" dist="38100" dir="2700000" algn="tl" rotWithShape="0">
                    <a:prstClr val="black">
                      <a:alpha val="40000"/>
                    </a:prstClr>
                  </a:outerShdw>
                </a:effectLst>
                <a:latin typeface="+mn-lt"/>
                <a:cs typeface="Gill Sans Nova Book" panose="020B0502020204020203" pitchFamily="34" charset="-128"/>
              </a:rPr>
              <a:t>)</a:t>
            </a:r>
          </a:p>
        </p:txBody>
      </p:sp>
      <p:sp>
        <p:nvSpPr>
          <p:cNvPr id="36" name="Rectangle 35">
            <a:extLst>
              <a:ext uri="{FF2B5EF4-FFF2-40B4-BE49-F238E27FC236}">
                <a16:creationId xmlns:a16="http://schemas.microsoft.com/office/drawing/2014/main" id="{6FF6ACB9-4E13-BE4B-A0B0-FC76DFFFDBCA}"/>
              </a:ext>
            </a:extLst>
          </p:cNvPr>
          <p:cNvSpPr>
            <a:spLocks noChangeAspect="1"/>
          </p:cNvSpPr>
          <p:nvPr userDrawn="1"/>
        </p:nvSpPr>
        <p:spPr>
          <a:xfrm>
            <a:off x="1631504" y="5590401"/>
            <a:ext cx="8928991" cy="430887"/>
          </a:xfrm>
          <a:prstGeom prst="rect">
            <a:avLst/>
          </a:prstGeom>
          <a:noFill/>
        </p:spPr>
        <p:txBody>
          <a:bodyPr wrap="square" lIns="120000" tIns="0" bIns="0" rtlCol="0" anchor="ctr">
            <a:spAutoFit/>
          </a:bodyPr>
          <a:lstStyle/>
          <a:p>
            <a:pPr marL="0" algn="ctr"/>
            <a:r>
              <a:rPr lang="en-US" sz="2800" b="1" spc="0" dirty="0">
                <a:solidFill>
                  <a:schemeClr val="bg1"/>
                </a:solidFill>
                <a:effectLst>
                  <a:outerShdw blurRad="152400" dist="152400" dir="1920000" algn="tl" rotWithShape="0">
                    <a:schemeClr val="tx1">
                      <a:alpha val="91000"/>
                    </a:schemeClr>
                  </a:outerShdw>
                </a:effectLst>
                <a:latin typeface="+mn-lt"/>
                <a:cs typeface="Gill Sans Nova Book" panose="020B0502020204020203" pitchFamily="34" charset="-128"/>
              </a:rPr>
              <a:t>Linear IFMIF Prototype Accelerator (LIPAc)</a:t>
            </a:r>
          </a:p>
        </p:txBody>
      </p:sp>
      <p:grpSp>
        <p:nvGrpSpPr>
          <p:cNvPr id="37" name="Group 36"/>
          <p:cNvGrpSpPr/>
          <p:nvPr userDrawn="1"/>
        </p:nvGrpSpPr>
        <p:grpSpPr>
          <a:xfrm>
            <a:off x="1863433" y="3212709"/>
            <a:ext cx="8070276" cy="1593122"/>
            <a:chOff x="1863433" y="3212709"/>
            <a:chExt cx="8070276" cy="1593122"/>
          </a:xfrm>
        </p:grpSpPr>
        <p:sp>
          <p:nvSpPr>
            <p:cNvPr id="38" name="TextBox 37"/>
            <p:cNvSpPr txBox="1"/>
            <p:nvPr userDrawn="1"/>
          </p:nvSpPr>
          <p:spPr>
            <a:xfrm>
              <a:off x="8024901" y="3882487"/>
              <a:ext cx="644240" cy="261610"/>
            </a:xfrm>
            <a:prstGeom prst="rect">
              <a:avLst/>
            </a:prstGeom>
            <a:noFill/>
          </p:spPr>
          <p:txBody>
            <a:bodyPr wrap="square" rtlCol="0">
              <a:spAutoFit/>
            </a:bodyPr>
            <a:lstStyle/>
            <a:p>
              <a:r>
                <a:rPr lang="en-GB" sz="1100" b="1" dirty="0">
                  <a:solidFill>
                    <a:srgbClr val="FFFF00"/>
                  </a:solidFill>
                  <a:effectLst>
                    <a:outerShdw blurRad="38100" dist="38100" dir="2700000" algn="tl">
                      <a:srgbClr val="000000">
                        <a:alpha val="43137"/>
                      </a:srgbClr>
                    </a:outerShdw>
                  </a:effectLst>
                </a:rPr>
                <a:t>HEBT</a:t>
              </a:r>
            </a:p>
          </p:txBody>
        </p:sp>
        <p:sp>
          <p:nvSpPr>
            <p:cNvPr id="39" name="TextBox 38"/>
            <p:cNvSpPr txBox="1"/>
            <p:nvPr userDrawn="1"/>
          </p:nvSpPr>
          <p:spPr>
            <a:xfrm>
              <a:off x="2881742" y="4127109"/>
              <a:ext cx="644240" cy="261610"/>
            </a:xfrm>
            <a:prstGeom prst="rect">
              <a:avLst/>
            </a:prstGeom>
            <a:noFill/>
          </p:spPr>
          <p:txBody>
            <a:bodyPr wrap="square" rtlCol="0">
              <a:spAutoFit/>
            </a:bodyPr>
            <a:lstStyle/>
            <a:p>
              <a:r>
                <a:rPr lang="en-GB" sz="1100" b="1" dirty="0">
                  <a:solidFill>
                    <a:srgbClr val="FFFF00"/>
                  </a:solidFill>
                  <a:effectLst>
                    <a:outerShdw blurRad="38100" dist="38100" dir="2700000" algn="tl">
                      <a:srgbClr val="000000">
                        <a:alpha val="43137"/>
                      </a:srgbClr>
                    </a:outerShdw>
                  </a:effectLst>
                </a:rPr>
                <a:t>RFQ</a:t>
              </a:r>
            </a:p>
          </p:txBody>
        </p:sp>
        <p:sp>
          <p:nvSpPr>
            <p:cNvPr id="40" name="TextBox 39"/>
            <p:cNvSpPr txBox="1"/>
            <p:nvPr userDrawn="1"/>
          </p:nvSpPr>
          <p:spPr>
            <a:xfrm>
              <a:off x="1863433" y="3212709"/>
              <a:ext cx="644240" cy="261610"/>
            </a:xfrm>
            <a:prstGeom prst="rect">
              <a:avLst/>
            </a:prstGeom>
            <a:noFill/>
          </p:spPr>
          <p:txBody>
            <a:bodyPr wrap="square" rtlCol="0">
              <a:spAutoFit/>
            </a:bodyPr>
            <a:lstStyle/>
            <a:p>
              <a:r>
                <a:rPr lang="en-GB" sz="1050" b="1" dirty="0">
                  <a:solidFill>
                    <a:srgbClr val="FFFF00"/>
                  </a:solidFill>
                  <a:effectLst>
                    <a:outerShdw blurRad="38100" dist="38100" dir="2700000" algn="tl">
                      <a:srgbClr val="000000">
                        <a:alpha val="43137"/>
                      </a:srgbClr>
                    </a:outerShdw>
                  </a:effectLst>
                </a:rPr>
                <a:t>Injector</a:t>
              </a:r>
            </a:p>
          </p:txBody>
        </p:sp>
        <p:sp>
          <p:nvSpPr>
            <p:cNvPr id="41" name="TextBox 40"/>
            <p:cNvSpPr txBox="1"/>
            <p:nvPr userDrawn="1"/>
          </p:nvSpPr>
          <p:spPr>
            <a:xfrm>
              <a:off x="5865219" y="4460339"/>
              <a:ext cx="1856513" cy="246221"/>
            </a:xfrm>
            <a:prstGeom prst="rect">
              <a:avLst/>
            </a:prstGeom>
            <a:noFill/>
          </p:spPr>
          <p:txBody>
            <a:bodyPr wrap="square" rtlCol="0">
              <a:spAutoFit/>
            </a:bodyPr>
            <a:lstStyle>
              <a:defPPr>
                <a:defRPr lang="en-US"/>
              </a:defPPr>
              <a:lvl1pPr>
                <a:defRPr sz="1100">
                  <a:solidFill>
                    <a:srgbClr val="FFFF00"/>
                  </a:solidFill>
                  <a:effectLst>
                    <a:outerShdw blurRad="38100" dist="38100" dir="2700000" algn="tl">
                      <a:srgbClr val="000000">
                        <a:alpha val="43137"/>
                      </a:srgbClr>
                    </a:outerShdw>
                  </a:effectLst>
                </a:defRPr>
              </a:lvl1pPr>
            </a:lstStyle>
            <a:p>
              <a:r>
                <a:rPr lang="en-GB" sz="1000" b="1" dirty="0"/>
                <a:t>MEBT</a:t>
              </a:r>
              <a:r>
                <a:rPr lang="en-GB" sz="1000" b="1" baseline="0" dirty="0"/>
                <a:t> Extension</a:t>
              </a:r>
              <a:r>
                <a:rPr lang="en-GB" sz="1000" b="1" dirty="0"/>
                <a:t> Line</a:t>
              </a:r>
            </a:p>
          </p:txBody>
        </p:sp>
        <p:sp>
          <p:nvSpPr>
            <p:cNvPr id="42" name="TextBox 41"/>
            <p:cNvSpPr txBox="1"/>
            <p:nvPr userDrawn="1"/>
          </p:nvSpPr>
          <p:spPr>
            <a:xfrm>
              <a:off x="3838680" y="4544221"/>
              <a:ext cx="644240" cy="261610"/>
            </a:xfrm>
            <a:prstGeom prst="rect">
              <a:avLst/>
            </a:prstGeom>
            <a:noFill/>
          </p:spPr>
          <p:txBody>
            <a:bodyPr wrap="square" rtlCol="0">
              <a:spAutoFit/>
            </a:bodyPr>
            <a:lstStyle/>
            <a:p>
              <a:r>
                <a:rPr lang="en-GB" sz="1100" b="1" dirty="0">
                  <a:solidFill>
                    <a:srgbClr val="FFFF00"/>
                  </a:solidFill>
                  <a:effectLst>
                    <a:outerShdw blurRad="38100" dist="38100" dir="2700000" algn="tl">
                      <a:srgbClr val="000000">
                        <a:alpha val="43137"/>
                      </a:srgbClr>
                    </a:outerShdw>
                  </a:effectLst>
                </a:rPr>
                <a:t>MEBT</a:t>
              </a:r>
            </a:p>
          </p:txBody>
        </p:sp>
        <p:sp>
          <p:nvSpPr>
            <p:cNvPr id="43" name="TextBox 42"/>
            <p:cNvSpPr txBox="1"/>
            <p:nvPr userDrawn="1"/>
          </p:nvSpPr>
          <p:spPr>
            <a:xfrm>
              <a:off x="9289469" y="3365110"/>
              <a:ext cx="644240" cy="400110"/>
            </a:xfrm>
            <a:prstGeom prst="rect">
              <a:avLst/>
            </a:prstGeom>
            <a:noFill/>
          </p:spPr>
          <p:txBody>
            <a:bodyPr wrap="square" rtlCol="0">
              <a:spAutoFit/>
            </a:bodyPr>
            <a:lstStyle/>
            <a:p>
              <a:r>
                <a:rPr lang="en-GB" sz="1000" b="1">
                  <a:solidFill>
                    <a:srgbClr val="FFFF00"/>
                  </a:solidFill>
                  <a:effectLst>
                    <a:outerShdw blurRad="38100" dist="38100" dir="2700000" algn="tl">
                      <a:srgbClr val="000000">
                        <a:alpha val="43137"/>
                      </a:srgbClr>
                    </a:outerShdw>
                  </a:effectLst>
                </a:rPr>
                <a:t>Beam dump</a:t>
              </a:r>
            </a:p>
          </p:txBody>
        </p:sp>
        <p:sp>
          <p:nvSpPr>
            <p:cNvPr id="44" name="TextBox 43"/>
            <p:cNvSpPr txBox="1"/>
            <p:nvPr userDrawn="1"/>
          </p:nvSpPr>
          <p:spPr>
            <a:xfrm>
              <a:off x="8853049" y="3801527"/>
              <a:ext cx="644240" cy="253916"/>
            </a:xfrm>
            <a:prstGeom prst="rect">
              <a:avLst/>
            </a:prstGeom>
            <a:noFill/>
          </p:spPr>
          <p:txBody>
            <a:bodyPr wrap="square" rtlCol="0">
              <a:spAutoFit/>
            </a:bodyPr>
            <a:lstStyle/>
            <a:p>
              <a:r>
                <a:rPr lang="en-GB" sz="1050" b="1">
                  <a:solidFill>
                    <a:srgbClr val="FFFF00"/>
                  </a:solidFill>
                  <a:effectLst>
                    <a:outerShdw blurRad="38100" dist="38100" dir="2700000" algn="tl">
                      <a:srgbClr val="000000">
                        <a:alpha val="43137"/>
                      </a:srgbClr>
                    </a:outerShdw>
                  </a:effectLst>
                </a:rPr>
                <a:t>D-plate</a:t>
              </a:r>
            </a:p>
          </p:txBody>
        </p:sp>
      </p:grpSp>
    </p:spTree>
    <p:extLst>
      <p:ext uri="{BB962C8B-B14F-4D97-AF65-F5344CB8AC3E}">
        <p14:creationId xmlns:p14="http://schemas.microsoft.com/office/powerpoint/2010/main" val="1893626814"/>
      </p:ext>
    </p:extLst>
  </p:cSld>
  <p:clrMapOvr>
    <a:masterClrMapping/>
  </p:clrMapOvr>
  <mc:AlternateContent xmlns:mc="http://schemas.openxmlformats.org/markup-compatibility/2006" xmlns:p14="http://schemas.microsoft.com/office/powerpoint/2010/main">
    <mc:Choice Requires="p14">
      <p:transition p14:dur="10" advTm="8999"/>
    </mc:Choice>
    <mc:Fallback xmlns="">
      <p:transition advTm="8999"/>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p>
            <a:r>
              <a:rPr lang="en-US"/>
              <a:t>29/06/18</a:t>
            </a:r>
            <a:endParaRPr lang="en-GB"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r>
              <a:rPr lang="en-GB"/>
              <a:t>Meeting</a:t>
            </a:r>
            <a:endParaRPr lang="en-GB"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7EBF430C-C0B6-4172-B972-8EEC760DEA7F}" type="slidenum">
              <a:rPr lang="en-GB" smtClean="0"/>
              <a:pPr/>
              <a:t>‹#›</a:t>
            </a:fld>
            <a:endParaRPr lang="en-GB" dirty="0"/>
          </a:p>
        </p:txBody>
      </p:sp>
    </p:spTree>
    <p:extLst>
      <p:ext uri="{BB962C8B-B14F-4D97-AF65-F5344CB8AC3E}">
        <p14:creationId xmlns:p14="http://schemas.microsoft.com/office/powerpoint/2010/main" val="1815840219"/>
      </p:ext>
    </p:extLst>
  </p:cSld>
  <p:clrMapOvr>
    <a:masterClrMapping/>
  </p:clrMapOvr>
  <mc:AlternateContent xmlns:mc="http://schemas.openxmlformats.org/markup-compatibility/2006" xmlns:p14="http://schemas.microsoft.com/office/powerpoint/2010/main">
    <mc:Choice Requires="p14">
      <p:transition p14:dur="10" advTm="8999"/>
    </mc:Choice>
    <mc:Fallback xmlns="">
      <p:transition advTm="8999"/>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p>
            <a:r>
              <a:rPr lang="en-US"/>
              <a:t>29/06/18</a:t>
            </a:r>
            <a:endParaRPr lang="en-GB"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r>
              <a:rPr lang="en-GB"/>
              <a:t>Meeting</a:t>
            </a:r>
            <a:endParaRPr lang="en-GB"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7EBF430C-C0B6-4172-B972-8EEC760DEA7F}" type="slidenum">
              <a:rPr lang="en-GB" smtClean="0"/>
              <a:pPr/>
              <a:t>‹#›</a:t>
            </a:fld>
            <a:endParaRPr lang="en-GB" dirty="0"/>
          </a:p>
        </p:txBody>
      </p:sp>
    </p:spTree>
    <p:extLst>
      <p:ext uri="{BB962C8B-B14F-4D97-AF65-F5344CB8AC3E}">
        <p14:creationId xmlns:p14="http://schemas.microsoft.com/office/powerpoint/2010/main" val="3165571363"/>
      </p:ext>
    </p:extLst>
  </p:cSld>
  <p:clrMapOvr>
    <a:masterClrMapping/>
  </p:clrMapOvr>
  <mc:AlternateContent xmlns:mc="http://schemas.openxmlformats.org/markup-compatibility/2006" xmlns:p14="http://schemas.microsoft.com/office/powerpoint/2010/main">
    <mc:Choice Requires="p14">
      <p:transition p14:dur="10" advTm="8999"/>
    </mc:Choice>
    <mc:Fallback xmlns="">
      <p:transition advTm="8999"/>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33958D-A252-2745-8CBA-FFC3D30A5100}"/>
              </a:ext>
            </a:extLst>
          </p:cNvPr>
          <p:cNvSpPr/>
          <p:nvPr userDrawn="1"/>
        </p:nvSpPr>
        <p:spPr>
          <a:xfrm>
            <a:off x="0" y="6536377"/>
            <a:ext cx="12192000" cy="34900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mn-lt"/>
            </a:endParaRPr>
          </a:p>
        </p:txBody>
      </p:sp>
      <p:sp>
        <p:nvSpPr>
          <p:cNvPr id="3" name="Content Placeholder 2"/>
          <p:cNvSpPr>
            <a:spLocks noGrp="1"/>
          </p:cNvSpPr>
          <p:nvPr>
            <p:ph idx="1"/>
          </p:nvPr>
        </p:nvSpPr>
        <p:spPr>
          <a:xfrm>
            <a:off x="623392" y="1604797"/>
            <a:ext cx="10972800" cy="4525963"/>
          </a:xfrm>
          <a:prstGeom prst="rect">
            <a:avLst/>
          </a:prstGeom>
        </p:spPr>
        <p:txBody>
          <a:bodyPr/>
          <a:lstStyle>
            <a:lvl1pPr marL="0" indent="0" algn="ctr">
              <a:buFontTx/>
              <a:buNone/>
              <a:defRPr>
                <a:solidFill>
                  <a:srgbClr val="002060"/>
                </a:solidFill>
                <a:latin typeface="+mn-lt"/>
              </a:defRPr>
            </a:lvl1pPr>
            <a:lvl2pPr marL="457189" indent="0" algn="ctr">
              <a:buFontTx/>
              <a:buNone/>
              <a:defRPr>
                <a:solidFill>
                  <a:schemeClr val="tx1"/>
                </a:solidFill>
                <a:latin typeface="+mn-lt"/>
              </a:defRPr>
            </a:lvl2pPr>
            <a:lvl3pPr marL="1142971" indent="-228594">
              <a:buFontTx/>
              <a:buBlip>
                <a:blip r:embed="rId2"/>
              </a:buBlip>
              <a:defRPr/>
            </a:lvl3pPr>
          </a:lstStyle>
          <a:p>
            <a:pPr lvl="0"/>
            <a:r>
              <a:rPr lang="en-US" dirty="0"/>
              <a:t>Click to edit Master text styles</a:t>
            </a:r>
          </a:p>
          <a:p>
            <a:pPr lvl="1"/>
            <a:r>
              <a:rPr lang="en-US" dirty="0"/>
              <a:t>Second level</a:t>
            </a:r>
          </a:p>
        </p:txBody>
      </p:sp>
      <p:sp>
        <p:nvSpPr>
          <p:cNvPr id="12" name="Rectangle 11"/>
          <p:cNvSpPr/>
          <p:nvPr userDrawn="1"/>
        </p:nvSpPr>
        <p:spPr>
          <a:xfrm>
            <a:off x="11702123" y="6546830"/>
            <a:ext cx="489877" cy="338554"/>
          </a:xfrm>
          <a:prstGeom prst="rect">
            <a:avLst/>
          </a:prstGeom>
        </p:spPr>
        <p:txBody>
          <a:bodyPr wrap="square">
            <a:spAutoFit/>
          </a:bodyPr>
          <a:lstStyle/>
          <a:p>
            <a:fld id="{7EBF430C-C0B6-4172-B972-8EEC760DEA7F}" type="slidenum">
              <a:rPr lang="en-GB" sz="1600" b="0" cap="none" spc="0" smtClean="0">
                <a:ln w="0">
                  <a:noFill/>
                </a:ln>
                <a:solidFill>
                  <a:schemeClr val="bg1"/>
                </a:solidFill>
                <a:effectLst>
                  <a:outerShdw blurRad="38100" dist="19050" dir="2700000" algn="tl" rotWithShape="0">
                    <a:schemeClr val="dk1">
                      <a:alpha val="40000"/>
                    </a:schemeClr>
                  </a:outerShdw>
                </a:effectLst>
                <a:latin typeface="+mn-lt"/>
              </a:rPr>
              <a:pPr/>
              <a:t>‹#›</a:t>
            </a:fld>
            <a:endParaRPr lang="en-US" sz="1600" dirty="0">
              <a:ln w="0">
                <a:noFill/>
              </a:ln>
              <a:solidFill>
                <a:schemeClr val="bg1"/>
              </a:solidFill>
              <a:effectLst/>
              <a:latin typeface="+mn-lt"/>
            </a:endParaRPr>
          </a:p>
        </p:txBody>
      </p:sp>
      <p:pic>
        <p:nvPicPr>
          <p:cNvPr id="26" name="Picture 3">
            <a:extLst>
              <a:ext uri="{FF2B5EF4-FFF2-40B4-BE49-F238E27FC236}">
                <a16:creationId xmlns:a16="http://schemas.microsoft.com/office/drawing/2014/main" id="{04851FF3-F1F1-3C40-BB66-DD7636A889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5" y="-3381"/>
            <a:ext cx="982795" cy="552061"/>
          </a:xfrm>
          <a:prstGeom prst="rect">
            <a:avLst/>
          </a:prstGeom>
          <a:solidFill>
            <a:schemeClr val="bg1"/>
          </a:solidFill>
          <a:ln>
            <a:noFill/>
          </a:ln>
        </p:spPr>
      </p:pic>
      <p:pic>
        <p:nvPicPr>
          <p:cNvPr id="28" name="Picture 2">
            <a:extLst>
              <a:ext uri="{FF2B5EF4-FFF2-40B4-BE49-F238E27FC236}">
                <a16:creationId xmlns:a16="http://schemas.microsoft.com/office/drawing/2014/main" id="{565568A8-CE64-0949-9203-244586F4980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216176" y="109176"/>
            <a:ext cx="915828" cy="345600"/>
          </a:xfrm>
          <a:prstGeom prst="rect">
            <a:avLst/>
          </a:prstGeom>
          <a:solidFill>
            <a:schemeClr val="bg1"/>
          </a:solidFill>
          <a:ln>
            <a:noFill/>
          </a:ln>
          <a:effectLst/>
        </p:spPr>
      </p:pic>
      <p:cxnSp>
        <p:nvCxnSpPr>
          <p:cNvPr id="16" name="Straight Connector 15">
            <a:extLst>
              <a:ext uri="{FF2B5EF4-FFF2-40B4-BE49-F238E27FC236}">
                <a16:creationId xmlns:a16="http://schemas.microsoft.com/office/drawing/2014/main" id="{1B072CCE-A606-7444-8064-B4976A3A4FE9}"/>
              </a:ext>
            </a:extLst>
          </p:cNvPr>
          <p:cNvCxnSpPr>
            <a:cxnSpLocks/>
          </p:cNvCxnSpPr>
          <p:nvPr userDrawn="1"/>
        </p:nvCxnSpPr>
        <p:spPr>
          <a:xfrm>
            <a:off x="0" y="589656"/>
            <a:ext cx="1219200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483EEF9D-506D-E646-A0F7-690E133DF409}"/>
              </a:ext>
            </a:extLst>
          </p:cNvPr>
          <p:cNvSpPr>
            <a:spLocks noGrp="1"/>
          </p:cNvSpPr>
          <p:nvPr>
            <p:ph type="dt" sz="half" idx="10"/>
          </p:nvPr>
        </p:nvSpPr>
        <p:spPr>
          <a:xfrm>
            <a:off x="10840" y="6546830"/>
            <a:ext cx="2844800" cy="338554"/>
          </a:xfrm>
          <a:prstGeom prst="rect">
            <a:avLst/>
          </a:prstGeom>
        </p:spPr>
        <p:txBody>
          <a:bodyPr wrap="square">
            <a:spAutoFit/>
          </a:bodyPr>
          <a:lstStyle>
            <a:lvl1pPr>
              <a:defRPr lang="en-GB" sz="1600" b="0" cap="none" spc="0" dirty="0">
                <a:ln w="0">
                  <a:noFill/>
                </a:ln>
                <a:solidFill>
                  <a:schemeClr val="bg1"/>
                </a:solidFill>
                <a:effectLst>
                  <a:outerShdw blurRad="38100" dist="19050" dir="2700000" algn="tl" rotWithShape="0">
                    <a:schemeClr val="dk1">
                      <a:alpha val="40000"/>
                    </a:schemeClr>
                  </a:outerShdw>
                </a:effectLst>
                <a:latin typeface="+mn-lt"/>
              </a:defRPr>
            </a:lvl1pPr>
          </a:lstStyle>
          <a:p>
            <a:r>
              <a:rPr lang="en-US" dirty="0"/>
              <a:t>29/06/18</a:t>
            </a:r>
          </a:p>
        </p:txBody>
      </p:sp>
      <p:sp>
        <p:nvSpPr>
          <p:cNvPr id="20" name="Footer Placeholder 4">
            <a:extLst>
              <a:ext uri="{FF2B5EF4-FFF2-40B4-BE49-F238E27FC236}">
                <a16:creationId xmlns:a16="http://schemas.microsoft.com/office/drawing/2014/main" id="{6996A900-CB75-9041-8FEF-E0E4066A6C4C}"/>
              </a:ext>
            </a:extLst>
          </p:cNvPr>
          <p:cNvSpPr>
            <a:spLocks noGrp="1"/>
          </p:cNvSpPr>
          <p:nvPr>
            <p:ph type="ftr" sz="quarter" idx="11"/>
          </p:nvPr>
        </p:nvSpPr>
        <p:spPr>
          <a:xfrm>
            <a:off x="4165600" y="6546830"/>
            <a:ext cx="3860800" cy="338554"/>
          </a:xfrm>
          <a:prstGeom prst="rect">
            <a:avLst/>
          </a:prstGeom>
        </p:spPr>
        <p:txBody>
          <a:bodyPr wrap="square">
            <a:spAutoFit/>
          </a:bodyPr>
          <a:lstStyle>
            <a:lvl1pPr algn="ctr">
              <a:defRPr lang="en-US" sz="1600" b="0" cap="none" spc="0" dirty="0">
                <a:ln w="0">
                  <a:noFill/>
                </a:ln>
                <a:solidFill>
                  <a:schemeClr val="bg1"/>
                </a:solidFill>
                <a:effectLst>
                  <a:outerShdw blurRad="38100" dist="19050" dir="2700000" algn="tl" rotWithShape="0">
                    <a:schemeClr val="dk1">
                      <a:alpha val="40000"/>
                    </a:schemeClr>
                  </a:outerShdw>
                </a:effectLst>
                <a:latin typeface="+mn-lt"/>
              </a:defRPr>
            </a:lvl1pPr>
          </a:lstStyle>
          <a:p>
            <a:r>
              <a:rPr lang="en-US"/>
              <a:t>Meeting</a:t>
            </a:r>
          </a:p>
        </p:txBody>
      </p:sp>
      <p:pic>
        <p:nvPicPr>
          <p:cNvPr id="13" name="Picture 12">
            <a:extLst>
              <a:ext uri="{FF2B5EF4-FFF2-40B4-BE49-F238E27FC236}">
                <a16:creationId xmlns:a16="http://schemas.microsoft.com/office/drawing/2014/main" id="{02C92607-D187-3346-B20E-0C25871E7C28}"/>
              </a:ext>
            </a:extLst>
          </p:cNvPr>
          <p:cNvPicPr>
            <a:picLocks noChangeAspect="1"/>
          </p:cNvPicPr>
          <p:nvPr userDrawn="1"/>
        </p:nvPicPr>
        <p:blipFill rotWithShape="1">
          <a:blip r:embed="rId5" cstate="print">
            <a:alphaModFix/>
            <a:extLst>
              <a:ext uri="{28A0092B-C50C-407E-A947-70E740481C1C}">
                <a14:useLocalDpi xmlns:a14="http://schemas.microsoft.com/office/drawing/2010/main" val="0"/>
              </a:ext>
            </a:extLst>
          </a:blip>
          <a:srcRect/>
          <a:stretch/>
        </p:blipFill>
        <p:spPr>
          <a:xfrm>
            <a:off x="10344472" y="109176"/>
            <a:ext cx="800097" cy="344696"/>
          </a:xfrm>
          <a:prstGeom prst="rect">
            <a:avLst/>
          </a:prstGeom>
          <a:solidFill>
            <a:schemeClr val="bg1"/>
          </a:solidFill>
        </p:spPr>
      </p:pic>
    </p:spTree>
    <p:extLst>
      <p:ext uri="{BB962C8B-B14F-4D97-AF65-F5344CB8AC3E}">
        <p14:creationId xmlns:p14="http://schemas.microsoft.com/office/powerpoint/2010/main" val="3126915827"/>
      </p:ext>
    </p:extLst>
  </p:cSld>
  <p:clrMapOvr>
    <a:masterClrMapping/>
  </p:clrMapOvr>
  <mc:AlternateContent xmlns:mc="http://schemas.openxmlformats.org/markup-compatibility/2006" xmlns:p14="http://schemas.microsoft.com/office/powerpoint/2010/main">
    <mc:Choice Requires="p14">
      <p:transition p14:dur="10" advTm="8999"/>
    </mc:Choice>
    <mc:Fallback xmlns="">
      <p:transition advTm="8999"/>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r>
              <a:rPr lang="en-US"/>
              <a:t>29/06/18</a:t>
            </a:r>
            <a:endParaRPr lang="en-GB"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r>
              <a:rPr lang="en-GB"/>
              <a:t>Meeting</a:t>
            </a:r>
            <a:endParaRPr lang="en-GB"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7EBF430C-C0B6-4172-B972-8EEC760DEA7F}" type="slidenum">
              <a:rPr lang="en-GB" smtClean="0"/>
              <a:pPr/>
              <a:t>‹#›</a:t>
            </a:fld>
            <a:endParaRPr lang="en-GB" dirty="0"/>
          </a:p>
        </p:txBody>
      </p:sp>
    </p:spTree>
    <p:extLst>
      <p:ext uri="{BB962C8B-B14F-4D97-AF65-F5344CB8AC3E}">
        <p14:creationId xmlns:p14="http://schemas.microsoft.com/office/powerpoint/2010/main" val="1039031137"/>
      </p:ext>
    </p:extLst>
  </p:cSld>
  <p:clrMapOvr>
    <a:masterClrMapping/>
  </p:clrMapOvr>
  <mc:AlternateContent xmlns:mc="http://schemas.openxmlformats.org/markup-compatibility/2006" xmlns:p14="http://schemas.microsoft.com/office/powerpoint/2010/main">
    <mc:Choice Requires="p14">
      <p:transition p14:dur="10" advTm="8999"/>
    </mc:Choice>
    <mc:Fallback xmlns="">
      <p:transition advTm="8999"/>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09600" y="6356351"/>
            <a:ext cx="2844800" cy="365125"/>
          </a:xfrm>
          <a:prstGeom prst="rect">
            <a:avLst/>
          </a:prstGeom>
        </p:spPr>
        <p:txBody>
          <a:bodyPr/>
          <a:lstStyle/>
          <a:p>
            <a:r>
              <a:rPr lang="en-US"/>
              <a:t>29/06/18</a:t>
            </a:r>
            <a:endParaRPr lang="en-GB"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r>
              <a:rPr lang="en-GB"/>
              <a:t>Meeting</a:t>
            </a:r>
            <a:endParaRPr lang="en-GB"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7EBF430C-C0B6-4172-B972-8EEC760DEA7F}" type="slidenum">
              <a:rPr lang="en-GB" smtClean="0"/>
              <a:pPr/>
              <a:t>‹#›</a:t>
            </a:fld>
            <a:endParaRPr lang="en-GB" dirty="0"/>
          </a:p>
        </p:txBody>
      </p:sp>
    </p:spTree>
    <p:extLst>
      <p:ext uri="{BB962C8B-B14F-4D97-AF65-F5344CB8AC3E}">
        <p14:creationId xmlns:p14="http://schemas.microsoft.com/office/powerpoint/2010/main" val="624076424"/>
      </p:ext>
    </p:extLst>
  </p:cSld>
  <p:clrMapOvr>
    <a:masterClrMapping/>
  </p:clrMapOvr>
  <mc:AlternateContent xmlns:mc="http://schemas.openxmlformats.org/markup-compatibility/2006" xmlns:p14="http://schemas.microsoft.com/office/powerpoint/2010/main">
    <mc:Choice Requires="p14">
      <p:transition p14:dur="10" advTm="8999"/>
    </mc:Choice>
    <mc:Fallback xmlns="">
      <p:transition advTm="8999"/>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609600" y="6356351"/>
            <a:ext cx="2844800" cy="365125"/>
          </a:xfrm>
          <a:prstGeom prst="rect">
            <a:avLst/>
          </a:prstGeom>
        </p:spPr>
        <p:txBody>
          <a:bodyPr/>
          <a:lstStyle/>
          <a:p>
            <a:r>
              <a:rPr lang="en-US"/>
              <a:t>29/06/18</a:t>
            </a:r>
            <a:endParaRPr lang="en-GB" dirty="0"/>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r>
              <a:rPr lang="en-GB"/>
              <a:t>Meeting</a:t>
            </a:r>
            <a:endParaRPr lang="en-GB" dirty="0"/>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7EBF430C-C0B6-4172-B972-8EEC760DEA7F}" type="slidenum">
              <a:rPr lang="en-GB" smtClean="0"/>
              <a:pPr/>
              <a:t>‹#›</a:t>
            </a:fld>
            <a:endParaRPr lang="en-GB" dirty="0"/>
          </a:p>
        </p:txBody>
      </p:sp>
    </p:spTree>
    <p:extLst>
      <p:ext uri="{BB962C8B-B14F-4D97-AF65-F5344CB8AC3E}">
        <p14:creationId xmlns:p14="http://schemas.microsoft.com/office/powerpoint/2010/main" val="2510066892"/>
      </p:ext>
    </p:extLst>
  </p:cSld>
  <p:clrMapOvr>
    <a:masterClrMapping/>
  </p:clrMapOvr>
  <mc:AlternateContent xmlns:mc="http://schemas.openxmlformats.org/markup-compatibility/2006" xmlns:p14="http://schemas.microsoft.com/office/powerpoint/2010/main">
    <mc:Choice Requires="p14">
      <p:transition p14:dur="10" advTm="8999"/>
    </mc:Choice>
    <mc:Fallback xmlns="">
      <p:transition advTm="8999"/>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609600" y="6356351"/>
            <a:ext cx="2844800" cy="365125"/>
          </a:xfrm>
          <a:prstGeom prst="rect">
            <a:avLst/>
          </a:prstGeom>
        </p:spPr>
        <p:txBody>
          <a:bodyPr/>
          <a:lstStyle/>
          <a:p>
            <a:r>
              <a:rPr lang="en-US"/>
              <a:t>29/06/18</a:t>
            </a:r>
            <a:endParaRPr lang="en-GB" dirty="0"/>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r>
              <a:rPr lang="en-GB"/>
              <a:t>Meeting</a:t>
            </a:r>
            <a:endParaRPr lang="en-GB" dirty="0"/>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7EBF430C-C0B6-4172-B972-8EEC760DEA7F}" type="slidenum">
              <a:rPr lang="en-GB" smtClean="0"/>
              <a:pPr/>
              <a:t>‹#›</a:t>
            </a:fld>
            <a:endParaRPr lang="en-GB" dirty="0"/>
          </a:p>
        </p:txBody>
      </p:sp>
    </p:spTree>
    <p:extLst>
      <p:ext uri="{BB962C8B-B14F-4D97-AF65-F5344CB8AC3E}">
        <p14:creationId xmlns:p14="http://schemas.microsoft.com/office/powerpoint/2010/main" val="487862244"/>
      </p:ext>
    </p:extLst>
  </p:cSld>
  <p:clrMapOvr>
    <a:masterClrMapping/>
  </p:clrMapOvr>
  <mc:AlternateContent xmlns:mc="http://schemas.openxmlformats.org/markup-compatibility/2006" xmlns:p14="http://schemas.microsoft.com/office/powerpoint/2010/main">
    <mc:Choice Requires="p14">
      <p:transition p14:dur="10" advTm="8999"/>
    </mc:Choice>
    <mc:Fallback xmlns="">
      <p:transition advTm="8999"/>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r>
              <a:rPr lang="en-US"/>
              <a:t>29/06/18</a:t>
            </a:r>
            <a:endParaRPr lang="en-GB" dirty="0"/>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r>
              <a:rPr lang="en-GB"/>
              <a:t>Meeting</a:t>
            </a:r>
            <a:endParaRPr lang="en-GB" dirty="0"/>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7EBF430C-C0B6-4172-B972-8EEC760DEA7F}" type="slidenum">
              <a:rPr lang="en-GB" smtClean="0"/>
              <a:pPr/>
              <a:t>‹#›</a:t>
            </a:fld>
            <a:endParaRPr lang="en-GB" dirty="0"/>
          </a:p>
        </p:txBody>
      </p:sp>
    </p:spTree>
    <p:extLst>
      <p:ext uri="{BB962C8B-B14F-4D97-AF65-F5344CB8AC3E}">
        <p14:creationId xmlns:p14="http://schemas.microsoft.com/office/powerpoint/2010/main" val="1464487010"/>
      </p:ext>
    </p:extLst>
  </p:cSld>
  <p:clrMapOvr>
    <a:masterClrMapping/>
  </p:clrMapOvr>
  <mc:AlternateContent xmlns:mc="http://schemas.openxmlformats.org/markup-compatibility/2006" xmlns:p14="http://schemas.microsoft.com/office/powerpoint/2010/main">
    <mc:Choice Requires="p14">
      <p:transition p14:dur="10" advTm="8999"/>
    </mc:Choice>
    <mc:Fallback xmlns="">
      <p:transition advTm="8999"/>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2"/>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r>
              <a:rPr lang="en-US"/>
              <a:t>29/06/18</a:t>
            </a:r>
            <a:endParaRPr lang="en-GB"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r>
              <a:rPr lang="en-GB"/>
              <a:t>Meeting</a:t>
            </a:r>
            <a:endParaRPr lang="en-GB"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7EBF430C-C0B6-4172-B972-8EEC760DEA7F}" type="slidenum">
              <a:rPr lang="en-GB" smtClean="0"/>
              <a:pPr/>
              <a:t>‹#›</a:t>
            </a:fld>
            <a:endParaRPr lang="en-GB" dirty="0"/>
          </a:p>
        </p:txBody>
      </p:sp>
    </p:spTree>
    <p:extLst>
      <p:ext uri="{BB962C8B-B14F-4D97-AF65-F5344CB8AC3E}">
        <p14:creationId xmlns:p14="http://schemas.microsoft.com/office/powerpoint/2010/main" val="2817682945"/>
      </p:ext>
    </p:extLst>
  </p:cSld>
  <p:clrMapOvr>
    <a:masterClrMapping/>
  </p:clrMapOvr>
  <mc:AlternateContent xmlns:mc="http://schemas.openxmlformats.org/markup-compatibility/2006" xmlns:p14="http://schemas.microsoft.com/office/powerpoint/2010/main">
    <mc:Choice Requires="p14">
      <p:transition p14:dur="10" advTm="8999"/>
    </mc:Choice>
    <mc:Fallback xmlns="">
      <p:transition advTm="8999"/>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dirty="0"/>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r>
              <a:rPr lang="en-US"/>
              <a:t>29/06/18</a:t>
            </a:r>
            <a:endParaRPr lang="en-GB"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r>
              <a:rPr lang="en-GB"/>
              <a:t>Meeting</a:t>
            </a:r>
            <a:endParaRPr lang="en-GB"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7EBF430C-C0B6-4172-B972-8EEC760DEA7F}" type="slidenum">
              <a:rPr lang="en-GB" smtClean="0"/>
              <a:pPr/>
              <a:t>‹#›</a:t>
            </a:fld>
            <a:endParaRPr lang="en-GB" dirty="0"/>
          </a:p>
        </p:txBody>
      </p:sp>
    </p:spTree>
    <p:extLst>
      <p:ext uri="{BB962C8B-B14F-4D97-AF65-F5344CB8AC3E}">
        <p14:creationId xmlns:p14="http://schemas.microsoft.com/office/powerpoint/2010/main" val="3709388010"/>
      </p:ext>
    </p:extLst>
  </p:cSld>
  <p:clrMapOvr>
    <a:masterClrMapping/>
  </p:clrMapOvr>
  <mc:AlternateContent xmlns:mc="http://schemas.openxmlformats.org/markup-compatibility/2006" xmlns:p14="http://schemas.microsoft.com/office/powerpoint/2010/main">
    <mc:Choice Requires="p14">
      <p:transition p14:dur="10" advTm="8999"/>
    </mc:Choice>
    <mc:Fallback xmlns="">
      <p:transition advTm="8999"/>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4205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advTm="8999"/>
    </mc:Choice>
    <mc:Fallback xmlns="">
      <p:transition advTm="8999"/>
    </mc:Fallback>
  </mc:AlternateContent>
  <p:hf sldNum="0" hdr="0"/>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image" Target="../media/image28.emf"/><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cid:082c0099-c683-48dd-9808-37b83466ba82@jpnprd01.prod.outlook.com" TargetMode="External"/><Relationship Id="rId7" Type="http://schemas.openxmlformats.org/officeDocument/2006/relationships/image" Target="../media/image15.emf"/><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image" Target="cid:439b48d0-3ab7-4b59-837a-e8cca323d6fa@jpnprd01.prod.outlook.com" TargetMode="External"/><Relationship Id="rId4" Type="http://schemas.openxmlformats.org/officeDocument/2006/relationships/image" Target="../media/image13.jpe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cid:d46c8063-9fae-4fbc-9c8b-ed314f73ab4f@jpnprd01.prod.outlook.com" TargetMode="Externa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12">
            <a:extLst>
              <a:ext uri="{FF2B5EF4-FFF2-40B4-BE49-F238E27FC236}">
                <a16:creationId xmlns:a16="http://schemas.microsoft.com/office/drawing/2014/main" id="{48DA0015-A5C8-5A42-BCE8-ED44ED9C310A}"/>
              </a:ext>
            </a:extLst>
          </p:cNvPr>
          <p:cNvSpPr txBox="1"/>
          <p:nvPr/>
        </p:nvSpPr>
        <p:spPr>
          <a:xfrm>
            <a:off x="479376" y="198090"/>
            <a:ext cx="10441160" cy="1015663"/>
          </a:xfrm>
          <a:prstGeom prst="rect">
            <a:avLst/>
          </a:prstGeom>
          <a:noFill/>
        </p:spPr>
        <p:txBody>
          <a:bodyPr wrap="square" lIns="192000" rIns="96000" rtlCol="0" anchor="ctr">
            <a:spAutoFit/>
          </a:bodyPr>
          <a:lstStyle>
            <a:defPPr>
              <a:defRPr lang="en-US"/>
            </a:defPPr>
            <a:lvl1pPr algn="ctr">
              <a:defRPr sz="4000" b="1">
                <a:ln>
                  <a:solidFill>
                    <a:srgbClr val="2E88C1"/>
                  </a:solidFill>
                </a:ln>
                <a:solidFill>
                  <a:srgbClr val="093C7D"/>
                </a:solidFill>
                <a:effectLst>
                  <a:outerShdw blurRad="50800" dist="38100" dir="2700000" algn="tl" rotWithShape="0">
                    <a:prstClr val="black">
                      <a:alpha val="40000"/>
                    </a:prstClr>
                  </a:outerShdw>
                </a:effectLst>
                <a:ea typeface="Gill Sans Nova Book" panose="020B0502020204020203" pitchFamily="34" charset="-128"/>
                <a:cs typeface="Gill Sans Nova Book" panose="020B0502020204020203" pitchFamily="34" charset="-128"/>
              </a:defRPr>
            </a:lvl1pPr>
          </a:lstStyle>
          <a:p>
            <a:r>
              <a:rPr lang="en-US" altLang="ja-JP" sz="3000" dirty="0"/>
              <a:t> Lessons learned during high pressure rinsing of the superconducting solenoids of the </a:t>
            </a:r>
            <a:r>
              <a:rPr lang="en-US" altLang="ja-JP" sz="3000" dirty="0" err="1"/>
              <a:t>LIPAc</a:t>
            </a:r>
            <a:r>
              <a:rPr lang="en-US" altLang="ja-JP" sz="3000" dirty="0"/>
              <a:t> SRF </a:t>
            </a:r>
            <a:r>
              <a:rPr lang="en-US" altLang="ja-JP" sz="3000" dirty="0" err="1"/>
              <a:t>linac</a:t>
            </a:r>
            <a:endParaRPr lang="en-US" sz="3000" dirty="0"/>
          </a:p>
        </p:txBody>
      </p:sp>
      <p:sp>
        <p:nvSpPr>
          <p:cNvPr id="9" name="CuadroTexto 13">
            <a:extLst>
              <a:ext uri="{FF2B5EF4-FFF2-40B4-BE49-F238E27FC236}">
                <a16:creationId xmlns:a16="http://schemas.microsoft.com/office/drawing/2014/main" id="{F24AC901-FCE3-EC4B-9A9D-ECDF3A3AD7DC}"/>
              </a:ext>
            </a:extLst>
          </p:cNvPr>
          <p:cNvSpPr txBox="1"/>
          <p:nvPr/>
        </p:nvSpPr>
        <p:spPr>
          <a:xfrm>
            <a:off x="2183904" y="1212243"/>
            <a:ext cx="8112222" cy="523220"/>
          </a:xfrm>
          <a:prstGeom prst="rect">
            <a:avLst/>
          </a:prstGeom>
          <a:noFill/>
        </p:spPr>
        <p:txBody>
          <a:bodyPr wrap="square" lIns="192000" rtlCol="0" anchor="ctr">
            <a:spAutoFit/>
          </a:bodyPr>
          <a:lstStyle/>
          <a:p>
            <a:pPr algn="ctr"/>
            <a:r>
              <a:rPr lang="en-US" sz="2800" b="1" dirty="0">
                <a:solidFill>
                  <a:srgbClr val="093C7D"/>
                </a:solidFill>
                <a:effectLst>
                  <a:outerShdw blurRad="50800" dist="38100" dir="2700000" algn="tl" rotWithShape="0">
                    <a:prstClr val="black">
                      <a:alpha val="40000"/>
                    </a:prstClr>
                  </a:outerShdw>
                </a:effectLst>
                <a:ea typeface="Gill Sans Nova Book" panose="020B0502020204020203" pitchFamily="34" charset="-128"/>
                <a:cs typeface="Gill Sans Nova Book" panose="020B0502020204020203" pitchFamily="34" charset="-128"/>
              </a:rPr>
              <a:t>T. Ebisawa and </a:t>
            </a:r>
            <a:r>
              <a:rPr lang="en-US" sz="2800" b="1" dirty="0" err="1">
                <a:solidFill>
                  <a:srgbClr val="093C7D"/>
                </a:solidFill>
                <a:effectLst>
                  <a:outerShdw blurRad="50800" dist="38100" dir="2700000" algn="tl" rotWithShape="0">
                    <a:prstClr val="black">
                      <a:alpha val="40000"/>
                    </a:prstClr>
                  </a:outerShdw>
                </a:effectLst>
                <a:ea typeface="Gill Sans Nova Book" panose="020B0502020204020203" pitchFamily="34" charset="-128"/>
                <a:cs typeface="Gill Sans Nova Book" panose="020B0502020204020203" pitchFamily="34" charset="-128"/>
              </a:rPr>
              <a:t>LIPAc</a:t>
            </a:r>
            <a:r>
              <a:rPr lang="en-US" sz="2800" b="1" dirty="0">
                <a:solidFill>
                  <a:srgbClr val="093C7D"/>
                </a:solidFill>
                <a:effectLst>
                  <a:outerShdw blurRad="50800" dist="38100" dir="2700000" algn="tl" rotWithShape="0">
                    <a:prstClr val="black">
                      <a:alpha val="40000"/>
                    </a:prstClr>
                  </a:outerShdw>
                </a:effectLst>
                <a:ea typeface="Gill Sans Nova Book" panose="020B0502020204020203" pitchFamily="34" charset="-128"/>
                <a:cs typeface="Gill Sans Nova Book" panose="020B0502020204020203" pitchFamily="34" charset="-128"/>
              </a:rPr>
              <a:t> unit</a:t>
            </a:r>
          </a:p>
        </p:txBody>
      </p:sp>
      <p:sp>
        <p:nvSpPr>
          <p:cNvPr id="11" name="CuadroTexto 17">
            <a:extLst>
              <a:ext uri="{FF2B5EF4-FFF2-40B4-BE49-F238E27FC236}">
                <a16:creationId xmlns:a16="http://schemas.microsoft.com/office/drawing/2014/main" id="{8C478438-05C1-C243-989F-67CCE0A39BEA}"/>
              </a:ext>
            </a:extLst>
          </p:cNvPr>
          <p:cNvSpPr txBox="1"/>
          <p:nvPr/>
        </p:nvSpPr>
        <p:spPr>
          <a:xfrm>
            <a:off x="2327919" y="2132856"/>
            <a:ext cx="7824192" cy="400110"/>
          </a:xfrm>
          <a:prstGeom prst="rect">
            <a:avLst/>
          </a:prstGeom>
          <a:noFill/>
        </p:spPr>
        <p:txBody>
          <a:bodyPr wrap="square" lIns="192000" rtlCol="0" anchor="ctr">
            <a:spAutoFit/>
          </a:bodyPr>
          <a:lstStyle/>
          <a:p>
            <a:pPr algn="ctr"/>
            <a:r>
              <a:rPr lang="en-US" sz="2000" dirty="0">
                <a:solidFill>
                  <a:srgbClr val="093C7D"/>
                </a:solidFill>
                <a:effectLst>
                  <a:outerShdw blurRad="50800" dist="38100" dir="2700000" algn="tl" rotWithShape="0">
                    <a:prstClr val="black">
                      <a:alpha val="40000"/>
                    </a:prstClr>
                  </a:outerShdw>
                </a:effectLst>
                <a:ea typeface="Gill Sans Nova Book" panose="020B0502020204020203" pitchFamily="34" charset="-128"/>
                <a:cs typeface="Gill Sans Nova Book" panose="020B0502020204020203" pitchFamily="34" charset="-128"/>
              </a:rPr>
              <a:t>@TTC 2022 Aomori</a:t>
            </a:r>
          </a:p>
        </p:txBody>
      </p:sp>
      <p:sp>
        <p:nvSpPr>
          <p:cNvPr id="5" name="CuadroTexto 17">
            <a:extLst>
              <a:ext uri="{FF2B5EF4-FFF2-40B4-BE49-F238E27FC236}">
                <a16:creationId xmlns:a16="http://schemas.microsoft.com/office/drawing/2014/main" id="{90158558-B734-3A4B-BE8C-3A4F6D1B4005}"/>
              </a:ext>
            </a:extLst>
          </p:cNvPr>
          <p:cNvSpPr txBox="1"/>
          <p:nvPr/>
        </p:nvSpPr>
        <p:spPr>
          <a:xfrm>
            <a:off x="2183904" y="1732746"/>
            <a:ext cx="7824192" cy="400110"/>
          </a:xfrm>
          <a:prstGeom prst="rect">
            <a:avLst/>
          </a:prstGeom>
          <a:noFill/>
        </p:spPr>
        <p:txBody>
          <a:bodyPr wrap="square" lIns="192000" rtlCol="0" anchor="ctr">
            <a:spAutoFit/>
          </a:bodyPr>
          <a:lstStyle/>
          <a:p>
            <a:pPr algn="ctr"/>
            <a:r>
              <a:rPr lang="en-US" sz="2000" dirty="0">
                <a:solidFill>
                  <a:srgbClr val="093C7D"/>
                </a:solidFill>
                <a:effectLst>
                  <a:outerShdw blurRad="50800" dist="38100" dir="2700000" algn="tl" rotWithShape="0">
                    <a:prstClr val="black">
                      <a:alpha val="40000"/>
                    </a:prstClr>
                  </a:outerShdw>
                </a:effectLst>
                <a:ea typeface="Gill Sans Nova Book" panose="020B0502020204020203" pitchFamily="34" charset="-128"/>
                <a:cs typeface="Gill Sans Nova Book" panose="020B0502020204020203" pitchFamily="34" charset="-128"/>
              </a:rPr>
              <a:t>Aomori Japan – 2022/10/12</a:t>
            </a:r>
          </a:p>
        </p:txBody>
      </p:sp>
    </p:spTree>
    <p:extLst>
      <p:ext uri="{BB962C8B-B14F-4D97-AF65-F5344CB8AC3E}">
        <p14:creationId xmlns:p14="http://schemas.microsoft.com/office/powerpoint/2010/main" val="306120985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5">
            <a:extLst>
              <a:ext uri="{FF2B5EF4-FFF2-40B4-BE49-F238E27FC236}">
                <a16:creationId xmlns:a16="http://schemas.microsoft.com/office/drawing/2014/main" id="{065C69B8-0769-8E42-AFBF-CB93F6071430}"/>
              </a:ext>
            </a:extLst>
          </p:cNvPr>
          <p:cNvSpPr txBox="1"/>
          <p:nvPr/>
        </p:nvSpPr>
        <p:spPr>
          <a:xfrm>
            <a:off x="1487488" y="17585"/>
            <a:ext cx="8928992" cy="586593"/>
          </a:xfrm>
          <a:prstGeom prst="rect">
            <a:avLst/>
          </a:prstGeom>
          <a:noFill/>
          <a:effectLst/>
        </p:spPr>
        <p:txBody>
          <a:bodyPr wrap="square" lIns="90000" tIns="72000" rIns="90000" bIns="0" rtlCol="0" anchor="ctr" anchorCtr="1">
            <a:normAutofit fontScale="77500" lnSpcReduction="20000"/>
          </a:bodyPr>
          <a:lstStyle/>
          <a:p>
            <a:r>
              <a:rPr lang="en-US" sz="5333" b="1" dirty="0">
                <a:solidFill>
                  <a:srgbClr val="0070C0"/>
                </a:solidFill>
                <a:ea typeface="Gill Sans Nova Book" panose="020B0502020204020203" pitchFamily="34" charset="-128"/>
                <a:cs typeface="Gill Sans Nova Book" panose="020B0502020204020203" pitchFamily="34" charset="-128"/>
              </a:rPr>
              <a:t>Inspection of the He vessel</a:t>
            </a:r>
          </a:p>
        </p:txBody>
      </p:sp>
      <p:pic>
        <p:nvPicPr>
          <p:cNvPr id="6" name="図 5" descr="グラフィカル ユーザー インターフェイス, アプリケーション, Word&#10;&#10;自動的に生成された説明">
            <a:extLst>
              <a:ext uri="{FF2B5EF4-FFF2-40B4-BE49-F238E27FC236}">
                <a16:creationId xmlns:a16="http://schemas.microsoft.com/office/drawing/2014/main" id="{8574AE15-2593-A3CC-2B54-D286C219B12B}"/>
              </a:ext>
            </a:extLst>
          </p:cNvPr>
          <p:cNvPicPr>
            <a:picLocks noChangeAspect="1"/>
          </p:cNvPicPr>
          <p:nvPr/>
        </p:nvPicPr>
        <p:blipFill rotWithShape="1">
          <a:blip r:embed="rId2"/>
          <a:srcRect l="63301" t="27358" r="21955" b="42767"/>
          <a:stretch/>
        </p:blipFill>
        <p:spPr bwMode="auto">
          <a:xfrm>
            <a:off x="5256541" y="639365"/>
            <a:ext cx="5184576" cy="3755123"/>
          </a:xfrm>
          <a:prstGeom prst="rect">
            <a:avLst/>
          </a:prstGeom>
          <a:ln>
            <a:noFill/>
          </a:ln>
          <a:extLst>
            <a:ext uri="{53640926-AAD7-44D8-BBD7-CCE9431645EC}">
              <a14:shadowObscured xmlns:a14="http://schemas.microsoft.com/office/drawing/2010/main"/>
            </a:ext>
          </a:extLst>
        </p:spPr>
      </p:pic>
      <p:pic>
        <p:nvPicPr>
          <p:cNvPr id="7" name="図 6">
            <a:extLst>
              <a:ext uri="{FF2B5EF4-FFF2-40B4-BE49-F238E27FC236}">
                <a16:creationId xmlns:a16="http://schemas.microsoft.com/office/drawing/2014/main" id="{5E0BC7BE-7AD4-CD6A-09CC-9374C417DF79}"/>
              </a:ext>
            </a:extLst>
          </p:cNvPr>
          <p:cNvPicPr>
            <a:picLocks noChangeAspect="1"/>
          </p:cNvPicPr>
          <p:nvPr/>
        </p:nvPicPr>
        <p:blipFill rotWithShape="1">
          <a:blip r:embed="rId3"/>
          <a:srcRect l="7121" t="3939"/>
          <a:stretch/>
        </p:blipFill>
        <p:spPr>
          <a:xfrm>
            <a:off x="2232205" y="730688"/>
            <a:ext cx="3024336" cy="1773551"/>
          </a:xfrm>
          <a:prstGeom prst="rect">
            <a:avLst/>
          </a:prstGeom>
        </p:spPr>
      </p:pic>
      <p:pic>
        <p:nvPicPr>
          <p:cNvPr id="8" name="図 7">
            <a:extLst>
              <a:ext uri="{FF2B5EF4-FFF2-40B4-BE49-F238E27FC236}">
                <a16:creationId xmlns:a16="http://schemas.microsoft.com/office/drawing/2014/main" id="{02BA8A20-619F-81AF-6C46-F4401488D8B3}"/>
              </a:ext>
            </a:extLst>
          </p:cNvPr>
          <p:cNvPicPr>
            <a:picLocks noChangeAspect="1"/>
          </p:cNvPicPr>
          <p:nvPr/>
        </p:nvPicPr>
        <p:blipFill rotWithShape="1">
          <a:blip r:embed="rId4"/>
          <a:srcRect l="3418" t="4644" r="3704" b="5467"/>
          <a:stretch/>
        </p:blipFill>
        <p:spPr>
          <a:xfrm>
            <a:off x="2232205" y="2630750"/>
            <a:ext cx="3024336" cy="1671857"/>
          </a:xfrm>
          <a:prstGeom prst="rect">
            <a:avLst/>
          </a:prstGeom>
        </p:spPr>
      </p:pic>
      <p:sp>
        <p:nvSpPr>
          <p:cNvPr id="10" name="Footer Placeholder 2">
            <a:extLst>
              <a:ext uri="{FF2B5EF4-FFF2-40B4-BE49-F238E27FC236}">
                <a16:creationId xmlns:a16="http://schemas.microsoft.com/office/drawing/2014/main" id="{2486A5CA-9C49-4E6B-C529-CCF96F288A6B}"/>
              </a:ext>
            </a:extLst>
          </p:cNvPr>
          <p:cNvSpPr>
            <a:spLocks noGrp="1"/>
          </p:cNvSpPr>
          <p:nvPr>
            <p:ph type="ftr" sz="quarter" idx="11"/>
          </p:nvPr>
        </p:nvSpPr>
        <p:spPr>
          <a:xfrm>
            <a:off x="4165600" y="6546830"/>
            <a:ext cx="3860800" cy="338554"/>
          </a:xfrm>
        </p:spPr>
        <p:txBody>
          <a:bodyPr/>
          <a:lstStyle/>
          <a:p>
            <a:r>
              <a:rPr lang="en-US" dirty="0"/>
              <a:t>TTC 2022 Aomori</a:t>
            </a:r>
          </a:p>
        </p:txBody>
      </p:sp>
      <p:sp>
        <p:nvSpPr>
          <p:cNvPr id="12" name="テキスト ボックス 11">
            <a:extLst>
              <a:ext uri="{FF2B5EF4-FFF2-40B4-BE49-F238E27FC236}">
                <a16:creationId xmlns:a16="http://schemas.microsoft.com/office/drawing/2014/main" id="{27BF6AFC-5995-8CA9-7E66-53A588A4608D}"/>
              </a:ext>
            </a:extLst>
          </p:cNvPr>
          <p:cNvSpPr txBox="1"/>
          <p:nvPr/>
        </p:nvSpPr>
        <p:spPr>
          <a:xfrm>
            <a:off x="1919536" y="4238506"/>
            <a:ext cx="9865096" cy="2308324"/>
          </a:xfrm>
          <a:prstGeom prst="rect">
            <a:avLst/>
          </a:prstGeom>
          <a:noFill/>
        </p:spPr>
        <p:txBody>
          <a:bodyPr wrap="square" rtlCol="0">
            <a:spAutoFit/>
          </a:bodyPr>
          <a:lstStyle/>
          <a:p>
            <a:r>
              <a:rPr kumimoji="1" lang="en-US" altLang="ja-JP" b="1" dirty="0">
                <a:latin typeface="+mj-ea"/>
                <a:ea typeface="+mj-ea"/>
              </a:rPr>
              <a:t>Open </a:t>
            </a:r>
            <a:r>
              <a:rPr lang="en-US" altLang="ja-JP" b="1" dirty="0">
                <a:latin typeface="+mj-ea"/>
                <a:ea typeface="+mj-ea"/>
              </a:rPr>
              <a:t>He port </a:t>
            </a:r>
            <a:r>
              <a:rPr kumimoji="1" lang="en-US" altLang="ja-JP" b="1" dirty="0">
                <a:latin typeface="+mj-ea"/>
                <a:ea typeface="+mj-ea"/>
              </a:rPr>
              <a:t>flange No6 solenoid and retracted screw was found…</a:t>
            </a:r>
          </a:p>
          <a:p>
            <a:r>
              <a:rPr kumimoji="1" lang="en-US" altLang="ja-JP" b="1" dirty="0">
                <a:latin typeface="+mj-ea"/>
                <a:ea typeface="+mj-ea"/>
              </a:rPr>
              <a:t>Dropped screw hole was detected by fiber scope.</a:t>
            </a:r>
          </a:p>
          <a:p>
            <a:pPr algn="just"/>
            <a:r>
              <a:rPr kumimoji="1" lang="en-US" altLang="ja-JP" b="1" dirty="0">
                <a:latin typeface="+mj-ea"/>
                <a:ea typeface="+mj-ea"/>
              </a:rPr>
              <a:t>Regarding No7, there were no retracted screw in accessible area…</a:t>
            </a:r>
          </a:p>
          <a:p>
            <a:r>
              <a:rPr kumimoji="1" lang="en-US" altLang="ja-JP" b="1" dirty="0">
                <a:latin typeface="+mj-ea"/>
                <a:ea typeface="+mj-ea"/>
              </a:rPr>
              <a:t>No alkali detergent leak to inside of He vessel. </a:t>
            </a:r>
          </a:p>
          <a:p>
            <a:r>
              <a:rPr kumimoji="1" lang="en-US" altLang="ja-JP" b="1" dirty="0">
                <a:solidFill>
                  <a:srgbClr val="FF0000"/>
                </a:solidFill>
                <a:latin typeface="+mj-ea"/>
                <a:ea typeface="+mj-ea"/>
              </a:rPr>
              <a:t>Details will be presented by Janic Chambrillon “</a:t>
            </a:r>
            <a:r>
              <a:rPr kumimoji="1" lang="en-US" altLang="ja-JP" b="1" dirty="0" err="1">
                <a:solidFill>
                  <a:srgbClr val="FF0000"/>
                </a:solidFill>
                <a:latin typeface="+mj-ea"/>
                <a:ea typeface="+mj-ea"/>
              </a:rPr>
              <a:t>LIPAc</a:t>
            </a:r>
            <a:r>
              <a:rPr kumimoji="1" lang="en-US" altLang="ja-JP" b="1" dirty="0">
                <a:solidFill>
                  <a:srgbClr val="FF0000"/>
                </a:solidFill>
                <a:latin typeface="+mj-ea"/>
                <a:ea typeface="+mj-ea"/>
              </a:rPr>
              <a:t> cryomodule assembly progress and lessons learnt” in TTC 2022 Aomori.</a:t>
            </a:r>
          </a:p>
        </p:txBody>
      </p:sp>
      <p:sp>
        <p:nvSpPr>
          <p:cNvPr id="3" name="Date Placeholder 1">
            <a:extLst>
              <a:ext uri="{FF2B5EF4-FFF2-40B4-BE49-F238E27FC236}">
                <a16:creationId xmlns:a16="http://schemas.microsoft.com/office/drawing/2014/main" id="{108CC12F-4447-7B41-AAEC-40985EA20A32}"/>
              </a:ext>
            </a:extLst>
          </p:cNvPr>
          <p:cNvSpPr>
            <a:spLocks noGrp="1"/>
          </p:cNvSpPr>
          <p:nvPr>
            <p:ph type="dt" sz="half" idx="10"/>
          </p:nvPr>
        </p:nvSpPr>
        <p:spPr>
          <a:xfrm>
            <a:off x="10840" y="6546830"/>
            <a:ext cx="2844800" cy="338554"/>
          </a:xfrm>
        </p:spPr>
        <p:txBody>
          <a:bodyPr/>
          <a:lstStyle/>
          <a:p>
            <a:r>
              <a:rPr lang="en-US" dirty="0"/>
              <a:t>12/10/22</a:t>
            </a:r>
          </a:p>
        </p:txBody>
      </p:sp>
    </p:spTree>
    <p:extLst>
      <p:ext uri="{BB962C8B-B14F-4D97-AF65-F5344CB8AC3E}">
        <p14:creationId xmlns:p14="http://schemas.microsoft.com/office/powerpoint/2010/main" val="230245602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5">
            <a:extLst>
              <a:ext uri="{FF2B5EF4-FFF2-40B4-BE49-F238E27FC236}">
                <a16:creationId xmlns:a16="http://schemas.microsoft.com/office/drawing/2014/main" id="{06C305E9-DFCE-F179-63B8-88864C8CF0D7}"/>
              </a:ext>
            </a:extLst>
          </p:cNvPr>
          <p:cNvSpPr txBox="1"/>
          <p:nvPr/>
        </p:nvSpPr>
        <p:spPr>
          <a:xfrm>
            <a:off x="1645213" y="27279"/>
            <a:ext cx="8928992" cy="586593"/>
          </a:xfrm>
          <a:prstGeom prst="rect">
            <a:avLst/>
          </a:prstGeom>
          <a:noFill/>
          <a:effectLst/>
        </p:spPr>
        <p:txBody>
          <a:bodyPr wrap="square" lIns="90000" tIns="72000" rIns="90000" bIns="0" rtlCol="0" anchor="ctr" anchorCtr="1">
            <a:normAutofit fontScale="77500" lnSpcReduction="20000"/>
          </a:bodyPr>
          <a:lstStyle/>
          <a:p>
            <a:r>
              <a:rPr lang="en-US" altLang="ja-JP" sz="5333" b="1" dirty="0">
                <a:solidFill>
                  <a:srgbClr val="0070C0"/>
                </a:solidFill>
                <a:ea typeface="Gill Sans Nova Book" panose="020B0502020204020203" pitchFamily="34" charset="-128"/>
                <a:cs typeface="Gill Sans Nova Book" panose="020B0502020204020203" pitchFamily="34" charset="-128"/>
              </a:rPr>
              <a:t>High Pressure Rinsing </a:t>
            </a:r>
          </a:p>
        </p:txBody>
      </p:sp>
      <p:grpSp>
        <p:nvGrpSpPr>
          <p:cNvPr id="8" name="グループ化 7">
            <a:extLst>
              <a:ext uri="{FF2B5EF4-FFF2-40B4-BE49-F238E27FC236}">
                <a16:creationId xmlns:a16="http://schemas.microsoft.com/office/drawing/2014/main" id="{6C996C0E-B565-9380-C85C-6F6E5F23D7FA}"/>
              </a:ext>
            </a:extLst>
          </p:cNvPr>
          <p:cNvGrpSpPr/>
          <p:nvPr/>
        </p:nvGrpSpPr>
        <p:grpSpPr>
          <a:xfrm>
            <a:off x="1229781" y="1283173"/>
            <a:ext cx="4830482" cy="2001812"/>
            <a:chOff x="1928761" y="3725265"/>
            <a:chExt cx="5215781" cy="2247265"/>
          </a:xfrm>
        </p:grpSpPr>
        <p:pic>
          <p:nvPicPr>
            <p:cNvPr id="10" name="図 9">
              <a:extLst>
                <a:ext uri="{FF2B5EF4-FFF2-40B4-BE49-F238E27FC236}">
                  <a16:creationId xmlns:a16="http://schemas.microsoft.com/office/drawing/2014/main" id="{F191738D-653D-30D0-6F67-A0B0471273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1928761" y="3725265"/>
              <a:ext cx="2971165" cy="2247265"/>
            </a:xfrm>
            <a:prstGeom prst="rect">
              <a:avLst/>
            </a:prstGeom>
            <a:noFill/>
            <a:ln>
              <a:noFill/>
            </a:ln>
          </p:spPr>
        </p:pic>
        <p:sp>
          <p:nvSpPr>
            <p:cNvPr id="11" name="テキスト ボックス 10">
              <a:extLst>
                <a:ext uri="{FF2B5EF4-FFF2-40B4-BE49-F238E27FC236}">
                  <a16:creationId xmlns:a16="http://schemas.microsoft.com/office/drawing/2014/main" id="{16BBDAFD-5EA0-7620-2C1C-CF0B98B72052}"/>
                </a:ext>
              </a:extLst>
            </p:cNvPr>
            <p:cNvSpPr txBox="1"/>
            <p:nvPr/>
          </p:nvSpPr>
          <p:spPr>
            <a:xfrm>
              <a:off x="4921385" y="4051451"/>
              <a:ext cx="2223157" cy="1275744"/>
            </a:xfrm>
            <a:prstGeom prst="rect">
              <a:avLst/>
            </a:prstGeom>
            <a:noFill/>
          </p:spPr>
          <p:txBody>
            <a:bodyPr wrap="square" rtlCol="0">
              <a:spAutoFit/>
            </a:bodyPr>
            <a:lstStyle/>
            <a:p>
              <a:r>
                <a:rPr kumimoji="1" lang="en-US" altLang="ja-JP" sz="2000" b="1" dirty="0">
                  <a:latin typeface="+mj-ea"/>
                  <a:ea typeface="+mj-ea"/>
                </a:rPr>
                <a:t>Specification</a:t>
              </a:r>
            </a:p>
            <a:p>
              <a:r>
                <a:rPr kumimoji="1" lang="en-US" altLang="ja-JP" sz="2000" b="1" dirty="0">
                  <a:latin typeface="+mj-ea"/>
                  <a:ea typeface="+mj-ea"/>
                </a:rPr>
                <a:t>-  ISO class1 </a:t>
              </a:r>
            </a:p>
            <a:p>
              <a:r>
                <a:rPr lang="en-US" altLang="ja-JP" sz="2000" b="1" dirty="0">
                  <a:latin typeface="+mj-ea"/>
                  <a:ea typeface="+mj-ea"/>
                </a:rPr>
                <a:t>- Lateral flow</a:t>
              </a:r>
            </a:p>
            <a:p>
              <a:r>
                <a:rPr kumimoji="1" lang="en-US" altLang="ja-JP" sz="2000" b="1" dirty="0">
                  <a:latin typeface="+mj-ea"/>
                  <a:ea typeface="+mj-ea"/>
                </a:rPr>
                <a:t>- 7m×4m</a:t>
              </a:r>
            </a:p>
          </p:txBody>
        </p:sp>
        <p:cxnSp>
          <p:nvCxnSpPr>
            <p:cNvPr id="12" name="直線矢印コネクタ 11">
              <a:extLst>
                <a:ext uri="{FF2B5EF4-FFF2-40B4-BE49-F238E27FC236}">
                  <a16:creationId xmlns:a16="http://schemas.microsoft.com/office/drawing/2014/main" id="{7E2590A4-615A-350D-385A-2A6C22CF20A3}"/>
                </a:ext>
              </a:extLst>
            </p:cNvPr>
            <p:cNvCxnSpPr>
              <a:cxnSpLocks/>
            </p:cNvCxnSpPr>
            <p:nvPr/>
          </p:nvCxnSpPr>
          <p:spPr>
            <a:xfrm flipH="1">
              <a:off x="2381250" y="4753610"/>
              <a:ext cx="1384300" cy="29972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BEC28F6F-B8F7-8D87-CE32-DA435B4E3788}"/>
                </a:ext>
              </a:extLst>
            </p:cNvPr>
            <p:cNvCxnSpPr>
              <a:cxnSpLocks/>
            </p:cNvCxnSpPr>
            <p:nvPr/>
          </p:nvCxnSpPr>
          <p:spPr>
            <a:xfrm flipH="1">
              <a:off x="2984500" y="4969370"/>
              <a:ext cx="1110777" cy="5435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B58EB3E0-521D-BF99-5E8A-F1B3931B056C}"/>
                </a:ext>
              </a:extLst>
            </p:cNvPr>
            <p:cNvSpPr txBox="1"/>
            <p:nvPr/>
          </p:nvSpPr>
          <p:spPr>
            <a:xfrm>
              <a:off x="3296290" y="4278517"/>
              <a:ext cx="1309378" cy="414618"/>
            </a:xfrm>
            <a:prstGeom prst="rect">
              <a:avLst/>
            </a:prstGeom>
            <a:noFill/>
          </p:spPr>
          <p:txBody>
            <a:bodyPr wrap="square" rtlCol="0">
              <a:spAutoFit/>
            </a:bodyPr>
            <a:lstStyle/>
            <a:p>
              <a:r>
                <a:rPr kumimoji="1" lang="en-US" altLang="ja-JP" sz="1800" b="1" dirty="0">
                  <a:solidFill>
                    <a:schemeClr val="bg1"/>
                  </a:solidFill>
                </a:rPr>
                <a:t>Filter unit</a:t>
              </a:r>
            </a:p>
          </p:txBody>
        </p:sp>
        <p:sp>
          <p:nvSpPr>
            <p:cNvPr id="15" name="テキスト ボックス 14">
              <a:extLst>
                <a:ext uri="{FF2B5EF4-FFF2-40B4-BE49-F238E27FC236}">
                  <a16:creationId xmlns:a16="http://schemas.microsoft.com/office/drawing/2014/main" id="{D84D1544-576E-07C9-EDA8-87AFCC78609F}"/>
                </a:ext>
              </a:extLst>
            </p:cNvPr>
            <p:cNvSpPr txBox="1"/>
            <p:nvPr/>
          </p:nvSpPr>
          <p:spPr>
            <a:xfrm>
              <a:off x="2360061" y="3908575"/>
              <a:ext cx="1505585" cy="349213"/>
            </a:xfrm>
            <a:prstGeom prst="rect">
              <a:avLst/>
            </a:prstGeom>
            <a:noFill/>
          </p:spPr>
          <p:txBody>
            <a:bodyPr wrap="square" rtlCol="0">
              <a:spAutoFit/>
            </a:bodyPr>
            <a:lstStyle/>
            <a:p>
              <a:r>
                <a:rPr kumimoji="1" lang="en-US" altLang="ja-JP" sz="1800" b="1" dirty="0">
                  <a:solidFill>
                    <a:schemeClr val="bg1"/>
                  </a:solidFill>
                </a:rPr>
                <a:t>HPR system</a:t>
              </a:r>
            </a:p>
          </p:txBody>
        </p:sp>
      </p:grpSp>
      <p:pic>
        <p:nvPicPr>
          <p:cNvPr id="16" name="図 15">
            <a:extLst>
              <a:ext uri="{FF2B5EF4-FFF2-40B4-BE49-F238E27FC236}">
                <a16:creationId xmlns:a16="http://schemas.microsoft.com/office/drawing/2014/main" id="{1AFE2B6D-76AF-6215-A406-79D838749A97}"/>
              </a:ext>
            </a:extLst>
          </p:cNvPr>
          <p:cNvPicPr>
            <a:picLocks noChangeAspect="1"/>
          </p:cNvPicPr>
          <p:nvPr/>
        </p:nvPicPr>
        <p:blipFill rotWithShape="1">
          <a:blip r:embed="rId3"/>
          <a:srcRect r="71137"/>
          <a:stretch/>
        </p:blipFill>
        <p:spPr>
          <a:xfrm>
            <a:off x="6343953" y="1283173"/>
            <a:ext cx="1341278" cy="1871985"/>
          </a:xfrm>
          <a:prstGeom prst="rect">
            <a:avLst/>
          </a:prstGeom>
        </p:spPr>
      </p:pic>
      <p:sp>
        <p:nvSpPr>
          <p:cNvPr id="5" name="Footer Placeholder 2">
            <a:extLst>
              <a:ext uri="{FF2B5EF4-FFF2-40B4-BE49-F238E27FC236}">
                <a16:creationId xmlns:a16="http://schemas.microsoft.com/office/drawing/2014/main" id="{4BA82E27-95C3-C3F1-541D-3E1E4DFA06B8}"/>
              </a:ext>
            </a:extLst>
          </p:cNvPr>
          <p:cNvSpPr>
            <a:spLocks noGrp="1"/>
          </p:cNvSpPr>
          <p:nvPr>
            <p:ph type="ftr" sz="quarter" idx="11"/>
          </p:nvPr>
        </p:nvSpPr>
        <p:spPr>
          <a:xfrm>
            <a:off x="4165600" y="6546830"/>
            <a:ext cx="3860800" cy="338554"/>
          </a:xfrm>
        </p:spPr>
        <p:txBody>
          <a:bodyPr/>
          <a:lstStyle/>
          <a:p>
            <a:r>
              <a:rPr lang="en-US" dirty="0"/>
              <a:t>TTC 2022 Aomori</a:t>
            </a:r>
          </a:p>
        </p:txBody>
      </p:sp>
      <p:sp>
        <p:nvSpPr>
          <p:cNvPr id="20" name="テキスト ボックス 19">
            <a:extLst>
              <a:ext uri="{FF2B5EF4-FFF2-40B4-BE49-F238E27FC236}">
                <a16:creationId xmlns:a16="http://schemas.microsoft.com/office/drawing/2014/main" id="{A1AACEF4-D656-4F66-CF4D-6CBB74E4CD62}"/>
              </a:ext>
            </a:extLst>
          </p:cNvPr>
          <p:cNvSpPr txBox="1"/>
          <p:nvPr/>
        </p:nvSpPr>
        <p:spPr>
          <a:xfrm>
            <a:off x="7104112" y="756420"/>
            <a:ext cx="3816424" cy="461665"/>
          </a:xfrm>
          <a:prstGeom prst="rect">
            <a:avLst/>
          </a:prstGeom>
          <a:noFill/>
        </p:spPr>
        <p:txBody>
          <a:bodyPr wrap="square" rtlCol="0">
            <a:spAutoFit/>
          </a:bodyPr>
          <a:lstStyle/>
          <a:p>
            <a:r>
              <a:rPr kumimoji="1" lang="en-US" altLang="ja-JP" b="1" dirty="0">
                <a:latin typeface="+mj-ea"/>
                <a:ea typeface="+mj-ea"/>
              </a:rPr>
              <a:t>HPR condition for solenoid</a:t>
            </a:r>
          </a:p>
        </p:txBody>
      </p:sp>
      <p:sp>
        <p:nvSpPr>
          <p:cNvPr id="21" name="テキスト ボックス 20">
            <a:extLst>
              <a:ext uri="{FF2B5EF4-FFF2-40B4-BE49-F238E27FC236}">
                <a16:creationId xmlns:a16="http://schemas.microsoft.com/office/drawing/2014/main" id="{BCCE66AD-9331-7A63-1A82-C212D5D3B71F}"/>
              </a:ext>
            </a:extLst>
          </p:cNvPr>
          <p:cNvSpPr txBox="1"/>
          <p:nvPr/>
        </p:nvSpPr>
        <p:spPr>
          <a:xfrm>
            <a:off x="1214864" y="777160"/>
            <a:ext cx="4811273" cy="461665"/>
          </a:xfrm>
          <a:prstGeom prst="rect">
            <a:avLst/>
          </a:prstGeom>
          <a:noFill/>
        </p:spPr>
        <p:txBody>
          <a:bodyPr wrap="square" rtlCol="0">
            <a:spAutoFit/>
          </a:bodyPr>
          <a:lstStyle/>
          <a:p>
            <a:r>
              <a:rPr kumimoji="1" lang="en-US" altLang="ja-JP" b="1" dirty="0">
                <a:latin typeface="+mj-ea"/>
                <a:ea typeface="+mj-ea"/>
              </a:rPr>
              <a:t>Clean room for HPR @MHI facility </a:t>
            </a:r>
          </a:p>
        </p:txBody>
      </p:sp>
      <p:sp>
        <p:nvSpPr>
          <p:cNvPr id="28" name="四角形: 角を丸くする 27">
            <a:extLst>
              <a:ext uri="{FF2B5EF4-FFF2-40B4-BE49-F238E27FC236}">
                <a16:creationId xmlns:a16="http://schemas.microsoft.com/office/drawing/2014/main" id="{3F9F729C-9AB4-44AA-852C-E8E31BDB1BA2}"/>
              </a:ext>
            </a:extLst>
          </p:cNvPr>
          <p:cNvSpPr/>
          <p:nvPr/>
        </p:nvSpPr>
        <p:spPr>
          <a:xfrm>
            <a:off x="786234" y="764704"/>
            <a:ext cx="5205778" cy="2664296"/>
          </a:xfrm>
          <a:prstGeom prst="roundRect">
            <a:avLst>
              <a:gd name="adj" fmla="val 203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四角形: 角を丸くする 28">
            <a:extLst>
              <a:ext uri="{FF2B5EF4-FFF2-40B4-BE49-F238E27FC236}">
                <a16:creationId xmlns:a16="http://schemas.microsoft.com/office/drawing/2014/main" id="{B486F193-9794-E260-E159-4B59A524A851}"/>
              </a:ext>
            </a:extLst>
          </p:cNvPr>
          <p:cNvSpPr/>
          <p:nvPr/>
        </p:nvSpPr>
        <p:spPr>
          <a:xfrm>
            <a:off x="6216823" y="752744"/>
            <a:ext cx="5188943" cy="2676256"/>
          </a:xfrm>
          <a:prstGeom prst="roundRect">
            <a:avLst>
              <a:gd name="adj" fmla="val 203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Date Placeholder 1">
            <a:extLst>
              <a:ext uri="{FF2B5EF4-FFF2-40B4-BE49-F238E27FC236}">
                <a16:creationId xmlns:a16="http://schemas.microsoft.com/office/drawing/2014/main" id="{D7B09B2F-D364-B5DA-DF8D-473A0A7672B5}"/>
              </a:ext>
            </a:extLst>
          </p:cNvPr>
          <p:cNvSpPr>
            <a:spLocks noGrp="1"/>
          </p:cNvSpPr>
          <p:nvPr>
            <p:ph type="dt" sz="half" idx="10"/>
          </p:nvPr>
        </p:nvSpPr>
        <p:spPr>
          <a:xfrm>
            <a:off x="10840" y="6546830"/>
            <a:ext cx="2844800" cy="338554"/>
          </a:xfrm>
        </p:spPr>
        <p:txBody>
          <a:bodyPr/>
          <a:lstStyle/>
          <a:p>
            <a:r>
              <a:rPr lang="en-US" dirty="0"/>
              <a:t>12/10/22</a:t>
            </a:r>
          </a:p>
        </p:txBody>
      </p:sp>
      <p:grpSp>
        <p:nvGrpSpPr>
          <p:cNvPr id="37" name="グループ化 36">
            <a:extLst>
              <a:ext uri="{FF2B5EF4-FFF2-40B4-BE49-F238E27FC236}">
                <a16:creationId xmlns:a16="http://schemas.microsoft.com/office/drawing/2014/main" id="{FF0CF94E-6BFC-663C-D8D7-DE878DA1A994}"/>
              </a:ext>
            </a:extLst>
          </p:cNvPr>
          <p:cNvGrpSpPr/>
          <p:nvPr/>
        </p:nvGrpSpPr>
        <p:grpSpPr>
          <a:xfrm>
            <a:off x="488490" y="3665250"/>
            <a:ext cx="11080118" cy="2675117"/>
            <a:chOff x="-86714" y="1268759"/>
            <a:chExt cx="12126715" cy="3641967"/>
          </a:xfrm>
        </p:grpSpPr>
        <p:grpSp>
          <p:nvGrpSpPr>
            <p:cNvPr id="38" name="グループ化 37">
              <a:extLst>
                <a:ext uri="{FF2B5EF4-FFF2-40B4-BE49-F238E27FC236}">
                  <a16:creationId xmlns:a16="http://schemas.microsoft.com/office/drawing/2014/main" id="{57ACFFEA-E1A4-6718-3EC4-366F196FA135}"/>
                </a:ext>
              </a:extLst>
            </p:cNvPr>
            <p:cNvGrpSpPr/>
            <p:nvPr/>
          </p:nvGrpSpPr>
          <p:grpSpPr>
            <a:xfrm>
              <a:off x="-86714" y="1268759"/>
              <a:ext cx="12126715" cy="3641967"/>
              <a:chOff x="51232" y="1292087"/>
              <a:chExt cx="12126715" cy="3641967"/>
            </a:xfrm>
          </p:grpSpPr>
          <p:pic>
            <p:nvPicPr>
              <p:cNvPr id="42" name="Picture 4">
                <a:extLst>
                  <a:ext uri="{FF2B5EF4-FFF2-40B4-BE49-F238E27FC236}">
                    <a16:creationId xmlns:a16="http://schemas.microsoft.com/office/drawing/2014/main" id="{E052BA44-F655-2B29-B582-DE26CF985C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859" t="3857" r="4704"/>
              <a:stretch/>
            </p:blipFill>
            <p:spPr bwMode="auto">
              <a:xfrm>
                <a:off x="571296" y="1375681"/>
                <a:ext cx="2259903" cy="2647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図 42">
                <a:extLst>
                  <a:ext uri="{FF2B5EF4-FFF2-40B4-BE49-F238E27FC236}">
                    <a16:creationId xmlns:a16="http://schemas.microsoft.com/office/drawing/2014/main" id="{B0A9E311-CDD1-3B02-3EA3-0350FA06C599}"/>
                  </a:ext>
                </a:extLst>
              </p:cNvPr>
              <p:cNvPicPr>
                <a:picLocks noChangeAspect="1"/>
              </p:cNvPicPr>
              <p:nvPr/>
            </p:nvPicPr>
            <p:blipFill rotWithShape="1">
              <a:blip r:embed="rId5"/>
              <a:srcRect l="19945" t="20446"/>
              <a:stretch/>
            </p:blipFill>
            <p:spPr>
              <a:xfrm>
                <a:off x="6590406" y="1420928"/>
                <a:ext cx="2448963" cy="2358608"/>
              </a:xfrm>
              <a:prstGeom prst="rect">
                <a:avLst/>
              </a:prstGeom>
            </p:spPr>
          </p:pic>
          <p:pic>
            <p:nvPicPr>
              <p:cNvPr id="44" name="図 43">
                <a:extLst>
                  <a:ext uri="{FF2B5EF4-FFF2-40B4-BE49-F238E27FC236}">
                    <a16:creationId xmlns:a16="http://schemas.microsoft.com/office/drawing/2014/main" id="{5F92DF9F-3D7C-3561-4D2E-025C20110020}"/>
                  </a:ext>
                </a:extLst>
              </p:cNvPr>
              <p:cNvPicPr>
                <a:picLocks noChangeAspect="1"/>
              </p:cNvPicPr>
              <p:nvPr/>
            </p:nvPicPr>
            <p:blipFill>
              <a:blip r:embed="rId6"/>
              <a:stretch>
                <a:fillRect/>
              </a:stretch>
            </p:blipFill>
            <p:spPr>
              <a:xfrm>
                <a:off x="3563508" y="1398002"/>
                <a:ext cx="2270838" cy="2381534"/>
              </a:xfrm>
              <a:prstGeom prst="rect">
                <a:avLst/>
              </a:prstGeom>
            </p:spPr>
          </p:pic>
          <p:pic>
            <p:nvPicPr>
              <p:cNvPr id="45" name="Picture 2" descr="画像">
                <a:extLst>
                  <a:ext uri="{FF2B5EF4-FFF2-40B4-BE49-F238E27FC236}">
                    <a16:creationId xmlns:a16="http://schemas.microsoft.com/office/drawing/2014/main" id="{507382E2-A388-4733-F87F-419AAF3D57C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8191" r="3639"/>
              <a:stretch/>
            </p:blipFill>
            <p:spPr bwMode="auto">
              <a:xfrm>
                <a:off x="9683033" y="1432333"/>
                <a:ext cx="2181515" cy="2578483"/>
              </a:xfrm>
              <a:prstGeom prst="rect">
                <a:avLst/>
              </a:prstGeom>
              <a:noFill/>
              <a:extLst>
                <a:ext uri="{909E8E84-426E-40DD-AFC4-6F175D3DCCD1}">
                  <a14:hiddenFill xmlns:a14="http://schemas.microsoft.com/office/drawing/2010/main">
                    <a:solidFill>
                      <a:srgbClr val="FFFFFF"/>
                    </a:solidFill>
                  </a14:hiddenFill>
                </a:ext>
              </a:extLst>
            </p:spPr>
          </p:pic>
          <p:sp>
            <p:nvSpPr>
              <p:cNvPr id="46" name="正方形/長方形 45">
                <a:extLst>
                  <a:ext uri="{FF2B5EF4-FFF2-40B4-BE49-F238E27FC236}">
                    <a16:creationId xmlns:a16="http://schemas.microsoft.com/office/drawing/2014/main" id="{A967E53C-2A24-E19A-DC17-DC3FDA3D3515}"/>
                  </a:ext>
                </a:extLst>
              </p:cNvPr>
              <p:cNvSpPr/>
              <p:nvPr/>
            </p:nvSpPr>
            <p:spPr>
              <a:xfrm>
                <a:off x="51232" y="4048286"/>
                <a:ext cx="3300031" cy="586620"/>
              </a:xfrm>
              <a:prstGeom prst="rect">
                <a:avLst/>
              </a:prstGeom>
            </p:spPr>
            <p:txBody>
              <a:bodyPr wrap="square">
                <a:spAutoFit/>
              </a:bodyPr>
              <a:lstStyle/>
              <a:p>
                <a:pPr algn="ctr"/>
                <a:r>
                  <a:rPr lang="en-US" altLang="ja-JP" sz="2200" b="1" dirty="0">
                    <a:latin typeface="+mj-ea"/>
                    <a:ea typeface="+mj-ea"/>
                  </a:rPr>
                  <a:t>HPR in cleanroom.</a:t>
                </a:r>
                <a:endParaRPr lang="ja-JP" altLang="en-US" sz="2200" dirty="0">
                  <a:latin typeface="+mj-ea"/>
                  <a:ea typeface="+mj-ea"/>
                </a:endParaRPr>
              </a:p>
            </p:txBody>
          </p:sp>
          <p:sp>
            <p:nvSpPr>
              <p:cNvPr id="47" name="正方形/長方形 46">
                <a:extLst>
                  <a:ext uri="{FF2B5EF4-FFF2-40B4-BE49-F238E27FC236}">
                    <a16:creationId xmlns:a16="http://schemas.microsoft.com/office/drawing/2014/main" id="{E6E1963C-CBB6-DE8F-20EA-B0E42E4DF256}"/>
                  </a:ext>
                </a:extLst>
              </p:cNvPr>
              <p:cNvSpPr/>
              <p:nvPr/>
            </p:nvSpPr>
            <p:spPr>
              <a:xfrm>
                <a:off x="3246371" y="3795634"/>
                <a:ext cx="2914033" cy="1047535"/>
              </a:xfrm>
              <a:prstGeom prst="rect">
                <a:avLst/>
              </a:prstGeom>
            </p:spPr>
            <p:txBody>
              <a:bodyPr wrap="square">
                <a:spAutoFit/>
              </a:bodyPr>
              <a:lstStyle/>
              <a:p>
                <a:pPr algn="ctr"/>
                <a:r>
                  <a:rPr lang="en-US" altLang="ja-JP" sz="2200" b="1" dirty="0">
                    <a:latin typeface="+mj-ea"/>
                    <a:ea typeface="+mj-ea"/>
                  </a:rPr>
                  <a:t>Dry &amp;N2 blow.</a:t>
                </a:r>
              </a:p>
              <a:p>
                <a:pPr algn="ctr"/>
                <a:r>
                  <a:rPr lang="en-US" altLang="ja-JP" sz="2200" b="1" dirty="0">
                    <a:latin typeface="+mj-ea"/>
                    <a:ea typeface="+mj-ea"/>
                  </a:rPr>
                  <a:t>1counts @0.3μm!</a:t>
                </a:r>
                <a:endParaRPr lang="ja-JP" altLang="en-US" sz="2200" dirty="0">
                  <a:latin typeface="+mj-ea"/>
                  <a:ea typeface="+mj-ea"/>
                </a:endParaRPr>
              </a:p>
            </p:txBody>
          </p:sp>
          <p:sp>
            <p:nvSpPr>
              <p:cNvPr id="48" name="正方形/長方形 47">
                <a:extLst>
                  <a:ext uri="{FF2B5EF4-FFF2-40B4-BE49-F238E27FC236}">
                    <a16:creationId xmlns:a16="http://schemas.microsoft.com/office/drawing/2014/main" id="{5A0DDD04-E75C-0A9C-9AF1-707EF7A612F4}"/>
                  </a:ext>
                </a:extLst>
              </p:cNvPr>
              <p:cNvSpPr/>
              <p:nvPr/>
            </p:nvSpPr>
            <p:spPr>
              <a:xfrm>
                <a:off x="6222518" y="3811483"/>
                <a:ext cx="3123686" cy="1047535"/>
              </a:xfrm>
              <a:prstGeom prst="rect">
                <a:avLst/>
              </a:prstGeom>
            </p:spPr>
            <p:txBody>
              <a:bodyPr wrap="square">
                <a:spAutoFit/>
              </a:bodyPr>
              <a:lstStyle/>
              <a:p>
                <a:pPr algn="ctr"/>
                <a:r>
                  <a:rPr lang="en-US" altLang="ja-JP" sz="2200" b="1" dirty="0">
                    <a:latin typeface="+mn-ea"/>
                  </a:rPr>
                  <a:t>BPM mount and </a:t>
                </a:r>
              </a:p>
              <a:p>
                <a:pPr algn="ctr"/>
                <a:r>
                  <a:rPr lang="en-US" altLang="ja-JP" sz="2200" b="1" dirty="0">
                    <a:latin typeface="+mn-ea"/>
                  </a:rPr>
                  <a:t>leak test.</a:t>
                </a:r>
                <a:r>
                  <a:rPr lang="ja-JP" altLang="en-US" sz="2200" b="1" dirty="0">
                    <a:latin typeface="+mn-ea"/>
                  </a:rPr>
                  <a:t>→</a:t>
                </a:r>
                <a:r>
                  <a:rPr lang="en-US" altLang="ja-JP" sz="2200" b="1" dirty="0">
                    <a:latin typeface="+mn-ea"/>
                  </a:rPr>
                  <a:t>No leak!</a:t>
                </a:r>
                <a:endParaRPr lang="ja-JP" altLang="en-US" sz="2200" dirty="0">
                  <a:latin typeface="+mn-ea"/>
                </a:endParaRPr>
              </a:p>
            </p:txBody>
          </p:sp>
          <p:sp>
            <p:nvSpPr>
              <p:cNvPr id="49" name="正方形/長方形 48">
                <a:extLst>
                  <a:ext uri="{FF2B5EF4-FFF2-40B4-BE49-F238E27FC236}">
                    <a16:creationId xmlns:a16="http://schemas.microsoft.com/office/drawing/2014/main" id="{EA6AE49D-2B06-D3FA-C485-D58EB4CEB994}"/>
                  </a:ext>
                </a:extLst>
              </p:cNvPr>
              <p:cNvSpPr/>
              <p:nvPr/>
            </p:nvSpPr>
            <p:spPr>
              <a:xfrm>
                <a:off x="9369635" y="4048286"/>
                <a:ext cx="2808312" cy="586620"/>
              </a:xfrm>
              <a:prstGeom prst="rect">
                <a:avLst/>
              </a:prstGeom>
            </p:spPr>
            <p:txBody>
              <a:bodyPr wrap="square">
                <a:spAutoFit/>
              </a:bodyPr>
              <a:lstStyle/>
              <a:p>
                <a:pPr algn="ctr"/>
                <a:r>
                  <a:rPr lang="en-US" altLang="ja-JP" sz="2200" b="1" dirty="0">
                    <a:latin typeface="+mn-ea"/>
                  </a:rPr>
                  <a:t>Double packing.</a:t>
                </a:r>
                <a:endParaRPr lang="ja-JP" altLang="en-US" sz="2200" dirty="0">
                  <a:latin typeface="+mn-ea"/>
                </a:endParaRPr>
              </a:p>
            </p:txBody>
          </p:sp>
          <p:sp>
            <p:nvSpPr>
              <p:cNvPr id="50" name="四角形: 角を丸くする 49">
                <a:extLst>
                  <a:ext uri="{FF2B5EF4-FFF2-40B4-BE49-F238E27FC236}">
                    <a16:creationId xmlns:a16="http://schemas.microsoft.com/office/drawing/2014/main" id="{F1D0E453-005D-0B67-FF6C-7358E52B983C}"/>
                  </a:ext>
                </a:extLst>
              </p:cNvPr>
              <p:cNvSpPr/>
              <p:nvPr/>
            </p:nvSpPr>
            <p:spPr>
              <a:xfrm>
                <a:off x="3406099" y="1303506"/>
                <a:ext cx="2585657" cy="3627234"/>
              </a:xfrm>
              <a:prstGeom prst="roundRect">
                <a:avLst>
                  <a:gd name="adj" fmla="val 203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四角形: 角を丸くする 50">
                <a:extLst>
                  <a:ext uri="{FF2B5EF4-FFF2-40B4-BE49-F238E27FC236}">
                    <a16:creationId xmlns:a16="http://schemas.microsoft.com/office/drawing/2014/main" id="{EB304FEE-60AF-BF0E-2799-5949C5EEAB5E}"/>
                  </a:ext>
                </a:extLst>
              </p:cNvPr>
              <p:cNvSpPr/>
              <p:nvPr/>
            </p:nvSpPr>
            <p:spPr>
              <a:xfrm>
                <a:off x="359845" y="1306819"/>
                <a:ext cx="2647645" cy="3627235"/>
              </a:xfrm>
              <a:prstGeom prst="roundRect">
                <a:avLst>
                  <a:gd name="adj" fmla="val 203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2" name="四角形: 角を丸くする 51">
                <a:extLst>
                  <a:ext uri="{FF2B5EF4-FFF2-40B4-BE49-F238E27FC236}">
                    <a16:creationId xmlns:a16="http://schemas.microsoft.com/office/drawing/2014/main" id="{F6AAA195-1051-7D26-C635-25EE758C4580}"/>
                  </a:ext>
                </a:extLst>
              </p:cNvPr>
              <p:cNvSpPr/>
              <p:nvPr/>
            </p:nvSpPr>
            <p:spPr>
              <a:xfrm>
                <a:off x="6387623" y="1306541"/>
                <a:ext cx="2798652" cy="3624198"/>
              </a:xfrm>
              <a:prstGeom prst="roundRect">
                <a:avLst>
                  <a:gd name="adj" fmla="val 203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四角形: 角を丸くする 52">
                <a:extLst>
                  <a:ext uri="{FF2B5EF4-FFF2-40B4-BE49-F238E27FC236}">
                    <a16:creationId xmlns:a16="http://schemas.microsoft.com/office/drawing/2014/main" id="{036DBD65-B6AE-8237-CD7B-633D720BD482}"/>
                  </a:ext>
                </a:extLst>
              </p:cNvPr>
              <p:cNvSpPr/>
              <p:nvPr/>
            </p:nvSpPr>
            <p:spPr>
              <a:xfrm>
                <a:off x="9558175" y="1292087"/>
                <a:ext cx="2436411" cy="3638651"/>
              </a:xfrm>
              <a:prstGeom prst="roundRect">
                <a:avLst>
                  <a:gd name="adj" fmla="val 203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9" name="矢印: 右 38">
              <a:extLst>
                <a:ext uri="{FF2B5EF4-FFF2-40B4-BE49-F238E27FC236}">
                  <a16:creationId xmlns:a16="http://schemas.microsoft.com/office/drawing/2014/main" id="{771B537E-C4AA-D46B-A99B-6ECF0784654B}"/>
                </a:ext>
              </a:extLst>
            </p:cNvPr>
            <p:cNvSpPr/>
            <p:nvPr/>
          </p:nvSpPr>
          <p:spPr>
            <a:xfrm>
              <a:off x="2873611" y="2420888"/>
              <a:ext cx="374261" cy="122413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矢印: 右 39">
              <a:extLst>
                <a:ext uri="{FF2B5EF4-FFF2-40B4-BE49-F238E27FC236}">
                  <a16:creationId xmlns:a16="http://schemas.microsoft.com/office/drawing/2014/main" id="{30A1080B-7EF2-23DE-7AFF-A261CB8A1E5F}"/>
                </a:ext>
              </a:extLst>
            </p:cNvPr>
            <p:cNvSpPr/>
            <p:nvPr/>
          </p:nvSpPr>
          <p:spPr>
            <a:xfrm>
              <a:off x="5871349" y="2439952"/>
              <a:ext cx="374261" cy="122413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矢印: 右 40">
              <a:extLst>
                <a:ext uri="{FF2B5EF4-FFF2-40B4-BE49-F238E27FC236}">
                  <a16:creationId xmlns:a16="http://schemas.microsoft.com/office/drawing/2014/main" id="{CDBB049E-C9E1-5F83-EB79-281607366429}"/>
                </a:ext>
              </a:extLst>
            </p:cNvPr>
            <p:cNvSpPr/>
            <p:nvPr/>
          </p:nvSpPr>
          <p:spPr>
            <a:xfrm>
              <a:off x="9069934" y="2420888"/>
              <a:ext cx="374261" cy="122413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 name="図 1">
            <a:extLst>
              <a:ext uri="{FF2B5EF4-FFF2-40B4-BE49-F238E27FC236}">
                <a16:creationId xmlns:a16="http://schemas.microsoft.com/office/drawing/2014/main" id="{76DB9AB0-55F5-AAD7-DF7F-203AB476B850}"/>
              </a:ext>
            </a:extLst>
          </p:cNvPr>
          <p:cNvPicPr>
            <a:picLocks noChangeAspect="1"/>
          </p:cNvPicPr>
          <p:nvPr/>
        </p:nvPicPr>
        <p:blipFill rotWithShape="1">
          <a:blip r:embed="rId3"/>
          <a:srcRect l="27644" b="19936"/>
          <a:stretch/>
        </p:blipFill>
        <p:spPr>
          <a:xfrm>
            <a:off x="7654032" y="1026685"/>
            <a:ext cx="3578905" cy="2107923"/>
          </a:xfrm>
          <a:prstGeom prst="rect">
            <a:avLst/>
          </a:prstGeom>
        </p:spPr>
      </p:pic>
    </p:spTree>
    <p:extLst>
      <p:ext uri="{BB962C8B-B14F-4D97-AF65-F5344CB8AC3E}">
        <p14:creationId xmlns:p14="http://schemas.microsoft.com/office/powerpoint/2010/main" val="140074059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5">
            <a:extLst>
              <a:ext uri="{FF2B5EF4-FFF2-40B4-BE49-F238E27FC236}">
                <a16:creationId xmlns:a16="http://schemas.microsoft.com/office/drawing/2014/main" id="{065C69B8-0769-8E42-AFBF-CB93F6071430}"/>
              </a:ext>
            </a:extLst>
          </p:cNvPr>
          <p:cNvSpPr txBox="1"/>
          <p:nvPr/>
        </p:nvSpPr>
        <p:spPr>
          <a:xfrm>
            <a:off x="1703512" y="-19251"/>
            <a:ext cx="8928992" cy="586593"/>
          </a:xfrm>
          <a:prstGeom prst="rect">
            <a:avLst/>
          </a:prstGeom>
          <a:noFill/>
          <a:effectLst/>
        </p:spPr>
        <p:txBody>
          <a:bodyPr wrap="square" lIns="90000" tIns="72000" rIns="90000" bIns="0" rtlCol="0" anchor="ctr" anchorCtr="1">
            <a:normAutofit fontScale="77500" lnSpcReduction="20000"/>
          </a:bodyPr>
          <a:lstStyle/>
          <a:p>
            <a:r>
              <a:rPr lang="en-US" sz="5333" b="1" dirty="0">
                <a:solidFill>
                  <a:srgbClr val="0070C0"/>
                </a:solidFill>
                <a:ea typeface="Gill Sans Nova Book" panose="020B0502020204020203" pitchFamily="34" charset="-128"/>
                <a:cs typeface="Gill Sans Nova Book" panose="020B0502020204020203" pitchFamily="34" charset="-128"/>
              </a:rPr>
              <a:t>Summary </a:t>
            </a:r>
            <a:endParaRPr lang="en-US" sz="5333" b="1">
              <a:solidFill>
                <a:srgbClr val="0070C0"/>
              </a:solidFill>
              <a:ea typeface="Gill Sans Nova Book" panose="020B0502020204020203" pitchFamily="34" charset="-128"/>
              <a:cs typeface="Gill Sans Nova Book" panose="020B0502020204020203" pitchFamily="34" charset="-128"/>
            </a:endParaRPr>
          </a:p>
        </p:txBody>
      </p:sp>
      <p:sp>
        <p:nvSpPr>
          <p:cNvPr id="4" name="Footer Placeholder 2">
            <a:extLst>
              <a:ext uri="{FF2B5EF4-FFF2-40B4-BE49-F238E27FC236}">
                <a16:creationId xmlns:a16="http://schemas.microsoft.com/office/drawing/2014/main" id="{E900DB45-6E32-0F7F-82AA-DA2CC1C853CC}"/>
              </a:ext>
            </a:extLst>
          </p:cNvPr>
          <p:cNvSpPr>
            <a:spLocks noGrp="1"/>
          </p:cNvSpPr>
          <p:nvPr>
            <p:ph type="ftr" sz="quarter" idx="11"/>
          </p:nvPr>
        </p:nvSpPr>
        <p:spPr>
          <a:xfrm>
            <a:off x="4165600" y="6546830"/>
            <a:ext cx="3860800" cy="338554"/>
          </a:xfrm>
        </p:spPr>
        <p:txBody>
          <a:bodyPr/>
          <a:lstStyle/>
          <a:p>
            <a:r>
              <a:rPr lang="en-US" dirty="0"/>
              <a:t>TTC 2022 Aomori</a:t>
            </a:r>
          </a:p>
        </p:txBody>
      </p:sp>
      <p:sp>
        <p:nvSpPr>
          <p:cNvPr id="7" name="正方形/長方形 6">
            <a:extLst>
              <a:ext uri="{FF2B5EF4-FFF2-40B4-BE49-F238E27FC236}">
                <a16:creationId xmlns:a16="http://schemas.microsoft.com/office/drawing/2014/main" id="{031D673C-D0CC-016F-C5B9-2E3F2E8E0029}"/>
              </a:ext>
            </a:extLst>
          </p:cNvPr>
          <p:cNvSpPr/>
          <p:nvPr/>
        </p:nvSpPr>
        <p:spPr>
          <a:xfrm>
            <a:off x="1487488" y="1484784"/>
            <a:ext cx="9361040" cy="3416320"/>
          </a:xfrm>
          <a:prstGeom prst="rect">
            <a:avLst/>
          </a:prstGeom>
        </p:spPr>
        <p:txBody>
          <a:bodyPr wrap="square">
            <a:spAutoFit/>
          </a:bodyPr>
          <a:lstStyle/>
          <a:p>
            <a:pPr marL="342900" indent="-342900">
              <a:buFontTx/>
              <a:buChar char="-"/>
            </a:pPr>
            <a:r>
              <a:rPr lang="en-US" altLang="ja-JP" b="1" dirty="0">
                <a:latin typeface="+mn-ea"/>
              </a:rPr>
              <a:t>The ultrasonic cleaning with alkali detergent, HPR and N2 blow of the solenoids was successfully carried out. </a:t>
            </a:r>
          </a:p>
          <a:p>
            <a:r>
              <a:rPr lang="ja-JP" altLang="en-US" b="1" dirty="0">
                <a:latin typeface="+mn-ea"/>
              </a:rPr>
              <a:t>　　</a:t>
            </a:r>
            <a:r>
              <a:rPr lang="en-US" altLang="ja-JP" b="1" dirty="0">
                <a:latin typeface="+mn-ea"/>
              </a:rPr>
              <a:t>-&gt; </a:t>
            </a:r>
            <a:r>
              <a:rPr lang="en-US" altLang="ja-JP" b="1" dirty="0">
                <a:solidFill>
                  <a:srgbClr val="FF0000"/>
                </a:solidFill>
                <a:latin typeface="+mn-ea"/>
              </a:rPr>
              <a:t>1count or less than detection limit of particle counter!</a:t>
            </a:r>
          </a:p>
          <a:p>
            <a:pPr marL="342900" indent="-342900">
              <a:buFontTx/>
              <a:buChar char="-"/>
            </a:pPr>
            <a:r>
              <a:rPr lang="en-US" altLang="ja-JP" b="1" dirty="0">
                <a:latin typeface="+mn-ea"/>
              </a:rPr>
              <a:t>By unexpected bad handling at customs inspection, additional work for the reclosing the He port</a:t>
            </a:r>
            <a:r>
              <a:rPr kumimoji="1" lang="en-US" altLang="ja-JP" b="1" dirty="0">
                <a:latin typeface="+mj-ea"/>
                <a:ea typeface="+mj-ea"/>
              </a:rPr>
              <a:t> flange</a:t>
            </a:r>
            <a:r>
              <a:rPr lang="en-US" altLang="ja-JP" b="1" dirty="0">
                <a:latin typeface="+mn-ea"/>
              </a:rPr>
              <a:t> was necessary.</a:t>
            </a:r>
          </a:p>
          <a:p>
            <a:pPr marL="342900" indent="-342900">
              <a:buFontTx/>
              <a:buChar char="-"/>
            </a:pPr>
            <a:r>
              <a:rPr lang="en-US" altLang="ja-JP" b="1" dirty="0">
                <a:latin typeface="+mn-ea"/>
              </a:rPr>
              <a:t>Closing He port flange by silver plated screw, alkali resistant NBR O-ring and spring washer, and leak check immersion in pure water was succeeded.</a:t>
            </a:r>
          </a:p>
          <a:p>
            <a:r>
              <a:rPr lang="en-US" altLang="ja-JP" b="1" dirty="0">
                <a:latin typeface="+mn-ea"/>
              </a:rPr>
              <a:t>    -&gt; No screw loosen or </a:t>
            </a:r>
            <a:r>
              <a:rPr kumimoji="1" lang="en-US" altLang="ja-JP" sz="2400" b="1" dirty="0">
                <a:latin typeface="+mj-ea"/>
                <a:ea typeface="+mj-ea"/>
              </a:rPr>
              <a:t>seizing</a:t>
            </a:r>
            <a:r>
              <a:rPr lang="en-US" altLang="ja-JP" b="1" dirty="0">
                <a:latin typeface="+mj-ea"/>
                <a:ea typeface="+mj-ea"/>
              </a:rPr>
              <a:t>.</a:t>
            </a:r>
            <a:r>
              <a:rPr lang="en-US" altLang="ja-JP" b="1" dirty="0">
                <a:latin typeface="+mn-ea"/>
              </a:rPr>
              <a:t> No corrosion. No leak alkali detergent.</a:t>
            </a:r>
          </a:p>
        </p:txBody>
      </p:sp>
      <p:sp>
        <p:nvSpPr>
          <p:cNvPr id="3" name="Date Placeholder 1">
            <a:extLst>
              <a:ext uri="{FF2B5EF4-FFF2-40B4-BE49-F238E27FC236}">
                <a16:creationId xmlns:a16="http://schemas.microsoft.com/office/drawing/2014/main" id="{DF860AFC-A256-10AD-1277-B0D3B8BFE94B}"/>
              </a:ext>
            </a:extLst>
          </p:cNvPr>
          <p:cNvSpPr>
            <a:spLocks noGrp="1"/>
          </p:cNvSpPr>
          <p:nvPr>
            <p:ph type="dt" sz="half" idx="10"/>
          </p:nvPr>
        </p:nvSpPr>
        <p:spPr>
          <a:xfrm>
            <a:off x="10840" y="6546830"/>
            <a:ext cx="2844800" cy="338554"/>
          </a:xfrm>
        </p:spPr>
        <p:txBody>
          <a:bodyPr/>
          <a:lstStyle/>
          <a:p>
            <a:r>
              <a:rPr lang="en-US" dirty="0"/>
              <a:t>12/10/22</a:t>
            </a:r>
          </a:p>
        </p:txBody>
      </p:sp>
    </p:spTree>
    <p:extLst>
      <p:ext uri="{BB962C8B-B14F-4D97-AF65-F5344CB8AC3E}">
        <p14:creationId xmlns:p14="http://schemas.microsoft.com/office/powerpoint/2010/main" val="217883508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5">
            <a:extLst>
              <a:ext uri="{FF2B5EF4-FFF2-40B4-BE49-F238E27FC236}">
                <a16:creationId xmlns:a16="http://schemas.microsoft.com/office/drawing/2014/main" id="{065C69B8-0769-8E42-AFBF-CB93F6071430}"/>
              </a:ext>
            </a:extLst>
          </p:cNvPr>
          <p:cNvSpPr txBox="1"/>
          <p:nvPr/>
        </p:nvSpPr>
        <p:spPr>
          <a:xfrm>
            <a:off x="1645213" y="27279"/>
            <a:ext cx="8928992" cy="586593"/>
          </a:xfrm>
          <a:prstGeom prst="rect">
            <a:avLst/>
          </a:prstGeom>
          <a:noFill/>
          <a:effectLst/>
        </p:spPr>
        <p:txBody>
          <a:bodyPr wrap="square" lIns="90000" tIns="72000" rIns="90000" bIns="0" rtlCol="0" anchor="ctr" anchorCtr="1">
            <a:normAutofit fontScale="77500" lnSpcReduction="20000"/>
          </a:bodyPr>
          <a:lstStyle/>
          <a:p>
            <a:r>
              <a:rPr lang="en-US" altLang="ja-JP" sz="5333" b="1" dirty="0" err="1">
                <a:solidFill>
                  <a:srgbClr val="0070C0"/>
                </a:solidFill>
                <a:ea typeface="Gill Sans Nova Book" panose="020B0502020204020203" pitchFamily="34" charset="-128"/>
                <a:cs typeface="Gill Sans Nova Book" panose="020B0502020204020203" pitchFamily="34" charset="-128"/>
              </a:rPr>
              <a:t>LIPAc</a:t>
            </a:r>
            <a:r>
              <a:rPr lang="en-US" altLang="ja-JP" sz="5333" b="1" dirty="0">
                <a:solidFill>
                  <a:srgbClr val="0070C0"/>
                </a:solidFill>
                <a:ea typeface="Gill Sans Nova Book" panose="020B0502020204020203" pitchFamily="34" charset="-128"/>
                <a:cs typeface="Gill Sans Nova Book" panose="020B0502020204020203" pitchFamily="34" charset="-128"/>
              </a:rPr>
              <a:t> project</a:t>
            </a:r>
            <a:endParaRPr lang="en-US" sz="5333" b="1" dirty="0">
              <a:solidFill>
                <a:srgbClr val="0070C0"/>
              </a:solidFill>
              <a:ea typeface="Gill Sans Nova Book" panose="020B0502020204020203" pitchFamily="34" charset="-128"/>
              <a:cs typeface="Gill Sans Nova Book" panose="020B0502020204020203" pitchFamily="34" charset="-128"/>
            </a:endParaRPr>
          </a:p>
        </p:txBody>
      </p:sp>
      <p:sp>
        <p:nvSpPr>
          <p:cNvPr id="3" name="Footer Placeholder 2">
            <a:extLst>
              <a:ext uri="{FF2B5EF4-FFF2-40B4-BE49-F238E27FC236}">
                <a16:creationId xmlns:a16="http://schemas.microsoft.com/office/drawing/2014/main" id="{3886CEB1-EC5D-8A43-9379-7A1E2556074B}"/>
              </a:ext>
            </a:extLst>
          </p:cNvPr>
          <p:cNvSpPr>
            <a:spLocks noGrp="1"/>
          </p:cNvSpPr>
          <p:nvPr>
            <p:ph type="ftr" sz="quarter" idx="11"/>
          </p:nvPr>
        </p:nvSpPr>
        <p:spPr/>
        <p:txBody>
          <a:bodyPr/>
          <a:lstStyle/>
          <a:p>
            <a:r>
              <a:rPr lang="en-US" dirty="0"/>
              <a:t>TTC 2022 Aomori</a:t>
            </a:r>
            <a:endParaRPr lang="en-US"/>
          </a:p>
        </p:txBody>
      </p:sp>
      <p:sp>
        <p:nvSpPr>
          <p:cNvPr id="8" name="テキスト ボックス 7">
            <a:extLst>
              <a:ext uri="{FF2B5EF4-FFF2-40B4-BE49-F238E27FC236}">
                <a16:creationId xmlns:a16="http://schemas.microsoft.com/office/drawing/2014/main" id="{6579F213-4FE6-60C1-3160-901F4BF6A919}"/>
              </a:ext>
            </a:extLst>
          </p:cNvPr>
          <p:cNvSpPr txBox="1"/>
          <p:nvPr/>
        </p:nvSpPr>
        <p:spPr>
          <a:xfrm>
            <a:off x="1271464" y="675727"/>
            <a:ext cx="10081120" cy="1938992"/>
          </a:xfrm>
          <a:prstGeom prst="rect">
            <a:avLst/>
          </a:prstGeom>
          <a:noFill/>
        </p:spPr>
        <p:txBody>
          <a:bodyPr wrap="square" rtlCol="0">
            <a:spAutoFit/>
          </a:bodyPr>
          <a:lstStyle/>
          <a:p>
            <a:r>
              <a:rPr kumimoji="1" lang="en-US" altLang="ja-JP" b="1" dirty="0">
                <a:solidFill>
                  <a:srgbClr val="FF0000"/>
                </a:solidFill>
                <a:latin typeface="+mn-ea"/>
              </a:rPr>
              <a:t>IFMIF(International Fusion Materials Irradiation Facility) </a:t>
            </a:r>
            <a:r>
              <a:rPr kumimoji="1" lang="en-US" altLang="ja-JP" b="1" dirty="0">
                <a:latin typeface="+mn-ea"/>
              </a:rPr>
              <a:t>is an accelerator-based </a:t>
            </a:r>
            <a:r>
              <a:rPr lang="en-GB" altLang="ja-JP" b="1" dirty="0">
                <a:latin typeface="+mn-ea"/>
              </a:rPr>
              <a:t>D-Li neutron</a:t>
            </a:r>
            <a:r>
              <a:rPr kumimoji="1" lang="en-US" altLang="ja-JP" b="1" dirty="0">
                <a:latin typeface="+mn-ea"/>
              </a:rPr>
              <a:t> source to test the reactor material of the Fusion DEMO. The project is in the Engineering Validation and Engineering Design Activities (EVEDA) phase, the construction and the commissioning of the Linear IFMIF Prototype Accelerator (</a:t>
            </a:r>
            <a:r>
              <a:rPr kumimoji="1" lang="en-US" altLang="ja-JP" b="1" dirty="0" err="1">
                <a:latin typeface="+mn-ea"/>
              </a:rPr>
              <a:t>LIPAc</a:t>
            </a:r>
            <a:r>
              <a:rPr kumimoji="1" lang="en-US" altLang="ja-JP" b="1" dirty="0">
                <a:latin typeface="+mn-ea"/>
              </a:rPr>
              <a:t>) is ongoing at QST </a:t>
            </a:r>
            <a:r>
              <a:rPr kumimoji="1" lang="en-US" altLang="ja-JP" b="1" dirty="0" err="1">
                <a:latin typeface="+mn-ea"/>
              </a:rPr>
              <a:t>Rokkasho</a:t>
            </a:r>
            <a:r>
              <a:rPr kumimoji="1" lang="en-US" altLang="ja-JP" b="1" dirty="0">
                <a:latin typeface="+mn-ea"/>
              </a:rPr>
              <a:t> site.</a:t>
            </a:r>
            <a:endParaRPr kumimoji="1" lang="ja-JP" altLang="en-US" b="1" dirty="0">
              <a:latin typeface="+mn-ea"/>
            </a:endParaRPr>
          </a:p>
        </p:txBody>
      </p:sp>
      <p:grpSp>
        <p:nvGrpSpPr>
          <p:cNvPr id="4" name="グループ化 3">
            <a:extLst>
              <a:ext uri="{FF2B5EF4-FFF2-40B4-BE49-F238E27FC236}">
                <a16:creationId xmlns:a16="http://schemas.microsoft.com/office/drawing/2014/main" id="{DF268B9F-78AB-AE02-9958-AEC566DD0618}"/>
              </a:ext>
            </a:extLst>
          </p:cNvPr>
          <p:cNvGrpSpPr/>
          <p:nvPr/>
        </p:nvGrpSpPr>
        <p:grpSpPr>
          <a:xfrm>
            <a:off x="1072161" y="2751981"/>
            <a:ext cx="11068971" cy="3094333"/>
            <a:chOff x="-83078" y="1586181"/>
            <a:chExt cx="9822164" cy="2267659"/>
          </a:xfrm>
        </p:grpSpPr>
        <p:grpSp>
          <p:nvGrpSpPr>
            <p:cNvPr id="6" name="グループ化 5">
              <a:extLst>
                <a:ext uri="{FF2B5EF4-FFF2-40B4-BE49-F238E27FC236}">
                  <a16:creationId xmlns:a16="http://schemas.microsoft.com/office/drawing/2014/main" id="{880382D0-E7C8-241C-BF56-F4B78412B108}"/>
                </a:ext>
              </a:extLst>
            </p:cNvPr>
            <p:cNvGrpSpPr/>
            <p:nvPr/>
          </p:nvGrpSpPr>
          <p:grpSpPr>
            <a:xfrm>
              <a:off x="-83078" y="2052342"/>
              <a:ext cx="9822164" cy="1801498"/>
              <a:chOff x="-34018" y="3077045"/>
              <a:chExt cx="9822164" cy="1801498"/>
            </a:xfrm>
          </p:grpSpPr>
          <p:pic>
            <p:nvPicPr>
              <p:cNvPr id="11" name="図 10">
                <a:extLst>
                  <a:ext uri="{FF2B5EF4-FFF2-40B4-BE49-F238E27FC236}">
                    <a16:creationId xmlns:a16="http://schemas.microsoft.com/office/drawing/2014/main" id="{7B5AC14B-5D15-3EF6-6B13-1E21F8F36603}"/>
                  </a:ext>
                </a:extLst>
              </p:cNvPr>
              <p:cNvPicPr>
                <a:picLocks noChangeAspect="1"/>
              </p:cNvPicPr>
              <p:nvPr/>
            </p:nvPicPr>
            <p:blipFill>
              <a:blip r:embed="rId2"/>
              <a:stretch>
                <a:fillRect/>
              </a:stretch>
            </p:blipFill>
            <p:spPr>
              <a:xfrm>
                <a:off x="534962" y="3133943"/>
                <a:ext cx="8111773" cy="1744600"/>
              </a:xfrm>
              <a:prstGeom prst="rect">
                <a:avLst/>
              </a:prstGeom>
            </p:spPr>
          </p:pic>
          <p:sp>
            <p:nvSpPr>
              <p:cNvPr id="12" name="テキスト ボックス 11">
                <a:extLst>
                  <a:ext uri="{FF2B5EF4-FFF2-40B4-BE49-F238E27FC236}">
                    <a16:creationId xmlns:a16="http://schemas.microsoft.com/office/drawing/2014/main" id="{1DE64B03-2515-B16C-5547-0EC30B399A3F}"/>
                  </a:ext>
                </a:extLst>
              </p:cNvPr>
              <p:cNvSpPr txBox="1"/>
              <p:nvPr/>
            </p:nvSpPr>
            <p:spPr>
              <a:xfrm>
                <a:off x="-34018" y="3986577"/>
                <a:ext cx="2030136" cy="342056"/>
              </a:xfrm>
              <a:prstGeom prst="rect">
                <a:avLst/>
              </a:prstGeom>
              <a:noFill/>
            </p:spPr>
            <p:txBody>
              <a:bodyPr wrap="square" rtlCol="0">
                <a:spAutoFit/>
              </a:bodyPr>
              <a:lstStyle/>
              <a:p>
                <a:r>
                  <a:rPr kumimoji="1" lang="en-US" altLang="ja-JP" sz="2000" b="1" dirty="0">
                    <a:latin typeface="+mn-ea"/>
                  </a:rPr>
                  <a:t>ECR ion source</a:t>
                </a:r>
                <a:endParaRPr kumimoji="1" lang="ja-JP" altLang="en-US" sz="2000" b="1" dirty="0">
                  <a:latin typeface="+mn-ea"/>
                </a:endParaRPr>
              </a:p>
            </p:txBody>
          </p:sp>
          <p:sp>
            <p:nvSpPr>
              <p:cNvPr id="13" name="テキスト ボックス 12">
                <a:extLst>
                  <a:ext uri="{FF2B5EF4-FFF2-40B4-BE49-F238E27FC236}">
                    <a16:creationId xmlns:a16="http://schemas.microsoft.com/office/drawing/2014/main" id="{5CD7DD31-9930-42D2-B467-2E1F6AC529E3}"/>
                  </a:ext>
                </a:extLst>
              </p:cNvPr>
              <p:cNvSpPr txBox="1"/>
              <p:nvPr/>
            </p:nvSpPr>
            <p:spPr>
              <a:xfrm>
                <a:off x="1555783" y="4054449"/>
                <a:ext cx="2870314" cy="342056"/>
              </a:xfrm>
              <a:prstGeom prst="rect">
                <a:avLst/>
              </a:prstGeom>
              <a:noFill/>
            </p:spPr>
            <p:txBody>
              <a:bodyPr wrap="square" rtlCol="0">
                <a:spAutoFit/>
              </a:bodyPr>
              <a:lstStyle/>
              <a:p>
                <a:r>
                  <a:rPr kumimoji="1" lang="en-US" altLang="ja-JP" sz="2000" b="1" dirty="0">
                    <a:latin typeface="+mn-ea"/>
                  </a:rPr>
                  <a:t>LEBT</a:t>
                </a:r>
                <a:endParaRPr kumimoji="1" lang="ja-JP" altLang="en-US" sz="2000" b="1" dirty="0">
                  <a:latin typeface="+mn-ea"/>
                </a:endParaRPr>
              </a:p>
            </p:txBody>
          </p:sp>
          <p:sp>
            <p:nvSpPr>
              <p:cNvPr id="14" name="テキスト ボックス 13">
                <a:extLst>
                  <a:ext uri="{FF2B5EF4-FFF2-40B4-BE49-F238E27FC236}">
                    <a16:creationId xmlns:a16="http://schemas.microsoft.com/office/drawing/2014/main" id="{BE2467EA-D6F5-9DBF-F532-E8560CF37013}"/>
                  </a:ext>
                </a:extLst>
              </p:cNvPr>
              <p:cNvSpPr txBox="1"/>
              <p:nvPr/>
            </p:nvSpPr>
            <p:spPr>
              <a:xfrm>
                <a:off x="1387333" y="3131334"/>
                <a:ext cx="3643245" cy="342056"/>
              </a:xfrm>
              <a:prstGeom prst="rect">
                <a:avLst/>
              </a:prstGeom>
              <a:noFill/>
            </p:spPr>
            <p:txBody>
              <a:bodyPr wrap="square" rtlCol="0">
                <a:spAutoFit/>
              </a:bodyPr>
              <a:lstStyle/>
              <a:p>
                <a:pPr algn="ctr"/>
                <a:r>
                  <a:rPr kumimoji="1" lang="en-US" altLang="ja-JP" sz="2000" b="1" dirty="0">
                    <a:latin typeface="+mn-ea"/>
                  </a:rPr>
                  <a:t>RFQ</a:t>
                </a:r>
                <a:r>
                  <a:rPr lang="en-US" altLang="ja-JP" sz="2000" b="1" dirty="0">
                    <a:latin typeface="+mn-ea"/>
                  </a:rPr>
                  <a:t> </a:t>
                </a:r>
                <a:r>
                  <a:rPr kumimoji="1" lang="en-US" altLang="ja-JP" sz="2000" b="1" dirty="0">
                    <a:latin typeface="+mn-ea"/>
                  </a:rPr>
                  <a:t>: 0.1</a:t>
                </a:r>
                <a:r>
                  <a:rPr kumimoji="1" lang="ja-JP" altLang="en-US" sz="2000" b="1" dirty="0">
                    <a:latin typeface="+mn-ea"/>
                  </a:rPr>
                  <a:t>→</a:t>
                </a:r>
                <a:r>
                  <a:rPr kumimoji="1" lang="en-US" altLang="ja-JP" sz="2000" b="1" dirty="0">
                    <a:latin typeface="+mn-ea"/>
                  </a:rPr>
                  <a:t>5MeV</a:t>
                </a:r>
                <a:endParaRPr kumimoji="1" lang="ja-JP" altLang="en-US" sz="2000" b="1" dirty="0">
                  <a:latin typeface="+mn-ea"/>
                </a:endParaRPr>
              </a:p>
            </p:txBody>
          </p:sp>
          <p:sp>
            <p:nvSpPr>
              <p:cNvPr id="15" name="テキスト ボックス 14">
                <a:extLst>
                  <a:ext uri="{FF2B5EF4-FFF2-40B4-BE49-F238E27FC236}">
                    <a16:creationId xmlns:a16="http://schemas.microsoft.com/office/drawing/2014/main" id="{C4B579C1-ABF4-1640-ABC6-A738329CDEBF}"/>
                  </a:ext>
                </a:extLst>
              </p:cNvPr>
              <p:cNvSpPr txBox="1"/>
              <p:nvPr/>
            </p:nvSpPr>
            <p:spPr>
              <a:xfrm>
                <a:off x="3980932" y="3077045"/>
                <a:ext cx="3643245" cy="293218"/>
              </a:xfrm>
              <a:prstGeom prst="rect">
                <a:avLst/>
              </a:prstGeom>
              <a:noFill/>
            </p:spPr>
            <p:txBody>
              <a:bodyPr wrap="square" rtlCol="0">
                <a:spAutoFit/>
              </a:bodyPr>
              <a:lstStyle/>
              <a:p>
                <a:pPr algn="ctr"/>
                <a:r>
                  <a:rPr kumimoji="1" lang="en-US" altLang="ja-JP" sz="2000" b="1" dirty="0">
                    <a:solidFill>
                      <a:srgbClr val="FF0000"/>
                    </a:solidFill>
                    <a:latin typeface="+mn-ea"/>
                  </a:rPr>
                  <a:t>SRF</a:t>
                </a:r>
                <a:r>
                  <a:rPr lang="en-US" altLang="ja-JP" sz="2000" b="1" dirty="0">
                    <a:solidFill>
                      <a:srgbClr val="FF0000"/>
                    </a:solidFill>
                    <a:latin typeface="+mn-ea"/>
                  </a:rPr>
                  <a:t>: </a:t>
                </a:r>
                <a:r>
                  <a:rPr kumimoji="1" lang="en-US" altLang="ja-JP" sz="2000" b="1" dirty="0">
                    <a:solidFill>
                      <a:srgbClr val="FF0000"/>
                    </a:solidFill>
                    <a:latin typeface="+mn-ea"/>
                  </a:rPr>
                  <a:t>5</a:t>
                </a:r>
                <a:r>
                  <a:rPr kumimoji="1" lang="ja-JP" altLang="en-US" sz="2000" b="1" dirty="0">
                    <a:solidFill>
                      <a:srgbClr val="FF0000"/>
                    </a:solidFill>
                    <a:latin typeface="+mn-ea"/>
                  </a:rPr>
                  <a:t>→</a:t>
                </a:r>
                <a:r>
                  <a:rPr kumimoji="1" lang="en-US" altLang="ja-JP" sz="2000" b="1" dirty="0">
                    <a:solidFill>
                      <a:srgbClr val="FF0000"/>
                    </a:solidFill>
                    <a:latin typeface="+mn-ea"/>
                  </a:rPr>
                  <a:t>9MeV</a:t>
                </a:r>
                <a:endParaRPr kumimoji="1" lang="ja-JP" altLang="en-US" sz="2000" b="1" dirty="0">
                  <a:solidFill>
                    <a:srgbClr val="FF0000"/>
                  </a:solidFill>
                  <a:latin typeface="+mn-ea"/>
                </a:endParaRPr>
              </a:p>
            </p:txBody>
          </p:sp>
          <p:sp>
            <p:nvSpPr>
              <p:cNvPr id="16" name="テキスト ボックス 15">
                <a:extLst>
                  <a:ext uri="{FF2B5EF4-FFF2-40B4-BE49-F238E27FC236}">
                    <a16:creationId xmlns:a16="http://schemas.microsoft.com/office/drawing/2014/main" id="{79977D5B-E3BD-DA62-A081-CE9D28553B02}"/>
                  </a:ext>
                </a:extLst>
              </p:cNvPr>
              <p:cNvSpPr txBox="1"/>
              <p:nvPr/>
            </p:nvSpPr>
            <p:spPr>
              <a:xfrm>
                <a:off x="3598005" y="4353503"/>
                <a:ext cx="808860" cy="342056"/>
              </a:xfrm>
              <a:prstGeom prst="rect">
                <a:avLst/>
              </a:prstGeom>
              <a:noFill/>
            </p:spPr>
            <p:txBody>
              <a:bodyPr wrap="square" rtlCol="0">
                <a:spAutoFit/>
              </a:bodyPr>
              <a:lstStyle/>
              <a:p>
                <a:r>
                  <a:rPr kumimoji="1" lang="en-US" altLang="ja-JP" sz="2000" b="1">
                    <a:latin typeface="+mn-ea"/>
                  </a:rPr>
                  <a:t>MEBT</a:t>
                </a:r>
                <a:endParaRPr kumimoji="1" lang="ja-JP" altLang="en-US" sz="2000" b="1">
                  <a:latin typeface="+mn-ea"/>
                </a:endParaRPr>
              </a:p>
            </p:txBody>
          </p:sp>
          <p:sp>
            <p:nvSpPr>
              <p:cNvPr id="17" name="テキスト ボックス 16">
                <a:extLst>
                  <a:ext uri="{FF2B5EF4-FFF2-40B4-BE49-F238E27FC236}">
                    <a16:creationId xmlns:a16="http://schemas.microsoft.com/office/drawing/2014/main" id="{062430A3-AACC-1A59-ECA7-336E224D17A2}"/>
                  </a:ext>
                </a:extLst>
              </p:cNvPr>
              <p:cNvSpPr txBox="1"/>
              <p:nvPr/>
            </p:nvSpPr>
            <p:spPr>
              <a:xfrm>
                <a:off x="5151936" y="4458649"/>
                <a:ext cx="1616808" cy="342056"/>
              </a:xfrm>
              <a:prstGeom prst="rect">
                <a:avLst/>
              </a:prstGeom>
              <a:noFill/>
            </p:spPr>
            <p:txBody>
              <a:bodyPr wrap="square" rtlCol="0">
                <a:spAutoFit/>
              </a:bodyPr>
              <a:lstStyle/>
              <a:p>
                <a:r>
                  <a:rPr kumimoji="1" lang="en-US" altLang="ja-JP" sz="2000" b="1" err="1">
                    <a:latin typeface="+mn-ea"/>
                  </a:rPr>
                  <a:t>HEBT+DPlate</a:t>
                </a:r>
                <a:endParaRPr kumimoji="1" lang="ja-JP" altLang="en-US" sz="2000" b="1">
                  <a:latin typeface="+mn-ea"/>
                </a:endParaRPr>
              </a:p>
            </p:txBody>
          </p:sp>
          <p:sp>
            <p:nvSpPr>
              <p:cNvPr id="18" name="テキスト ボックス 17">
                <a:extLst>
                  <a:ext uri="{FF2B5EF4-FFF2-40B4-BE49-F238E27FC236}">
                    <a16:creationId xmlns:a16="http://schemas.microsoft.com/office/drawing/2014/main" id="{2AA397EB-C318-D469-A0F1-4409B79E1ECF}"/>
                  </a:ext>
                </a:extLst>
              </p:cNvPr>
              <p:cNvSpPr txBox="1"/>
              <p:nvPr/>
            </p:nvSpPr>
            <p:spPr>
              <a:xfrm>
                <a:off x="7624177" y="3473390"/>
                <a:ext cx="2163969" cy="342056"/>
              </a:xfrm>
              <a:prstGeom prst="rect">
                <a:avLst/>
              </a:prstGeom>
              <a:noFill/>
            </p:spPr>
            <p:txBody>
              <a:bodyPr wrap="square" rtlCol="0">
                <a:spAutoFit/>
              </a:bodyPr>
              <a:lstStyle/>
              <a:p>
                <a:r>
                  <a:rPr kumimoji="1" lang="en-US" altLang="ja-JP" sz="2000" b="1" dirty="0">
                    <a:latin typeface="+mn-ea"/>
                  </a:rPr>
                  <a:t>Beam dump</a:t>
                </a:r>
                <a:endParaRPr kumimoji="1" lang="ja-JP" altLang="en-US" sz="2000" b="1" dirty="0">
                  <a:latin typeface="+mn-ea"/>
                </a:endParaRPr>
              </a:p>
            </p:txBody>
          </p:sp>
          <p:cxnSp>
            <p:nvCxnSpPr>
              <p:cNvPr id="19" name="直線矢印コネクタ 18">
                <a:extLst>
                  <a:ext uri="{FF2B5EF4-FFF2-40B4-BE49-F238E27FC236}">
                    <a16:creationId xmlns:a16="http://schemas.microsoft.com/office/drawing/2014/main" id="{EEA790DF-CC49-D0AB-BDD4-4A8501D6FA26}"/>
                  </a:ext>
                </a:extLst>
              </p:cNvPr>
              <p:cNvCxnSpPr>
                <a:cxnSpLocks/>
              </p:cNvCxnSpPr>
              <p:nvPr/>
            </p:nvCxnSpPr>
            <p:spPr>
              <a:xfrm flipV="1">
                <a:off x="4022451" y="4096349"/>
                <a:ext cx="125890" cy="2743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D4F39C76-1DD2-860C-52EB-8A3F27DC1D7C}"/>
                  </a:ext>
                </a:extLst>
              </p:cNvPr>
              <p:cNvCxnSpPr>
                <a:cxnSpLocks/>
              </p:cNvCxnSpPr>
              <p:nvPr/>
            </p:nvCxnSpPr>
            <p:spPr>
              <a:xfrm flipV="1">
                <a:off x="5922071" y="4289595"/>
                <a:ext cx="205682" cy="1922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10256515-23F8-45FB-F4C9-6D762B1D6119}"/>
                  </a:ext>
                </a:extLst>
              </p:cNvPr>
              <p:cNvCxnSpPr>
                <a:cxnSpLocks/>
              </p:cNvCxnSpPr>
              <p:nvPr/>
            </p:nvCxnSpPr>
            <p:spPr>
              <a:xfrm flipH="1">
                <a:off x="2990940" y="3454847"/>
                <a:ext cx="161704" cy="24189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1D3D7BFB-33C1-999A-35D4-06EF41523760}"/>
                  </a:ext>
                </a:extLst>
              </p:cNvPr>
              <p:cNvCxnSpPr>
                <a:cxnSpLocks/>
              </p:cNvCxnSpPr>
              <p:nvPr/>
            </p:nvCxnSpPr>
            <p:spPr>
              <a:xfrm flipH="1">
                <a:off x="5151936" y="3373478"/>
                <a:ext cx="245463" cy="2660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F96A28DE-0504-C144-1107-4C278CA65E7B}"/>
                  </a:ext>
                </a:extLst>
              </p:cNvPr>
              <p:cNvCxnSpPr>
                <a:cxnSpLocks/>
              </p:cNvCxnSpPr>
              <p:nvPr/>
            </p:nvCxnSpPr>
            <p:spPr>
              <a:xfrm flipH="1">
                <a:off x="8056606" y="3750196"/>
                <a:ext cx="125890" cy="25145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95CF61A6-4136-8B5E-02A0-FE7AEBEC520A}"/>
                  </a:ext>
                </a:extLst>
              </p:cNvPr>
              <p:cNvCxnSpPr>
                <a:cxnSpLocks/>
              </p:cNvCxnSpPr>
              <p:nvPr/>
            </p:nvCxnSpPr>
            <p:spPr>
              <a:xfrm flipV="1">
                <a:off x="1867453" y="3877188"/>
                <a:ext cx="63459" cy="20974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左大かっこ 24">
                <a:extLst>
                  <a:ext uri="{FF2B5EF4-FFF2-40B4-BE49-F238E27FC236}">
                    <a16:creationId xmlns:a16="http://schemas.microsoft.com/office/drawing/2014/main" id="{3407D93E-FBF8-82F6-CD65-1BFDA55012AA}"/>
                  </a:ext>
                </a:extLst>
              </p:cNvPr>
              <p:cNvSpPr/>
              <p:nvPr/>
            </p:nvSpPr>
            <p:spPr>
              <a:xfrm>
                <a:off x="1387333" y="3919925"/>
                <a:ext cx="60759" cy="946157"/>
              </a:xfrm>
              <a:prstGeom prst="leftBracket">
                <a:avLst/>
              </a:prstGeom>
              <a:ln w="19050">
                <a:solidFill>
                  <a:schemeClr val="tx1"/>
                </a:solidFill>
              </a:ln>
              <a:scene3d>
                <a:camera prst="orthographicFront">
                  <a:rot lat="0" lon="0" rev="54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000"/>
              </a:p>
            </p:txBody>
          </p:sp>
          <p:sp>
            <p:nvSpPr>
              <p:cNvPr id="26" name="テキスト ボックス 25">
                <a:extLst>
                  <a:ext uri="{FF2B5EF4-FFF2-40B4-BE49-F238E27FC236}">
                    <a16:creationId xmlns:a16="http://schemas.microsoft.com/office/drawing/2014/main" id="{7688F732-616E-81F2-0031-F48446FD922E}"/>
                  </a:ext>
                </a:extLst>
              </p:cNvPr>
              <p:cNvSpPr txBox="1"/>
              <p:nvPr/>
            </p:nvSpPr>
            <p:spPr>
              <a:xfrm>
                <a:off x="981050" y="4458649"/>
                <a:ext cx="1156812" cy="342056"/>
              </a:xfrm>
              <a:prstGeom prst="rect">
                <a:avLst/>
              </a:prstGeom>
              <a:noFill/>
            </p:spPr>
            <p:txBody>
              <a:bodyPr wrap="square" rtlCol="0">
                <a:spAutoFit/>
              </a:bodyPr>
              <a:lstStyle/>
              <a:p>
                <a:r>
                  <a:rPr kumimoji="1" lang="en-US" altLang="ja-JP" sz="2000" b="1" dirty="0">
                    <a:latin typeface="+mn-ea"/>
                  </a:rPr>
                  <a:t>Injector</a:t>
                </a:r>
                <a:endParaRPr kumimoji="1" lang="ja-JP" altLang="en-US" sz="2000" b="1" dirty="0">
                  <a:latin typeface="+mn-ea"/>
                </a:endParaRPr>
              </a:p>
            </p:txBody>
          </p:sp>
        </p:grpSp>
        <p:sp>
          <p:nvSpPr>
            <p:cNvPr id="9" name="正方形/長方形 8">
              <a:extLst>
                <a:ext uri="{FF2B5EF4-FFF2-40B4-BE49-F238E27FC236}">
                  <a16:creationId xmlns:a16="http://schemas.microsoft.com/office/drawing/2014/main" id="{A50B8B39-12D4-0FF9-B3AC-4D54077E793D}"/>
                </a:ext>
              </a:extLst>
            </p:cNvPr>
            <p:cNvSpPr/>
            <p:nvPr/>
          </p:nvSpPr>
          <p:spPr>
            <a:xfrm>
              <a:off x="3304736" y="1586181"/>
              <a:ext cx="2648870" cy="346097"/>
            </a:xfrm>
            <a:prstGeom prst="rect">
              <a:avLst/>
            </a:prstGeom>
          </p:spPr>
          <p:txBody>
            <a:bodyPr wrap="none">
              <a:spAutoFit/>
            </a:bodyPr>
            <a:lstStyle/>
            <a:p>
              <a:r>
                <a:rPr lang="en-US" altLang="ja-JP" b="1" dirty="0">
                  <a:latin typeface="+mn-ea"/>
                </a:rPr>
                <a:t>IFMIF/EVEDA</a:t>
              </a:r>
              <a:r>
                <a:rPr lang="ja-JP" altLang="en-US" b="1" dirty="0">
                  <a:latin typeface="+mn-ea"/>
                </a:rPr>
                <a:t> </a:t>
              </a:r>
              <a:r>
                <a:rPr lang="en-US" altLang="ja-JP" b="1" dirty="0" err="1">
                  <a:latin typeface="+mn-ea"/>
                </a:rPr>
                <a:t>LIPAc</a:t>
              </a:r>
              <a:r>
                <a:rPr lang="en-US" altLang="ja-JP" b="1" dirty="0">
                  <a:latin typeface="+mn-ea"/>
                </a:rPr>
                <a:t> </a:t>
              </a:r>
              <a:endParaRPr lang="ja-JP" altLang="en-US" dirty="0">
                <a:latin typeface="+mn-ea"/>
              </a:endParaRPr>
            </a:p>
          </p:txBody>
        </p:sp>
      </p:grpSp>
      <p:cxnSp>
        <p:nvCxnSpPr>
          <p:cNvPr id="10" name="直線矢印コネクタ 9">
            <a:extLst>
              <a:ext uri="{FF2B5EF4-FFF2-40B4-BE49-F238E27FC236}">
                <a16:creationId xmlns:a16="http://schemas.microsoft.com/office/drawing/2014/main" id="{551BD7F5-D840-7D4A-442A-A6A41BEBAD93}"/>
              </a:ext>
            </a:extLst>
          </p:cNvPr>
          <p:cNvCxnSpPr>
            <a:cxnSpLocks/>
          </p:cNvCxnSpPr>
          <p:nvPr/>
        </p:nvCxnSpPr>
        <p:spPr>
          <a:xfrm>
            <a:off x="3503712" y="5517232"/>
            <a:ext cx="5904656" cy="43204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594D266C-0F36-2219-DA79-86C12B1860EE}"/>
              </a:ext>
            </a:extLst>
          </p:cNvPr>
          <p:cNvSpPr txBox="1"/>
          <p:nvPr/>
        </p:nvSpPr>
        <p:spPr>
          <a:xfrm>
            <a:off x="4031941" y="5765194"/>
            <a:ext cx="4105712" cy="400110"/>
          </a:xfrm>
          <a:prstGeom prst="rect">
            <a:avLst/>
          </a:prstGeom>
          <a:noFill/>
        </p:spPr>
        <p:txBody>
          <a:bodyPr wrap="square" rtlCol="0">
            <a:spAutoFit/>
          </a:bodyPr>
          <a:lstStyle/>
          <a:p>
            <a:pPr algn="ctr"/>
            <a:r>
              <a:rPr kumimoji="1" lang="en-US" altLang="ja-JP" sz="2000" b="1" dirty="0">
                <a:solidFill>
                  <a:srgbClr val="FF0000"/>
                </a:solidFill>
                <a:latin typeface="+mn-ea"/>
              </a:rPr>
              <a:t>D+, 125mA/9MeV @CW</a:t>
            </a:r>
            <a:endParaRPr kumimoji="1" lang="ja-JP" altLang="en-US" sz="2000" b="1" dirty="0">
              <a:solidFill>
                <a:srgbClr val="FF0000"/>
              </a:solidFill>
              <a:latin typeface="+mn-ea"/>
            </a:endParaRPr>
          </a:p>
        </p:txBody>
      </p:sp>
      <p:sp>
        <p:nvSpPr>
          <p:cNvPr id="7" name="Date Placeholder 1">
            <a:extLst>
              <a:ext uri="{FF2B5EF4-FFF2-40B4-BE49-F238E27FC236}">
                <a16:creationId xmlns:a16="http://schemas.microsoft.com/office/drawing/2014/main" id="{A6B705B3-D539-3234-222A-771A5EFA004B}"/>
              </a:ext>
            </a:extLst>
          </p:cNvPr>
          <p:cNvSpPr>
            <a:spLocks noGrp="1"/>
          </p:cNvSpPr>
          <p:nvPr>
            <p:ph type="dt" sz="half" idx="10"/>
          </p:nvPr>
        </p:nvSpPr>
        <p:spPr>
          <a:xfrm>
            <a:off x="10840" y="6546830"/>
            <a:ext cx="2844800" cy="338554"/>
          </a:xfrm>
        </p:spPr>
        <p:txBody>
          <a:bodyPr/>
          <a:lstStyle/>
          <a:p>
            <a:r>
              <a:rPr lang="en-US" dirty="0"/>
              <a:t>12/10/22</a:t>
            </a:r>
          </a:p>
        </p:txBody>
      </p:sp>
      <p:sp>
        <p:nvSpPr>
          <p:cNvPr id="2" name="四角形: 角を丸くする 1">
            <a:extLst>
              <a:ext uri="{FF2B5EF4-FFF2-40B4-BE49-F238E27FC236}">
                <a16:creationId xmlns:a16="http://schemas.microsoft.com/office/drawing/2014/main" id="{94F58E65-9E9E-430A-5BD9-611346AB7F6E}"/>
              </a:ext>
            </a:extLst>
          </p:cNvPr>
          <p:cNvSpPr/>
          <p:nvPr/>
        </p:nvSpPr>
        <p:spPr>
          <a:xfrm>
            <a:off x="1072161" y="2751981"/>
            <a:ext cx="10280423" cy="3528392"/>
          </a:xfrm>
          <a:prstGeom prst="roundRect">
            <a:avLst>
              <a:gd name="adj" fmla="val 4909"/>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21711472"/>
      </p:ext>
    </p:ext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D0AC4769-D6BE-F8AD-3F80-E83744113577}"/>
              </a:ext>
            </a:extLst>
          </p:cNvPr>
          <p:cNvSpPr/>
          <p:nvPr/>
        </p:nvSpPr>
        <p:spPr>
          <a:xfrm>
            <a:off x="1205324" y="3979151"/>
            <a:ext cx="891356" cy="190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0B9AA7DC-4142-EBA7-D3D1-ECCD3BA6CF5C}"/>
              </a:ext>
            </a:extLst>
          </p:cNvPr>
          <p:cNvSpPr/>
          <p:nvPr/>
        </p:nvSpPr>
        <p:spPr>
          <a:xfrm>
            <a:off x="4459761" y="3793976"/>
            <a:ext cx="607065" cy="276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CuadroTexto 5">
            <a:extLst>
              <a:ext uri="{FF2B5EF4-FFF2-40B4-BE49-F238E27FC236}">
                <a16:creationId xmlns:a16="http://schemas.microsoft.com/office/drawing/2014/main" id="{9F0301F6-B4BF-1047-30E5-9CA742C76965}"/>
              </a:ext>
            </a:extLst>
          </p:cNvPr>
          <p:cNvSpPr txBox="1"/>
          <p:nvPr/>
        </p:nvSpPr>
        <p:spPr>
          <a:xfrm>
            <a:off x="1645213" y="27279"/>
            <a:ext cx="8928992" cy="586593"/>
          </a:xfrm>
          <a:prstGeom prst="rect">
            <a:avLst/>
          </a:prstGeom>
          <a:noFill/>
          <a:effectLst/>
        </p:spPr>
        <p:txBody>
          <a:bodyPr wrap="square" lIns="90000" tIns="72000" rIns="90000" bIns="0" rtlCol="0" anchor="ctr" anchorCtr="1">
            <a:normAutofit fontScale="77500" lnSpcReduction="20000"/>
          </a:bodyPr>
          <a:lstStyle/>
          <a:p>
            <a:r>
              <a:rPr lang="en-US" altLang="ja-JP" sz="5333" b="1" dirty="0" err="1">
                <a:solidFill>
                  <a:srgbClr val="0070C0"/>
                </a:solidFill>
                <a:ea typeface="Gill Sans Nova Book" panose="020B0502020204020203" pitchFamily="34" charset="-128"/>
                <a:cs typeface="Gill Sans Nova Book" panose="020B0502020204020203" pitchFamily="34" charset="-128"/>
              </a:rPr>
              <a:t>LIPAc</a:t>
            </a:r>
            <a:r>
              <a:rPr lang="en-US" altLang="ja-JP" sz="5333" b="1" dirty="0">
                <a:solidFill>
                  <a:srgbClr val="0070C0"/>
                </a:solidFill>
                <a:ea typeface="Gill Sans Nova Book" panose="020B0502020204020203" pitchFamily="34" charset="-128"/>
                <a:cs typeface="Gill Sans Nova Book" panose="020B0502020204020203" pitchFamily="34" charset="-128"/>
              </a:rPr>
              <a:t> SRF cryomodule</a:t>
            </a:r>
            <a:endParaRPr lang="en-US" sz="5333" b="1" dirty="0">
              <a:solidFill>
                <a:srgbClr val="0070C0"/>
              </a:solidFill>
              <a:ea typeface="Gill Sans Nova Book" panose="020B0502020204020203" pitchFamily="34" charset="-128"/>
              <a:cs typeface="Gill Sans Nova Book" panose="020B0502020204020203" pitchFamily="34" charset="-128"/>
            </a:endParaRPr>
          </a:p>
        </p:txBody>
      </p:sp>
      <p:pic>
        <p:nvPicPr>
          <p:cNvPr id="14" name="図 13">
            <a:extLst>
              <a:ext uri="{FF2B5EF4-FFF2-40B4-BE49-F238E27FC236}">
                <a16:creationId xmlns:a16="http://schemas.microsoft.com/office/drawing/2014/main" id="{D1F56073-ADD3-0AA9-C707-A0D95FB8194F}"/>
              </a:ext>
            </a:extLst>
          </p:cNvPr>
          <p:cNvPicPr>
            <a:picLocks noChangeAspect="1"/>
          </p:cNvPicPr>
          <p:nvPr/>
        </p:nvPicPr>
        <p:blipFill rotWithShape="1">
          <a:blip r:embed="rId2"/>
          <a:srcRect l="76982" t="41600" r="7284" b="14301"/>
          <a:stretch/>
        </p:blipFill>
        <p:spPr>
          <a:xfrm>
            <a:off x="1854942" y="1045262"/>
            <a:ext cx="4106475" cy="2633127"/>
          </a:xfrm>
          <a:prstGeom prst="rect">
            <a:avLst/>
          </a:prstGeom>
        </p:spPr>
      </p:pic>
      <p:sp>
        <p:nvSpPr>
          <p:cNvPr id="15" name="正方形/長方形 14">
            <a:extLst>
              <a:ext uri="{FF2B5EF4-FFF2-40B4-BE49-F238E27FC236}">
                <a16:creationId xmlns:a16="http://schemas.microsoft.com/office/drawing/2014/main" id="{C1CE333A-4F8F-16E0-A211-32DA7391D11A}"/>
              </a:ext>
            </a:extLst>
          </p:cNvPr>
          <p:cNvSpPr/>
          <p:nvPr/>
        </p:nvSpPr>
        <p:spPr>
          <a:xfrm>
            <a:off x="2670024" y="620688"/>
            <a:ext cx="6864380" cy="461665"/>
          </a:xfrm>
          <a:prstGeom prst="rect">
            <a:avLst/>
          </a:prstGeom>
        </p:spPr>
        <p:txBody>
          <a:bodyPr wrap="none">
            <a:spAutoFit/>
          </a:bodyPr>
          <a:lstStyle/>
          <a:p>
            <a:pPr algn="ctr"/>
            <a:r>
              <a:rPr lang="en-US" altLang="ja-JP" b="1" dirty="0">
                <a:latin typeface="+mn-ea"/>
              </a:rPr>
              <a:t>Construction and parameters of </a:t>
            </a:r>
            <a:r>
              <a:rPr lang="en-US" altLang="ja-JP" b="1" dirty="0" err="1">
                <a:latin typeface="+mn-ea"/>
              </a:rPr>
              <a:t>LIPAc</a:t>
            </a:r>
            <a:r>
              <a:rPr lang="en-US" altLang="ja-JP" b="1" dirty="0">
                <a:latin typeface="+mn-ea"/>
              </a:rPr>
              <a:t> cryomodule </a:t>
            </a:r>
            <a:endParaRPr lang="ja-JP" altLang="en-US" dirty="0">
              <a:latin typeface="+mn-ea"/>
            </a:endParaRPr>
          </a:p>
        </p:txBody>
      </p:sp>
      <p:sp>
        <p:nvSpPr>
          <p:cNvPr id="16" name="テキスト ボックス 15">
            <a:extLst>
              <a:ext uri="{FF2B5EF4-FFF2-40B4-BE49-F238E27FC236}">
                <a16:creationId xmlns:a16="http://schemas.microsoft.com/office/drawing/2014/main" id="{F5F86E3B-E30D-F987-2EBF-D20ED533DB13}"/>
              </a:ext>
            </a:extLst>
          </p:cNvPr>
          <p:cNvSpPr txBox="1"/>
          <p:nvPr/>
        </p:nvSpPr>
        <p:spPr>
          <a:xfrm>
            <a:off x="1597900" y="3215242"/>
            <a:ext cx="1391799" cy="369332"/>
          </a:xfrm>
          <a:prstGeom prst="rect">
            <a:avLst/>
          </a:prstGeom>
          <a:noFill/>
        </p:spPr>
        <p:txBody>
          <a:bodyPr wrap="square" rtlCol="0">
            <a:spAutoFit/>
          </a:bodyPr>
          <a:lstStyle/>
          <a:p>
            <a:r>
              <a:rPr kumimoji="1" lang="en-US" altLang="ja-JP" sz="1800" b="1" dirty="0">
                <a:latin typeface="+mn-ea"/>
              </a:rPr>
              <a:t>Cryostat</a:t>
            </a:r>
            <a:endParaRPr kumimoji="1" lang="ja-JP" altLang="en-US" sz="1800" b="1" dirty="0">
              <a:latin typeface="+mn-ea"/>
            </a:endParaRPr>
          </a:p>
        </p:txBody>
      </p:sp>
      <p:sp>
        <p:nvSpPr>
          <p:cNvPr id="17" name="テキスト ボックス 16">
            <a:extLst>
              <a:ext uri="{FF2B5EF4-FFF2-40B4-BE49-F238E27FC236}">
                <a16:creationId xmlns:a16="http://schemas.microsoft.com/office/drawing/2014/main" id="{7654BD9E-7134-FBC5-E4E8-6198529085A4}"/>
              </a:ext>
            </a:extLst>
          </p:cNvPr>
          <p:cNvSpPr txBox="1"/>
          <p:nvPr/>
        </p:nvSpPr>
        <p:spPr>
          <a:xfrm>
            <a:off x="4989689" y="3159654"/>
            <a:ext cx="5494344" cy="369332"/>
          </a:xfrm>
          <a:prstGeom prst="rect">
            <a:avLst/>
          </a:prstGeom>
          <a:noFill/>
        </p:spPr>
        <p:txBody>
          <a:bodyPr wrap="square" rtlCol="0">
            <a:spAutoFit/>
          </a:bodyPr>
          <a:lstStyle/>
          <a:p>
            <a:r>
              <a:rPr kumimoji="1" lang="en-US" altLang="ja-JP" sz="1800" b="1" dirty="0">
                <a:latin typeface="+mn-ea"/>
              </a:rPr>
              <a:t>HWR(Half-Wave Resonator) x8</a:t>
            </a:r>
            <a:endParaRPr kumimoji="1" lang="ja-JP" altLang="en-US" sz="1800" b="1" dirty="0">
              <a:latin typeface="+mn-ea"/>
            </a:endParaRPr>
          </a:p>
        </p:txBody>
      </p:sp>
      <p:sp>
        <p:nvSpPr>
          <p:cNvPr id="18" name="テキスト ボックス 17">
            <a:extLst>
              <a:ext uri="{FF2B5EF4-FFF2-40B4-BE49-F238E27FC236}">
                <a16:creationId xmlns:a16="http://schemas.microsoft.com/office/drawing/2014/main" id="{EB4C331A-3D05-C6CF-EB08-7E0678EEB18F}"/>
              </a:ext>
            </a:extLst>
          </p:cNvPr>
          <p:cNvSpPr txBox="1"/>
          <p:nvPr/>
        </p:nvSpPr>
        <p:spPr>
          <a:xfrm>
            <a:off x="2433748" y="3518386"/>
            <a:ext cx="2797228" cy="369332"/>
          </a:xfrm>
          <a:prstGeom prst="rect">
            <a:avLst/>
          </a:prstGeom>
          <a:noFill/>
        </p:spPr>
        <p:txBody>
          <a:bodyPr wrap="square" rtlCol="0">
            <a:spAutoFit/>
          </a:bodyPr>
          <a:lstStyle/>
          <a:p>
            <a:r>
              <a:rPr kumimoji="1" lang="en-US" altLang="ja-JP" sz="1800" b="1" dirty="0">
                <a:latin typeface="+mn-ea"/>
              </a:rPr>
              <a:t>RF coupler x8</a:t>
            </a:r>
            <a:endParaRPr kumimoji="1" lang="ja-JP" altLang="en-US" sz="1800" b="1" dirty="0">
              <a:latin typeface="+mn-ea"/>
            </a:endParaRPr>
          </a:p>
        </p:txBody>
      </p:sp>
      <p:sp>
        <p:nvSpPr>
          <p:cNvPr id="20" name="テキスト ボックス 19">
            <a:extLst>
              <a:ext uri="{FF2B5EF4-FFF2-40B4-BE49-F238E27FC236}">
                <a16:creationId xmlns:a16="http://schemas.microsoft.com/office/drawing/2014/main" id="{1321CA56-DCCD-B0B8-E2E1-D20D082874BC}"/>
              </a:ext>
            </a:extLst>
          </p:cNvPr>
          <p:cNvSpPr txBox="1"/>
          <p:nvPr/>
        </p:nvSpPr>
        <p:spPr>
          <a:xfrm>
            <a:off x="4121803" y="3495008"/>
            <a:ext cx="4170941" cy="400110"/>
          </a:xfrm>
          <a:prstGeom prst="rect">
            <a:avLst/>
          </a:prstGeom>
          <a:noFill/>
        </p:spPr>
        <p:txBody>
          <a:bodyPr wrap="square" rtlCol="0">
            <a:spAutoFit/>
          </a:bodyPr>
          <a:lstStyle/>
          <a:p>
            <a:r>
              <a:rPr kumimoji="1" lang="en-US" altLang="ja-JP" sz="2000" b="1" dirty="0">
                <a:solidFill>
                  <a:srgbClr val="FF0000"/>
                </a:solidFill>
                <a:latin typeface="+mn-ea"/>
              </a:rPr>
              <a:t>Solenoid package x8 </a:t>
            </a:r>
            <a:endParaRPr kumimoji="1" lang="ja-JP" altLang="en-US" sz="2000" b="1" dirty="0">
              <a:solidFill>
                <a:srgbClr val="FF0000"/>
              </a:solidFill>
              <a:latin typeface="+mn-ea"/>
            </a:endParaRPr>
          </a:p>
        </p:txBody>
      </p:sp>
      <p:graphicFrame>
        <p:nvGraphicFramePr>
          <p:cNvPr id="21" name="表 20">
            <a:extLst>
              <a:ext uri="{FF2B5EF4-FFF2-40B4-BE49-F238E27FC236}">
                <a16:creationId xmlns:a16="http://schemas.microsoft.com/office/drawing/2014/main" id="{B53A82A7-8E17-CCDA-074A-8329A2D7A1F8}"/>
              </a:ext>
            </a:extLst>
          </p:cNvPr>
          <p:cNvGraphicFramePr>
            <a:graphicFrameLocks noGrp="1"/>
          </p:cNvGraphicFramePr>
          <p:nvPr>
            <p:extLst>
              <p:ext uri="{D42A27DB-BD31-4B8C-83A1-F6EECF244321}">
                <p14:modId xmlns:p14="http://schemas.microsoft.com/office/powerpoint/2010/main" val="2713561667"/>
              </p:ext>
            </p:extLst>
          </p:nvPr>
        </p:nvGraphicFramePr>
        <p:xfrm>
          <a:off x="6102214" y="1115670"/>
          <a:ext cx="4573209" cy="2060751"/>
        </p:xfrm>
        <a:graphic>
          <a:graphicData uri="http://schemas.openxmlformats.org/drawingml/2006/table">
            <a:tbl>
              <a:tblPr firstRow="1" bandRow="1">
                <a:tableStyleId>{5C22544A-7EE6-4342-B048-85BDC9FD1C3A}</a:tableStyleId>
              </a:tblPr>
              <a:tblGrid>
                <a:gridCol w="2207823">
                  <a:extLst>
                    <a:ext uri="{9D8B030D-6E8A-4147-A177-3AD203B41FA5}">
                      <a16:colId xmlns:a16="http://schemas.microsoft.com/office/drawing/2014/main" val="3533239372"/>
                    </a:ext>
                  </a:extLst>
                </a:gridCol>
                <a:gridCol w="1246843">
                  <a:extLst>
                    <a:ext uri="{9D8B030D-6E8A-4147-A177-3AD203B41FA5}">
                      <a16:colId xmlns:a16="http://schemas.microsoft.com/office/drawing/2014/main" val="3037213643"/>
                    </a:ext>
                  </a:extLst>
                </a:gridCol>
                <a:gridCol w="1118543">
                  <a:extLst>
                    <a:ext uri="{9D8B030D-6E8A-4147-A177-3AD203B41FA5}">
                      <a16:colId xmlns:a16="http://schemas.microsoft.com/office/drawing/2014/main" val="2320541957"/>
                    </a:ext>
                  </a:extLst>
                </a:gridCol>
              </a:tblGrid>
              <a:tr h="384351">
                <a:tc>
                  <a:txBody>
                    <a:bodyPr/>
                    <a:lstStyle/>
                    <a:p>
                      <a:endParaRPr kumimoji="1" lang="ja-JP" altLang="en-US" sz="16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b="1" dirty="0">
                          <a:solidFill>
                            <a:schemeClr val="tx1"/>
                          </a:solidFill>
                          <a:latin typeface="+mn-ea"/>
                          <a:ea typeface="+mn-ea"/>
                        </a:rPr>
                        <a:t>Value </a:t>
                      </a:r>
                      <a:endParaRPr kumimoji="1" lang="ja-JP" altLang="en-US" sz="16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b="1" dirty="0">
                          <a:solidFill>
                            <a:schemeClr val="tx1"/>
                          </a:solidFill>
                          <a:latin typeface="+mn-ea"/>
                          <a:ea typeface="+mn-ea"/>
                        </a:rPr>
                        <a:t>Unit </a:t>
                      </a:r>
                      <a:endParaRPr kumimoji="1" lang="ja-JP" altLang="en-US" sz="16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0940620"/>
                  </a:ext>
                </a:extLst>
              </a:tr>
              <a:tr h="314442">
                <a:tc>
                  <a:txBody>
                    <a:bodyPr/>
                    <a:lstStyle/>
                    <a:p>
                      <a:r>
                        <a:rPr kumimoji="1" lang="en-US" altLang="ja-JP" sz="1600" b="1" dirty="0">
                          <a:solidFill>
                            <a:schemeClr val="tx1"/>
                          </a:solidFill>
                          <a:latin typeface="+mn-ea"/>
                          <a:ea typeface="+mn-ea"/>
                        </a:rPr>
                        <a:t>Frequency</a:t>
                      </a:r>
                      <a:endParaRPr kumimoji="1" lang="ja-JP" altLang="en-US" sz="16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b="1">
                          <a:solidFill>
                            <a:schemeClr val="tx1"/>
                          </a:solidFill>
                          <a:latin typeface="+mn-ea"/>
                          <a:ea typeface="+mn-ea"/>
                        </a:rPr>
                        <a:t>175</a:t>
                      </a:r>
                      <a:endParaRPr kumimoji="1" lang="ja-JP" altLang="en-US" sz="1600" b="1">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b="1" dirty="0">
                          <a:solidFill>
                            <a:schemeClr val="tx1"/>
                          </a:solidFill>
                          <a:latin typeface="+mn-ea"/>
                          <a:ea typeface="+mn-ea"/>
                        </a:rPr>
                        <a:t>MHz</a:t>
                      </a:r>
                      <a:endParaRPr kumimoji="1" lang="ja-JP" altLang="en-US" sz="16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2837525"/>
                  </a:ext>
                </a:extLst>
              </a:tr>
              <a:tr h="314442">
                <a:tc>
                  <a:txBody>
                    <a:bodyPr/>
                    <a:lstStyle/>
                    <a:p>
                      <a:r>
                        <a:rPr kumimoji="1" lang="en-US" altLang="ja-JP" sz="1600" b="1" dirty="0">
                          <a:solidFill>
                            <a:schemeClr val="tx1"/>
                          </a:solidFill>
                          <a:latin typeface="+mn-ea"/>
                          <a:ea typeface="+mn-ea"/>
                        </a:rPr>
                        <a:t>Temperature</a:t>
                      </a:r>
                      <a:endParaRPr kumimoji="1" lang="ja-JP" altLang="en-US" sz="16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b="1" dirty="0">
                          <a:solidFill>
                            <a:schemeClr val="tx1"/>
                          </a:solidFill>
                          <a:latin typeface="+mn-ea"/>
                          <a:ea typeface="+mn-ea"/>
                        </a:rPr>
                        <a:t>4.5</a:t>
                      </a:r>
                      <a:endParaRPr kumimoji="1" lang="ja-JP" altLang="en-US" sz="16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b="1" dirty="0">
                          <a:solidFill>
                            <a:schemeClr val="tx1"/>
                          </a:solidFill>
                          <a:latin typeface="+mn-ea"/>
                          <a:ea typeface="+mn-ea"/>
                        </a:rPr>
                        <a:t>K</a:t>
                      </a:r>
                      <a:endParaRPr kumimoji="1" lang="ja-JP" altLang="en-US" sz="16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52611277"/>
                  </a:ext>
                </a:extLst>
              </a:tr>
              <a:tr h="314442">
                <a:tc>
                  <a:txBody>
                    <a:bodyPr/>
                    <a:lstStyle/>
                    <a:p>
                      <a:r>
                        <a:rPr kumimoji="1" lang="en-US" altLang="ja-JP" sz="1600" b="1" dirty="0">
                          <a:solidFill>
                            <a:schemeClr val="tx1"/>
                          </a:solidFill>
                          <a:latin typeface="+mn-ea"/>
                          <a:ea typeface="+mn-ea"/>
                        </a:rPr>
                        <a:t>Relativistic β</a:t>
                      </a:r>
                      <a:endParaRPr kumimoji="1" lang="ja-JP" altLang="en-US" sz="16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600" b="1" dirty="0">
                          <a:solidFill>
                            <a:schemeClr val="tx1"/>
                          </a:solidFill>
                          <a:latin typeface="+mn-ea"/>
                          <a:ea typeface="+mn-ea"/>
                        </a:rPr>
                        <a:t>～</a:t>
                      </a:r>
                      <a:r>
                        <a:rPr kumimoji="1" lang="en-US" altLang="ja-JP" sz="1600" b="1" dirty="0">
                          <a:solidFill>
                            <a:schemeClr val="tx1"/>
                          </a:solidFill>
                          <a:latin typeface="+mn-ea"/>
                          <a:ea typeface="+mn-ea"/>
                        </a:rPr>
                        <a:t>0.1</a:t>
                      </a:r>
                      <a:endParaRPr kumimoji="1" lang="ja-JP" altLang="en-US" sz="16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6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86811"/>
                  </a:ext>
                </a:extLst>
              </a:tr>
              <a:tr h="314442">
                <a:tc>
                  <a:txBody>
                    <a:bodyPr/>
                    <a:lstStyle/>
                    <a:p>
                      <a:r>
                        <a:rPr kumimoji="1" lang="en-US" altLang="ja-JP" sz="1600" b="1" dirty="0">
                          <a:solidFill>
                            <a:schemeClr val="tx1"/>
                          </a:solidFill>
                          <a:latin typeface="+mn-ea"/>
                          <a:ea typeface="+mn-ea"/>
                        </a:rPr>
                        <a:t>Nominal acc field</a:t>
                      </a:r>
                      <a:endParaRPr kumimoji="1" lang="ja-JP" altLang="en-US" sz="16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b="1" dirty="0">
                          <a:solidFill>
                            <a:schemeClr val="tx1"/>
                          </a:solidFill>
                          <a:latin typeface="+mn-ea"/>
                          <a:ea typeface="+mn-ea"/>
                        </a:rPr>
                        <a:t>4.5</a:t>
                      </a:r>
                      <a:endParaRPr kumimoji="1" lang="ja-JP" altLang="en-US" sz="16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b="1" dirty="0">
                          <a:solidFill>
                            <a:schemeClr val="tx1"/>
                          </a:solidFill>
                          <a:latin typeface="+mn-ea"/>
                          <a:ea typeface="+mn-ea"/>
                        </a:rPr>
                        <a:t>MV/m</a:t>
                      </a:r>
                      <a:endParaRPr kumimoji="1" lang="ja-JP" altLang="en-US" sz="16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09883949"/>
                  </a:ext>
                </a:extLst>
              </a:tr>
              <a:tr h="314442">
                <a:tc>
                  <a:txBody>
                    <a:bodyPr/>
                    <a:lstStyle/>
                    <a:p>
                      <a:r>
                        <a:rPr kumimoji="1" lang="en-US" altLang="ja-JP" sz="1600" b="1" dirty="0">
                          <a:solidFill>
                            <a:schemeClr val="tx1"/>
                          </a:solidFill>
                          <a:latin typeface="+mn-ea"/>
                          <a:ea typeface="+mn-ea"/>
                        </a:rPr>
                        <a:t>Solenoid max field</a:t>
                      </a:r>
                      <a:endParaRPr kumimoji="1" lang="ja-JP" altLang="en-US" sz="16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b="1" dirty="0">
                          <a:solidFill>
                            <a:schemeClr val="tx1"/>
                          </a:solidFill>
                          <a:latin typeface="+mn-ea"/>
                          <a:ea typeface="+mn-ea"/>
                        </a:rPr>
                        <a:t>6.0</a:t>
                      </a:r>
                      <a:endParaRPr kumimoji="1" lang="ja-JP" altLang="en-US" sz="16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b="1" dirty="0">
                          <a:solidFill>
                            <a:schemeClr val="tx1"/>
                          </a:solidFill>
                          <a:latin typeface="+mn-ea"/>
                          <a:ea typeface="+mn-ea"/>
                        </a:rPr>
                        <a:t>T</a:t>
                      </a:r>
                      <a:endParaRPr kumimoji="1" lang="ja-JP" altLang="en-US" sz="16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34690083"/>
                  </a:ext>
                </a:extLst>
              </a:tr>
            </a:tbl>
          </a:graphicData>
        </a:graphic>
      </p:graphicFrame>
      <p:cxnSp>
        <p:nvCxnSpPr>
          <p:cNvPr id="23" name="直線コネクタ 22">
            <a:extLst>
              <a:ext uri="{FF2B5EF4-FFF2-40B4-BE49-F238E27FC236}">
                <a16:creationId xmlns:a16="http://schemas.microsoft.com/office/drawing/2014/main" id="{5D00A2D0-6239-429A-13E6-240554F722F2}"/>
              </a:ext>
            </a:extLst>
          </p:cNvPr>
          <p:cNvCxnSpPr>
            <a:cxnSpLocks/>
          </p:cNvCxnSpPr>
          <p:nvPr/>
        </p:nvCxnSpPr>
        <p:spPr>
          <a:xfrm flipH="1" flipV="1">
            <a:off x="4286314" y="2254848"/>
            <a:ext cx="704440" cy="98101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232CDCBD-AC70-521F-908F-61013DB8010B}"/>
              </a:ext>
            </a:extLst>
          </p:cNvPr>
          <p:cNvCxnSpPr>
            <a:cxnSpLocks/>
          </p:cNvCxnSpPr>
          <p:nvPr/>
        </p:nvCxnSpPr>
        <p:spPr>
          <a:xfrm flipH="1" flipV="1">
            <a:off x="3956908" y="2393093"/>
            <a:ext cx="475050" cy="11826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EAA1EE93-C026-A84C-EF66-FFEAD99FE8C9}"/>
              </a:ext>
            </a:extLst>
          </p:cNvPr>
          <p:cNvCxnSpPr>
            <a:cxnSpLocks/>
          </p:cNvCxnSpPr>
          <p:nvPr/>
        </p:nvCxnSpPr>
        <p:spPr>
          <a:xfrm flipV="1">
            <a:off x="3070547" y="3122424"/>
            <a:ext cx="123740" cy="48219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9A559276-5C34-EC4F-CA18-4B96181B5429}"/>
              </a:ext>
            </a:extLst>
          </p:cNvPr>
          <p:cNvCxnSpPr>
            <a:cxnSpLocks/>
          </p:cNvCxnSpPr>
          <p:nvPr/>
        </p:nvCxnSpPr>
        <p:spPr>
          <a:xfrm flipV="1">
            <a:off x="1838458" y="2641736"/>
            <a:ext cx="321983" cy="61594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76" name="図 75">
            <a:extLst>
              <a:ext uri="{FF2B5EF4-FFF2-40B4-BE49-F238E27FC236}">
                <a16:creationId xmlns:a16="http://schemas.microsoft.com/office/drawing/2014/main" id="{DEBD00E4-1484-661D-DB46-4A66999ED125}"/>
              </a:ext>
            </a:extLst>
          </p:cNvPr>
          <p:cNvPicPr>
            <a:picLocks noChangeAspect="1"/>
          </p:cNvPicPr>
          <p:nvPr/>
        </p:nvPicPr>
        <p:blipFill>
          <a:blip r:embed="rId3"/>
          <a:stretch>
            <a:fillRect/>
          </a:stretch>
        </p:blipFill>
        <p:spPr>
          <a:xfrm>
            <a:off x="1870506" y="4304667"/>
            <a:ext cx="4041517" cy="2092181"/>
          </a:xfrm>
          <a:prstGeom prst="rect">
            <a:avLst/>
          </a:prstGeom>
        </p:spPr>
      </p:pic>
      <p:pic>
        <p:nvPicPr>
          <p:cNvPr id="77" name="図 76">
            <a:extLst>
              <a:ext uri="{FF2B5EF4-FFF2-40B4-BE49-F238E27FC236}">
                <a16:creationId xmlns:a16="http://schemas.microsoft.com/office/drawing/2014/main" id="{9C938C67-9198-5DED-C49B-308C1414BF56}"/>
              </a:ext>
            </a:extLst>
          </p:cNvPr>
          <p:cNvPicPr>
            <a:picLocks noChangeAspect="1"/>
          </p:cNvPicPr>
          <p:nvPr/>
        </p:nvPicPr>
        <p:blipFill rotWithShape="1">
          <a:blip r:embed="rId4"/>
          <a:srcRect t="-1000" r="1195"/>
          <a:stretch/>
        </p:blipFill>
        <p:spPr>
          <a:xfrm>
            <a:off x="6363438" y="4433791"/>
            <a:ext cx="2634169" cy="2083259"/>
          </a:xfrm>
          <a:prstGeom prst="rect">
            <a:avLst/>
          </a:prstGeom>
        </p:spPr>
      </p:pic>
      <p:sp>
        <p:nvSpPr>
          <p:cNvPr id="87" name="Footer Placeholder 2">
            <a:extLst>
              <a:ext uri="{FF2B5EF4-FFF2-40B4-BE49-F238E27FC236}">
                <a16:creationId xmlns:a16="http://schemas.microsoft.com/office/drawing/2014/main" id="{81BAF0F9-BB28-2ED3-302D-CAE972956153}"/>
              </a:ext>
            </a:extLst>
          </p:cNvPr>
          <p:cNvSpPr>
            <a:spLocks noGrp="1"/>
          </p:cNvSpPr>
          <p:nvPr>
            <p:ph type="ftr" sz="quarter" idx="11"/>
          </p:nvPr>
        </p:nvSpPr>
        <p:spPr>
          <a:xfrm>
            <a:off x="4165600" y="6546830"/>
            <a:ext cx="3860800" cy="338554"/>
          </a:xfrm>
        </p:spPr>
        <p:txBody>
          <a:bodyPr/>
          <a:lstStyle/>
          <a:p>
            <a:r>
              <a:rPr lang="en-US" dirty="0"/>
              <a:t>TTC 2022 Aomori</a:t>
            </a:r>
          </a:p>
        </p:txBody>
      </p:sp>
      <p:sp>
        <p:nvSpPr>
          <p:cNvPr id="88" name="テキスト ボックス 87">
            <a:extLst>
              <a:ext uri="{FF2B5EF4-FFF2-40B4-BE49-F238E27FC236}">
                <a16:creationId xmlns:a16="http://schemas.microsoft.com/office/drawing/2014/main" id="{A181EF72-9098-B148-10EA-F010055419A3}"/>
              </a:ext>
            </a:extLst>
          </p:cNvPr>
          <p:cNvSpPr txBox="1"/>
          <p:nvPr/>
        </p:nvSpPr>
        <p:spPr>
          <a:xfrm>
            <a:off x="9142153" y="4995726"/>
            <a:ext cx="1533270" cy="646331"/>
          </a:xfrm>
          <a:prstGeom prst="rect">
            <a:avLst/>
          </a:prstGeom>
          <a:noFill/>
        </p:spPr>
        <p:txBody>
          <a:bodyPr wrap="square" rtlCol="0">
            <a:spAutoFit/>
          </a:bodyPr>
          <a:lstStyle/>
          <a:p>
            <a:r>
              <a:rPr kumimoji="1" lang="en-US" altLang="ja-JP" sz="1800" b="1" dirty="0">
                <a:latin typeface="+mn-ea"/>
              </a:rPr>
              <a:t>Material:</a:t>
            </a:r>
          </a:p>
          <a:p>
            <a:r>
              <a:rPr kumimoji="1" lang="en-US" altLang="ja-JP" sz="1800" b="1" dirty="0" err="1">
                <a:latin typeface="+mn-ea"/>
              </a:rPr>
              <a:t>NbTi</a:t>
            </a:r>
            <a:r>
              <a:rPr kumimoji="1" lang="en-US" altLang="ja-JP" sz="1800" b="1" dirty="0">
                <a:latin typeface="+mn-ea"/>
              </a:rPr>
              <a:t> coil</a:t>
            </a:r>
            <a:endParaRPr kumimoji="1" lang="ja-JP" altLang="en-US" sz="1800" b="1" dirty="0">
              <a:latin typeface="+mn-ea"/>
            </a:endParaRPr>
          </a:p>
        </p:txBody>
      </p:sp>
      <p:sp>
        <p:nvSpPr>
          <p:cNvPr id="19" name="四角形: 角を丸くする 18">
            <a:extLst>
              <a:ext uri="{FF2B5EF4-FFF2-40B4-BE49-F238E27FC236}">
                <a16:creationId xmlns:a16="http://schemas.microsoft.com/office/drawing/2014/main" id="{3FD0D946-92FD-99BF-C83F-498D5A88AA33}"/>
              </a:ext>
            </a:extLst>
          </p:cNvPr>
          <p:cNvSpPr/>
          <p:nvPr/>
        </p:nvSpPr>
        <p:spPr>
          <a:xfrm>
            <a:off x="1487488" y="692697"/>
            <a:ext cx="9361040" cy="3193474"/>
          </a:xfrm>
          <a:prstGeom prst="roundRect">
            <a:avLst>
              <a:gd name="adj" fmla="val 6709"/>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a:extLst>
              <a:ext uri="{FF2B5EF4-FFF2-40B4-BE49-F238E27FC236}">
                <a16:creationId xmlns:a16="http://schemas.microsoft.com/office/drawing/2014/main" id="{DC79BDD3-B8A7-A14E-68FD-053CA5B8D2B8}"/>
              </a:ext>
            </a:extLst>
          </p:cNvPr>
          <p:cNvSpPr/>
          <p:nvPr/>
        </p:nvSpPr>
        <p:spPr>
          <a:xfrm>
            <a:off x="1487488" y="3964996"/>
            <a:ext cx="9361040" cy="2481178"/>
          </a:xfrm>
          <a:prstGeom prst="roundRect">
            <a:avLst>
              <a:gd name="adj" fmla="val 6709"/>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FE44357F-C8AC-594A-0764-FEBE96E47865}"/>
              </a:ext>
            </a:extLst>
          </p:cNvPr>
          <p:cNvSpPr txBox="1"/>
          <p:nvPr/>
        </p:nvSpPr>
        <p:spPr>
          <a:xfrm>
            <a:off x="3355042" y="3911053"/>
            <a:ext cx="5494344" cy="461665"/>
          </a:xfrm>
          <a:prstGeom prst="rect">
            <a:avLst/>
          </a:prstGeom>
          <a:noFill/>
        </p:spPr>
        <p:txBody>
          <a:bodyPr wrap="square" rtlCol="0">
            <a:spAutoFit/>
          </a:bodyPr>
          <a:lstStyle/>
          <a:p>
            <a:pPr algn="ctr"/>
            <a:r>
              <a:rPr kumimoji="1" lang="en-US" altLang="ja-JP" b="1" dirty="0">
                <a:latin typeface="+mn-ea"/>
              </a:rPr>
              <a:t>Solenoid packages</a:t>
            </a:r>
            <a:endParaRPr kumimoji="1" lang="ja-JP" altLang="en-US" b="1" dirty="0">
              <a:latin typeface="+mn-ea"/>
            </a:endParaRPr>
          </a:p>
        </p:txBody>
      </p:sp>
      <p:sp>
        <p:nvSpPr>
          <p:cNvPr id="2" name="Date Placeholder 1">
            <a:extLst>
              <a:ext uri="{FF2B5EF4-FFF2-40B4-BE49-F238E27FC236}">
                <a16:creationId xmlns:a16="http://schemas.microsoft.com/office/drawing/2014/main" id="{12353C06-6E01-C317-F015-283096CB1166}"/>
              </a:ext>
            </a:extLst>
          </p:cNvPr>
          <p:cNvSpPr>
            <a:spLocks noGrp="1"/>
          </p:cNvSpPr>
          <p:nvPr>
            <p:ph type="dt" sz="half" idx="10"/>
          </p:nvPr>
        </p:nvSpPr>
        <p:spPr>
          <a:xfrm>
            <a:off x="10840" y="6546830"/>
            <a:ext cx="2844800" cy="338554"/>
          </a:xfrm>
        </p:spPr>
        <p:txBody>
          <a:bodyPr/>
          <a:lstStyle/>
          <a:p>
            <a:r>
              <a:rPr lang="en-US" dirty="0"/>
              <a:t>12/10/22</a:t>
            </a:r>
          </a:p>
        </p:txBody>
      </p:sp>
    </p:spTree>
    <p:extLst>
      <p:ext uri="{BB962C8B-B14F-4D97-AF65-F5344CB8AC3E}">
        <p14:creationId xmlns:p14="http://schemas.microsoft.com/office/powerpoint/2010/main" val="170994781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5">
            <a:extLst>
              <a:ext uri="{FF2B5EF4-FFF2-40B4-BE49-F238E27FC236}">
                <a16:creationId xmlns:a16="http://schemas.microsoft.com/office/drawing/2014/main" id="{9F0301F6-B4BF-1047-30E5-9CA742C76965}"/>
              </a:ext>
            </a:extLst>
          </p:cNvPr>
          <p:cNvSpPr txBox="1"/>
          <p:nvPr/>
        </p:nvSpPr>
        <p:spPr>
          <a:xfrm>
            <a:off x="1645213" y="27279"/>
            <a:ext cx="8928992" cy="586593"/>
          </a:xfrm>
          <a:prstGeom prst="rect">
            <a:avLst/>
          </a:prstGeom>
          <a:noFill/>
          <a:effectLst/>
        </p:spPr>
        <p:txBody>
          <a:bodyPr wrap="square" lIns="90000" tIns="72000" rIns="90000" bIns="0" rtlCol="0" anchor="ctr" anchorCtr="1">
            <a:normAutofit fontScale="77500" lnSpcReduction="20000"/>
          </a:bodyPr>
          <a:lstStyle/>
          <a:p>
            <a:r>
              <a:rPr lang="en-US" altLang="ja-JP" sz="5333" b="1" dirty="0">
                <a:solidFill>
                  <a:srgbClr val="0070C0"/>
                </a:solidFill>
                <a:ea typeface="Gill Sans Nova Book" panose="020B0502020204020203" pitchFamily="34" charset="-128"/>
                <a:cs typeface="Gill Sans Nova Book" panose="020B0502020204020203" pitchFamily="34" charset="-128"/>
              </a:rPr>
              <a:t>Solenoid HPR cleaning</a:t>
            </a:r>
            <a:endParaRPr lang="en-US" sz="5333" b="1" dirty="0">
              <a:solidFill>
                <a:srgbClr val="0070C0"/>
              </a:solidFill>
              <a:ea typeface="Gill Sans Nova Book" panose="020B0502020204020203" pitchFamily="34" charset="-128"/>
              <a:cs typeface="Gill Sans Nova Book" panose="020B0502020204020203" pitchFamily="34" charset="-128"/>
            </a:endParaRPr>
          </a:p>
        </p:txBody>
      </p:sp>
      <p:pic>
        <p:nvPicPr>
          <p:cNvPr id="6" name="図 5">
            <a:extLst>
              <a:ext uri="{FF2B5EF4-FFF2-40B4-BE49-F238E27FC236}">
                <a16:creationId xmlns:a16="http://schemas.microsoft.com/office/drawing/2014/main" id="{FCC34E1F-C5C1-5BEF-A271-418191574090}"/>
              </a:ext>
            </a:extLst>
          </p:cNvPr>
          <p:cNvPicPr>
            <a:picLocks noChangeAspect="1"/>
          </p:cNvPicPr>
          <p:nvPr/>
        </p:nvPicPr>
        <p:blipFill rotWithShape="1">
          <a:blip r:embed="rId2"/>
          <a:srcRect l="61665" t="28266" r="23713" b="44952"/>
          <a:stretch/>
        </p:blipFill>
        <p:spPr>
          <a:xfrm>
            <a:off x="6687246" y="1555431"/>
            <a:ext cx="4071777" cy="2097581"/>
          </a:xfrm>
          <a:prstGeom prst="rect">
            <a:avLst/>
          </a:prstGeom>
        </p:spPr>
      </p:pic>
      <p:sp>
        <p:nvSpPr>
          <p:cNvPr id="13" name="正方形/長方形 12">
            <a:extLst>
              <a:ext uri="{FF2B5EF4-FFF2-40B4-BE49-F238E27FC236}">
                <a16:creationId xmlns:a16="http://schemas.microsoft.com/office/drawing/2014/main" id="{5AFC0A08-61F1-474E-3B69-900970C468A2}"/>
              </a:ext>
            </a:extLst>
          </p:cNvPr>
          <p:cNvSpPr/>
          <p:nvPr/>
        </p:nvSpPr>
        <p:spPr>
          <a:xfrm>
            <a:off x="4547705" y="664405"/>
            <a:ext cx="3339376" cy="461665"/>
          </a:xfrm>
          <a:prstGeom prst="rect">
            <a:avLst/>
          </a:prstGeom>
        </p:spPr>
        <p:txBody>
          <a:bodyPr wrap="none">
            <a:spAutoFit/>
          </a:bodyPr>
          <a:lstStyle/>
          <a:p>
            <a:pPr algn="ctr"/>
            <a:r>
              <a:rPr lang="en-US" altLang="ja-JP" b="1" dirty="0">
                <a:latin typeface="+mn-ea"/>
              </a:rPr>
              <a:t>Why is HPR necessary? </a:t>
            </a:r>
            <a:endParaRPr lang="ja-JP" altLang="en-US" dirty="0">
              <a:latin typeface="+mn-ea"/>
            </a:endParaRPr>
          </a:p>
        </p:txBody>
      </p:sp>
      <p:grpSp>
        <p:nvGrpSpPr>
          <p:cNvPr id="51" name="グループ化 50">
            <a:extLst>
              <a:ext uri="{FF2B5EF4-FFF2-40B4-BE49-F238E27FC236}">
                <a16:creationId xmlns:a16="http://schemas.microsoft.com/office/drawing/2014/main" id="{1D2D9BBC-4037-0B77-D1E5-2E55508705BB}"/>
              </a:ext>
            </a:extLst>
          </p:cNvPr>
          <p:cNvGrpSpPr/>
          <p:nvPr/>
        </p:nvGrpSpPr>
        <p:grpSpPr>
          <a:xfrm>
            <a:off x="1127448" y="1406941"/>
            <a:ext cx="5781244" cy="2388244"/>
            <a:chOff x="1117392" y="1552273"/>
            <a:chExt cx="5781244" cy="2388244"/>
          </a:xfrm>
        </p:grpSpPr>
        <p:pic>
          <p:nvPicPr>
            <p:cNvPr id="11" name="図 10">
              <a:extLst>
                <a:ext uri="{FF2B5EF4-FFF2-40B4-BE49-F238E27FC236}">
                  <a16:creationId xmlns:a16="http://schemas.microsoft.com/office/drawing/2014/main" id="{6A31E894-AB92-8BF1-9F24-17B592FF514E}"/>
                </a:ext>
              </a:extLst>
            </p:cNvPr>
            <p:cNvPicPr>
              <a:picLocks noChangeAspect="1"/>
            </p:cNvPicPr>
            <p:nvPr/>
          </p:nvPicPr>
          <p:blipFill rotWithShape="1">
            <a:blip r:embed="rId3"/>
            <a:srcRect t="1770" b="23325"/>
            <a:stretch/>
          </p:blipFill>
          <p:spPr>
            <a:xfrm>
              <a:off x="2135560" y="1552273"/>
              <a:ext cx="4071777" cy="1813750"/>
            </a:xfrm>
            <a:prstGeom prst="rect">
              <a:avLst/>
            </a:prstGeom>
          </p:spPr>
        </p:pic>
        <p:sp>
          <p:nvSpPr>
            <p:cNvPr id="19" name="正方形/長方形 18">
              <a:extLst>
                <a:ext uri="{FF2B5EF4-FFF2-40B4-BE49-F238E27FC236}">
                  <a16:creationId xmlns:a16="http://schemas.microsoft.com/office/drawing/2014/main" id="{D7EE4540-73D9-1B71-37A5-C6E9CF1F924C}"/>
                </a:ext>
              </a:extLst>
            </p:cNvPr>
            <p:cNvSpPr/>
            <p:nvPr/>
          </p:nvSpPr>
          <p:spPr>
            <a:xfrm>
              <a:off x="2860642" y="3508135"/>
              <a:ext cx="1426994" cy="400110"/>
            </a:xfrm>
            <a:prstGeom prst="rect">
              <a:avLst/>
            </a:prstGeom>
          </p:spPr>
          <p:txBody>
            <a:bodyPr wrap="none">
              <a:spAutoFit/>
            </a:bodyPr>
            <a:lstStyle/>
            <a:p>
              <a:pPr algn="ctr"/>
              <a:r>
                <a:rPr lang="en-US" altLang="ja-JP" sz="2000" b="1" dirty="0">
                  <a:latin typeface="+mn-ea"/>
                </a:rPr>
                <a:t>HWR cavity</a:t>
              </a:r>
              <a:endParaRPr lang="ja-JP" altLang="en-US" sz="2000" dirty="0">
                <a:latin typeface="+mn-ea"/>
              </a:endParaRPr>
            </a:p>
          </p:txBody>
        </p:sp>
        <p:sp>
          <p:nvSpPr>
            <p:cNvPr id="22" name="正方形/長方形 21">
              <a:extLst>
                <a:ext uri="{FF2B5EF4-FFF2-40B4-BE49-F238E27FC236}">
                  <a16:creationId xmlns:a16="http://schemas.microsoft.com/office/drawing/2014/main" id="{AACC2201-BEC1-5A16-9DBD-4E2E762C6AD2}"/>
                </a:ext>
              </a:extLst>
            </p:cNvPr>
            <p:cNvSpPr/>
            <p:nvPr/>
          </p:nvSpPr>
          <p:spPr>
            <a:xfrm>
              <a:off x="4848075" y="3540407"/>
              <a:ext cx="2050561" cy="400110"/>
            </a:xfrm>
            <a:prstGeom prst="rect">
              <a:avLst/>
            </a:prstGeom>
          </p:spPr>
          <p:txBody>
            <a:bodyPr wrap="none">
              <a:spAutoFit/>
            </a:bodyPr>
            <a:lstStyle/>
            <a:p>
              <a:pPr algn="ctr"/>
              <a:r>
                <a:rPr lang="en-US" altLang="ja-JP" sz="2000" b="1" dirty="0">
                  <a:latin typeface="+mn-ea"/>
                </a:rPr>
                <a:t>Solenoid package</a:t>
              </a:r>
              <a:endParaRPr lang="ja-JP" altLang="en-US" sz="2000" dirty="0">
                <a:latin typeface="+mn-ea"/>
              </a:endParaRPr>
            </a:p>
          </p:txBody>
        </p:sp>
        <p:cxnSp>
          <p:nvCxnSpPr>
            <p:cNvPr id="26" name="直線コネクタ 25">
              <a:extLst>
                <a:ext uri="{FF2B5EF4-FFF2-40B4-BE49-F238E27FC236}">
                  <a16:creationId xmlns:a16="http://schemas.microsoft.com/office/drawing/2014/main" id="{13DB0D03-A83E-18F3-D882-DB629DC2518B}"/>
                </a:ext>
              </a:extLst>
            </p:cNvPr>
            <p:cNvCxnSpPr>
              <a:cxnSpLocks/>
            </p:cNvCxnSpPr>
            <p:nvPr/>
          </p:nvCxnSpPr>
          <p:spPr>
            <a:xfrm flipH="1">
              <a:off x="3815335" y="2908548"/>
              <a:ext cx="280617" cy="68747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1FF4B19E-F69F-0292-CC7D-E1BADEB3D047}"/>
                </a:ext>
              </a:extLst>
            </p:cNvPr>
            <p:cNvCxnSpPr>
              <a:cxnSpLocks/>
            </p:cNvCxnSpPr>
            <p:nvPr/>
          </p:nvCxnSpPr>
          <p:spPr>
            <a:xfrm>
              <a:off x="5317928" y="2780928"/>
              <a:ext cx="374746" cy="85647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直線矢印コネクタ 40">
              <a:extLst>
                <a:ext uri="{FF2B5EF4-FFF2-40B4-BE49-F238E27FC236}">
                  <a16:creationId xmlns:a16="http://schemas.microsoft.com/office/drawing/2014/main" id="{A3F5554E-6549-146B-B050-E418EF8288F7}"/>
                </a:ext>
              </a:extLst>
            </p:cNvPr>
            <p:cNvCxnSpPr>
              <a:cxnSpLocks/>
            </p:cNvCxnSpPr>
            <p:nvPr/>
          </p:nvCxnSpPr>
          <p:spPr>
            <a:xfrm flipV="1">
              <a:off x="2063552" y="2710824"/>
              <a:ext cx="4320480" cy="4498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6" name="正方形/長方形 45">
              <a:extLst>
                <a:ext uri="{FF2B5EF4-FFF2-40B4-BE49-F238E27FC236}">
                  <a16:creationId xmlns:a16="http://schemas.microsoft.com/office/drawing/2014/main" id="{C69BD5D5-C48A-B739-6515-FC1684C03EFB}"/>
                </a:ext>
              </a:extLst>
            </p:cNvPr>
            <p:cNvSpPr/>
            <p:nvPr/>
          </p:nvSpPr>
          <p:spPr>
            <a:xfrm>
              <a:off x="1117392" y="2479991"/>
              <a:ext cx="1007007" cy="461665"/>
            </a:xfrm>
            <a:prstGeom prst="rect">
              <a:avLst/>
            </a:prstGeom>
          </p:spPr>
          <p:txBody>
            <a:bodyPr wrap="none">
              <a:spAutoFit/>
            </a:bodyPr>
            <a:lstStyle/>
            <a:p>
              <a:pPr algn="ctr"/>
              <a:r>
                <a:rPr lang="en-US" altLang="ja-JP" b="1" dirty="0">
                  <a:latin typeface="+mn-ea"/>
                </a:rPr>
                <a:t>Beam </a:t>
              </a:r>
              <a:endParaRPr lang="ja-JP" altLang="en-US" dirty="0">
                <a:latin typeface="+mn-ea"/>
              </a:endParaRPr>
            </a:p>
          </p:txBody>
        </p:sp>
      </p:grpSp>
      <p:sp>
        <p:nvSpPr>
          <p:cNvPr id="47" name="正方形/長方形 46">
            <a:extLst>
              <a:ext uri="{FF2B5EF4-FFF2-40B4-BE49-F238E27FC236}">
                <a16:creationId xmlns:a16="http://schemas.microsoft.com/office/drawing/2014/main" id="{FB42A297-0580-219D-F14C-E8EDAE5FA44A}"/>
              </a:ext>
            </a:extLst>
          </p:cNvPr>
          <p:cNvSpPr/>
          <p:nvPr/>
        </p:nvSpPr>
        <p:spPr>
          <a:xfrm>
            <a:off x="1531468" y="4164715"/>
            <a:ext cx="9371850" cy="1569660"/>
          </a:xfrm>
          <a:prstGeom prst="rect">
            <a:avLst/>
          </a:prstGeom>
        </p:spPr>
        <p:txBody>
          <a:bodyPr wrap="square">
            <a:spAutoFit/>
          </a:bodyPr>
          <a:lstStyle/>
          <a:p>
            <a:r>
              <a:rPr lang="en-US" altLang="ja-JP" b="1" dirty="0">
                <a:latin typeface="+mn-ea"/>
              </a:rPr>
              <a:t>HWR cavity vacuum and solenoid beam vacuum are connected directly.</a:t>
            </a:r>
          </a:p>
          <a:p>
            <a:r>
              <a:rPr lang="en-US" altLang="ja-JP" b="1" dirty="0">
                <a:latin typeface="+mn-ea"/>
              </a:rPr>
              <a:t>The particles from solenoid can degrade the cavity performance. </a:t>
            </a:r>
          </a:p>
          <a:p>
            <a:r>
              <a:rPr lang="en-US" altLang="ja-JP" b="1" dirty="0">
                <a:latin typeface="+mn-ea"/>
              </a:rPr>
              <a:t>To prevent degradation by Field Emission of cavities, solenoid HPR (High Pressure Rinsing) is necessary.</a:t>
            </a:r>
          </a:p>
        </p:txBody>
      </p:sp>
      <p:sp>
        <p:nvSpPr>
          <p:cNvPr id="50" name="Footer Placeholder 2">
            <a:extLst>
              <a:ext uri="{FF2B5EF4-FFF2-40B4-BE49-F238E27FC236}">
                <a16:creationId xmlns:a16="http://schemas.microsoft.com/office/drawing/2014/main" id="{A28D67A1-18C6-6597-9EA2-F8A058673BC3}"/>
              </a:ext>
            </a:extLst>
          </p:cNvPr>
          <p:cNvSpPr>
            <a:spLocks noGrp="1"/>
          </p:cNvSpPr>
          <p:nvPr>
            <p:ph type="ftr" sz="quarter" idx="11"/>
          </p:nvPr>
        </p:nvSpPr>
        <p:spPr>
          <a:xfrm>
            <a:off x="4165600" y="6546830"/>
            <a:ext cx="3860800" cy="338554"/>
          </a:xfrm>
        </p:spPr>
        <p:txBody>
          <a:bodyPr/>
          <a:lstStyle/>
          <a:p>
            <a:r>
              <a:rPr lang="en-US" dirty="0"/>
              <a:t>TTC 2022 Aomori</a:t>
            </a:r>
          </a:p>
        </p:txBody>
      </p:sp>
      <p:sp>
        <p:nvSpPr>
          <p:cNvPr id="2" name="Date Placeholder 1">
            <a:extLst>
              <a:ext uri="{FF2B5EF4-FFF2-40B4-BE49-F238E27FC236}">
                <a16:creationId xmlns:a16="http://schemas.microsoft.com/office/drawing/2014/main" id="{FA9DB37A-1CE0-9C89-D82E-C902B987B7CE}"/>
              </a:ext>
            </a:extLst>
          </p:cNvPr>
          <p:cNvSpPr>
            <a:spLocks noGrp="1"/>
          </p:cNvSpPr>
          <p:nvPr>
            <p:ph type="dt" sz="half" idx="10"/>
          </p:nvPr>
        </p:nvSpPr>
        <p:spPr>
          <a:xfrm>
            <a:off x="10840" y="6546830"/>
            <a:ext cx="2844800" cy="338554"/>
          </a:xfrm>
        </p:spPr>
        <p:txBody>
          <a:bodyPr/>
          <a:lstStyle/>
          <a:p>
            <a:r>
              <a:rPr lang="en-US" dirty="0"/>
              <a:t>12/10/22</a:t>
            </a:r>
          </a:p>
        </p:txBody>
      </p:sp>
    </p:spTree>
    <p:extLst>
      <p:ext uri="{BB962C8B-B14F-4D97-AF65-F5344CB8AC3E}">
        <p14:creationId xmlns:p14="http://schemas.microsoft.com/office/powerpoint/2010/main" val="264765320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5">
            <a:extLst>
              <a:ext uri="{FF2B5EF4-FFF2-40B4-BE49-F238E27FC236}">
                <a16:creationId xmlns:a16="http://schemas.microsoft.com/office/drawing/2014/main" id="{9F0301F6-B4BF-1047-30E5-9CA742C76965}"/>
              </a:ext>
            </a:extLst>
          </p:cNvPr>
          <p:cNvSpPr txBox="1"/>
          <p:nvPr/>
        </p:nvSpPr>
        <p:spPr>
          <a:xfrm>
            <a:off x="1645213" y="27279"/>
            <a:ext cx="8928992" cy="586593"/>
          </a:xfrm>
          <a:prstGeom prst="rect">
            <a:avLst/>
          </a:prstGeom>
          <a:noFill/>
          <a:effectLst/>
        </p:spPr>
        <p:txBody>
          <a:bodyPr wrap="square" lIns="90000" tIns="72000" rIns="90000" bIns="0" rtlCol="0" anchor="ctr" anchorCtr="1">
            <a:normAutofit fontScale="77500" lnSpcReduction="20000"/>
          </a:bodyPr>
          <a:lstStyle/>
          <a:p>
            <a:r>
              <a:rPr lang="en-US" altLang="ja-JP" sz="5333" b="1" dirty="0">
                <a:solidFill>
                  <a:srgbClr val="0070C0"/>
                </a:solidFill>
                <a:ea typeface="Gill Sans Nova Book" panose="020B0502020204020203" pitchFamily="34" charset="-128"/>
                <a:cs typeface="Gill Sans Nova Book" panose="020B0502020204020203" pitchFamily="34" charset="-128"/>
              </a:rPr>
              <a:t>Solenoid cleaning task list</a:t>
            </a:r>
          </a:p>
        </p:txBody>
      </p:sp>
      <p:sp>
        <p:nvSpPr>
          <p:cNvPr id="8" name="正方形/長方形 7">
            <a:extLst>
              <a:ext uri="{FF2B5EF4-FFF2-40B4-BE49-F238E27FC236}">
                <a16:creationId xmlns:a16="http://schemas.microsoft.com/office/drawing/2014/main" id="{68AA13CE-A94B-FCF1-5D33-7134047B7AC7}"/>
              </a:ext>
            </a:extLst>
          </p:cNvPr>
          <p:cNvSpPr/>
          <p:nvPr/>
        </p:nvSpPr>
        <p:spPr>
          <a:xfrm>
            <a:off x="2063552" y="3789040"/>
            <a:ext cx="7734007" cy="2308324"/>
          </a:xfrm>
          <a:prstGeom prst="rect">
            <a:avLst/>
          </a:prstGeom>
        </p:spPr>
        <p:txBody>
          <a:bodyPr wrap="square">
            <a:spAutoFit/>
          </a:bodyPr>
          <a:lstStyle/>
          <a:p>
            <a:pPr marL="342900" indent="-342900">
              <a:buFontTx/>
              <a:buChar char="-"/>
            </a:pPr>
            <a:r>
              <a:rPr lang="en-US" altLang="ja-JP" b="1" dirty="0">
                <a:latin typeface="+mn-ea"/>
              </a:rPr>
              <a:t>Visual inspection of the solenoid</a:t>
            </a:r>
          </a:p>
          <a:p>
            <a:pPr marL="342900" indent="-342900">
              <a:buFontTx/>
              <a:buChar char="-"/>
            </a:pPr>
            <a:r>
              <a:rPr lang="en-US" altLang="ja-JP" b="1" dirty="0">
                <a:latin typeface="+mn-ea"/>
              </a:rPr>
              <a:t>Preparation of the cleaning</a:t>
            </a:r>
          </a:p>
          <a:p>
            <a:pPr marL="342900" indent="-342900">
              <a:buFontTx/>
              <a:buChar char="-"/>
            </a:pPr>
            <a:r>
              <a:rPr lang="en-US" altLang="ja-JP" b="1" dirty="0">
                <a:solidFill>
                  <a:srgbClr val="FF0000"/>
                </a:solidFill>
                <a:latin typeface="+mn-ea"/>
              </a:rPr>
              <a:t>Ultrasonic cleaning of the solenoid with alkali detergent</a:t>
            </a:r>
          </a:p>
          <a:p>
            <a:pPr marL="342900" indent="-342900">
              <a:buFontTx/>
              <a:buChar char="-"/>
            </a:pPr>
            <a:r>
              <a:rPr lang="en-US" altLang="ja-JP" b="1" dirty="0">
                <a:latin typeface="+mn-ea"/>
              </a:rPr>
              <a:t>High Pressure Rinsing and clean up in clean room</a:t>
            </a:r>
          </a:p>
          <a:p>
            <a:pPr marL="342900" indent="-342900">
              <a:buFontTx/>
              <a:buChar char="-"/>
            </a:pPr>
            <a:r>
              <a:rPr lang="en-US" altLang="ja-JP" b="1" dirty="0">
                <a:latin typeface="+mn-ea"/>
              </a:rPr>
              <a:t>Mounting BPM button and vacuum leak check</a:t>
            </a:r>
          </a:p>
          <a:p>
            <a:pPr marL="342900" indent="-342900">
              <a:buFontTx/>
              <a:buChar char="-"/>
            </a:pPr>
            <a:r>
              <a:rPr lang="en-US" altLang="ja-JP" b="1" dirty="0">
                <a:latin typeface="+mn-ea"/>
              </a:rPr>
              <a:t>Double packing</a:t>
            </a:r>
          </a:p>
        </p:txBody>
      </p:sp>
      <p:sp>
        <p:nvSpPr>
          <p:cNvPr id="9" name="Footer Placeholder 2">
            <a:extLst>
              <a:ext uri="{FF2B5EF4-FFF2-40B4-BE49-F238E27FC236}">
                <a16:creationId xmlns:a16="http://schemas.microsoft.com/office/drawing/2014/main" id="{8885E6A4-C6F6-C699-9DF7-0F29CAEF97B2}"/>
              </a:ext>
            </a:extLst>
          </p:cNvPr>
          <p:cNvSpPr>
            <a:spLocks noGrp="1"/>
          </p:cNvSpPr>
          <p:nvPr>
            <p:ph type="ftr" sz="quarter" idx="11"/>
          </p:nvPr>
        </p:nvSpPr>
        <p:spPr>
          <a:xfrm>
            <a:off x="4165600" y="6546830"/>
            <a:ext cx="3860800" cy="338554"/>
          </a:xfrm>
        </p:spPr>
        <p:txBody>
          <a:bodyPr/>
          <a:lstStyle/>
          <a:p>
            <a:r>
              <a:rPr lang="en-US" dirty="0"/>
              <a:t>TTC 2022 Aomori</a:t>
            </a:r>
          </a:p>
        </p:txBody>
      </p:sp>
      <p:sp>
        <p:nvSpPr>
          <p:cNvPr id="2" name="Date Placeholder 1">
            <a:extLst>
              <a:ext uri="{FF2B5EF4-FFF2-40B4-BE49-F238E27FC236}">
                <a16:creationId xmlns:a16="http://schemas.microsoft.com/office/drawing/2014/main" id="{0CC944E0-122D-954D-0E3A-DC427AFAD243}"/>
              </a:ext>
            </a:extLst>
          </p:cNvPr>
          <p:cNvSpPr>
            <a:spLocks noGrp="1"/>
          </p:cNvSpPr>
          <p:nvPr>
            <p:ph type="dt" sz="half" idx="10"/>
          </p:nvPr>
        </p:nvSpPr>
        <p:spPr>
          <a:xfrm>
            <a:off x="10840" y="6546830"/>
            <a:ext cx="2844800" cy="338554"/>
          </a:xfrm>
        </p:spPr>
        <p:txBody>
          <a:bodyPr/>
          <a:lstStyle/>
          <a:p>
            <a:r>
              <a:rPr lang="en-US" dirty="0"/>
              <a:t>12/10/22</a:t>
            </a:r>
          </a:p>
        </p:txBody>
      </p:sp>
      <p:sp>
        <p:nvSpPr>
          <p:cNvPr id="3" name="正方形/長方形 2">
            <a:extLst>
              <a:ext uri="{FF2B5EF4-FFF2-40B4-BE49-F238E27FC236}">
                <a16:creationId xmlns:a16="http://schemas.microsoft.com/office/drawing/2014/main" id="{5461EAFA-BA05-4B95-197B-62004AD2656B}"/>
              </a:ext>
            </a:extLst>
          </p:cNvPr>
          <p:cNvSpPr/>
          <p:nvPr/>
        </p:nvSpPr>
        <p:spPr>
          <a:xfrm>
            <a:off x="1343472" y="3284984"/>
            <a:ext cx="9937105" cy="461665"/>
          </a:xfrm>
          <a:prstGeom prst="rect">
            <a:avLst/>
          </a:prstGeom>
        </p:spPr>
        <p:txBody>
          <a:bodyPr wrap="square">
            <a:spAutoFit/>
          </a:bodyPr>
          <a:lstStyle/>
          <a:p>
            <a:r>
              <a:rPr lang="en-US" altLang="ja-JP" b="1" dirty="0">
                <a:latin typeface="+mn-ea"/>
              </a:rPr>
              <a:t>Cleaning task list</a:t>
            </a:r>
            <a:endParaRPr lang="ja-JP" altLang="en-US" b="1" dirty="0">
              <a:latin typeface="+mn-ea"/>
            </a:endParaRPr>
          </a:p>
        </p:txBody>
      </p:sp>
      <p:sp>
        <p:nvSpPr>
          <p:cNvPr id="4" name="正方形/長方形 3">
            <a:extLst>
              <a:ext uri="{FF2B5EF4-FFF2-40B4-BE49-F238E27FC236}">
                <a16:creationId xmlns:a16="http://schemas.microsoft.com/office/drawing/2014/main" id="{CDC54144-DE6C-29A4-C645-6FE92EB180A4}"/>
              </a:ext>
            </a:extLst>
          </p:cNvPr>
          <p:cNvSpPr/>
          <p:nvPr/>
        </p:nvSpPr>
        <p:spPr>
          <a:xfrm>
            <a:off x="695400" y="692696"/>
            <a:ext cx="10585177" cy="2677656"/>
          </a:xfrm>
          <a:prstGeom prst="rect">
            <a:avLst/>
          </a:prstGeom>
        </p:spPr>
        <p:txBody>
          <a:bodyPr wrap="square">
            <a:spAutoFit/>
          </a:bodyPr>
          <a:lstStyle/>
          <a:p>
            <a:pPr marL="342900" indent="-342900">
              <a:buFont typeface="Arial" panose="020B0604020202020204" pitchFamily="34" charset="0"/>
              <a:buChar char="•"/>
            </a:pPr>
            <a:r>
              <a:rPr lang="en-US" altLang="ja-JP" b="1" dirty="0">
                <a:latin typeface="+mn-ea"/>
              </a:rPr>
              <a:t>Solenoids experienced some rework in 2019. </a:t>
            </a:r>
          </a:p>
          <a:p>
            <a:pPr marL="342900" indent="-342900">
              <a:buFont typeface="Arial" panose="020B0604020202020204" pitchFamily="34" charset="0"/>
              <a:buChar char="•"/>
            </a:pPr>
            <a:r>
              <a:rPr lang="en-US" altLang="ja-JP" b="1" dirty="0">
                <a:latin typeface="+mn-ea"/>
              </a:rPr>
              <a:t>Because of that,</a:t>
            </a:r>
            <a:r>
              <a:rPr lang="ja-JP" altLang="en-US" b="1" dirty="0">
                <a:latin typeface="+mn-ea"/>
              </a:rPr>
              <a:t> </a:t>
            </a:r>
            <a:r>
              <a:rPr lang="en-US" altLang="ja-JP" b="1" dirty="0">
                <a:latin typeface="+mn-ea"/>
              </a:rPr>
              <a:t>the ultrasonic cleaning with alkaline</a:t>
            </a:r>
            <a:r>
              <a:rPr lang="ja-JP" altLang="en-US" b="1" dirty="0">
                <a:latin typeface="+mn-ea"/>
              </a:rPr>
              <a:t> </a:t>
            </a:r>
            <a:r>
              <a:rPr lang="en-US" altLang="ja-JP" b="1" dirty="0">
                <a:latin typeface="+mn-ea"/>
              </a:rPr>
              <a:t>detergent</a:t>
            </a:r>
            <a:r>
              <a:rPr lang="ja-JP" altLang="en-US" b="1" dirty="0">
                <a:latin typeface="+mn-ea"/>
              </a:rPr>
              <a:t> </a:t>
            </a:r>
            <a:r>
              <a:rPr lang="en-US" altLang="ja-JP" b="1" dirty="0">
                <a:latin typeface="+mn-ea"/>
              </a:rPr>
              <a:t>is</a:t>
            </a:r>
            <a:r>
              <a:rPr lang="ja-JP" altLang="en-US" b="1" dirty="0">
                <a:latin typeface="+mn-ea"/>
              </a:rPr>
              <a:t> </a:t>
            </a:r>
            <a:r>
              <a:rPr lang="en-US" altLang="ja-JP" b="1" dirty="0">
                <a:latin typeface="+mn-ea"/>
              </a:rPr>
              <a:t>required.</a:t>
            </a:r>
          </a:p>
          <a:p>
            <a:pPr marL="342900" indent="-342900">
              <a:buFont typeface="Arial" panose="020B0604020202020204" pitchFamily="34" charset="0"/>
              <a:buChar char="•"/>
            </a:pPr>
            <a:r>
              <a:rPr lang="en-US" altLang="ja-JP" b="1" dirty="0">
                <a:latin typeface="+mn-ea"/>
              </a:rPr>
              <a:t>All the solenoids were cold-tested at 30 K at RI, Germany in Apr-Dec 2021.</a:t>
            </a:r>
          </a:p>
          <a:p>
            <a:pPr marL="342900" indent="-342900">
              <a:buFont typeface="Arial" panose="020B0604020202020204" pitchFamily="34" charset="0"/>
              <a:buChar char="•"/>
            </a:pPr>
            <a:r>
              <a:rPr lang="en-US" altLang="ja-JP" b="1" dirty="0">
                <a:latin typeface="+mn-ea"/>
              </a:rPr>
              <a:t>Cleaning work was conducted in Japan (at MHI factories). </a:t>
            </a:r>
          </a:p>
          <a:p>
            <a:pPr marL="342900" indent="-342900">
              <a:buFont typeface="Arial" panose="020B0604020202020204" pitchFamily="34" charset="0"/>
              <a:buChar char="•"/>
            </a:pPr>
            <a:r>
              <a:rPr lang="en-US" altLang="ja-JP" b="1" dirty="0">
                <a:latin typeface="+mn-ea"/>
              </a:rPr>
              <a:t>The cleaning task list and its procedure was defined by F4E and QST based on CEA’s suggestion. </a:t>
            </a:r>
            <a:endParaRPr lang="ja-JP" altLang="en-US" dirty="0">
              <a:latin typeface="+mn-ea"/>
            </a:endParaRPr>
          </a:p>
          <a:p>
            <a:pPr marL="342900" indent="-342900">
              <a:buFont typeface="Arial" panose="020B0604020202020204" pitchFamily="34" charset="0"/>
              <a:buChar char="•"/>
            </a:pPr>
            <a:endParaRPr lang="en-US" altLang="ja-JP" b="1" dirty="0">
              <a:latin typeface="+mn-ea"/>
            </a:endParaRPr>
          </a:p>
        </p:txBody>
      </p:sp>
    </p:spTree>
    <p:extLst>
      <p:ext uri="{BB962C8B-B14F-4D97-AF65-F5344CB8AC3E}">
        <p14:creationId xmlns:p14="http://schemas.microsoft.com/office/powerpoint/2010/main" val="20628763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5">
            <a:extLst>
              <a:ext uri="{FF2B5EF4-FFF2-40B4-BE49-F238E27FC236}">
                <a16:creationId xmlns:a16="http://schemas.microsoft.com/office/drawing/2014/main" id="{9F0301F6-B4BF-1047-30E5-9CA742C76965}"/>
              </a:ext>
            </a:extLst>
          </p:cNvPr>
          <p:cNvSpPr txBox="1"/>
          <p:nvPr/>
        </p:nvSpPr>
        <p:spPr>
          <a:xfrm>
            <a:off x="1645213" y="27279"/>
            <a:ext cx="8928992" cy="586593"/>
          </a:xfrm>
          <a:prstGeom prst="rect">
            <a:avLst/>
          </a:prstGeom>
          <a:noFill/>
          <a:effectLst/>
        </p:spPr>
        <p:txBody>
          <a:bodyPr wrap="square" lIns="90000" tIns="72000" rIns="90000" bIns="0" rtlCol="0" anchor="ctr" anchorCtr="1">
            <a:normAutofit fontScale="77500" lnSpcReduction="20000"/>
          </a:bodyPr>
          <a:lstStyle/>
          <a:p>
            <a:r>
              <a:rPr lang="en-US" altLang="ja-JP" sz="5333" b="1" dirty="0">
                <a:solidFill>
                  <a:srgbClr val="0070C0"/>
                </a:solidFill>
                <a:ea typeface="Gill Sans Nova Book" panose="020B0502020204020203" pitchFamily="34" charset="-128"/>
                <a:cs typeface="Gill Sans Nova Book" panose="020B0502020204020203" pitchFamily="34" charset="-128"/>
              </a:rPr>
              <a:t>Visual inspection</a:t>
            </a:r>
          </a:p>
        </p:txBody>
      </p:sp>
      <p:sp>
        <p:nvSpPr>
          <p:cNvPr id="2" name="Footer Placeholder 2">
            <a:extLst>
              <a:ext uri="{FF2B5EF4-FFF2-40B4-BE49-F238E27FC236}">
                <a16:creationId xmlns:a16="http://schemas.microsoft.com/office/drawing/2014/main" id="{8007B858-7FF6-5CC4-78A2-FD2B9CFC429E}"/>
              </a:ext>
            </a:extLst>
          </p:cNvPr>
          <p:cNvSpPr>
            <a:spLocks noGrp="1"/>
          </p:cNvSpPr>
          <p:nvPr>
            <p:ph type="ftr" sz="quarter" idx="11"/>
          </p:nvPr>
        </p:nvSpPr>
        <p:spPr>
          <a:xfrm>
            <a:off x="4165600" y="6546830"/>
            <a:ext cx="3860800" cy="338554"/>
          </a:xfrm>
        </p:spPr>
        <p:txBody>
          <a:bodyPr/>
          <a:lstStyle/>
          <a:p>
            <a:r>
              <a:rPr lang="en-US" dirty="0"/>
              <a:t>TTC 2022 Aomori</a:t>
            </a:r>
          </a:p>
        </p:txBody>
      </p:sp>
      <p:sp>
        <p:nvSpPr>
          <p:cNvPr id="14" name="正方形/長方形 13">
            <a:extLst>
              <a:ext uri="{FF2B5EF4-FFF2-40B4-BE49-F238E27FC236}">
                <a16:creationId xmlns:a16="http://schemas.microsoft.com/office/drawing/2014/main" id="{F1C9E0CD-E34D-631C-AABB-3D074B424A86}"/>
              </a:ext>
            </a:extLst>
          </p:cNvPr>
          <p:cNvSpPr/>
          <p:nvPr/>
        </p:nvSpPr>
        <p:spPr>
          <a:xfrm>
            <a:off x="506938" y="1599261"/>
            <a:ext cx="5225959" cy="1569660"/>
          </a:xfrm>
          <a:prstGeom prst="rect">
            <a:avLst/>
          </a:prstGeom>
        </p:spPr>
        <p:txBody>
          <a:bodyPr wrap="square">
            <a:spAutoFit/>
          </a:bodyPr>
          <a:lstStyle/>
          <a:p>
            <a:r>
              <a:rPr lang="en-US" altLang="ja-JP" b="1" dirty="0">
                <a:latin typeface="+mn-ea"/>
              </a:rPr>
              <a:t>Improper closing or many scratches…</a:t>
            </a:r>
          </a:p>
          <a:p>
            <a:r>
              <a:rPr lang="en-US" altLang="ja-JP" b="1" dirty="0">
                <a:latin typeface="+mn-ea"/>
              </a:rPr>
              <a:t>-&gt; Possibly due to the vibration during transportation or messy handling at customs of airport …    </a:t>
            </a:r>
            <a:endParaRPr lang="ja-JP" altLang="en-US" dirty="0">
              <a:latin typeface="+mn-ea"/>
            </a:endParaRPr>
          </a:p>
        </p:txBody>
      </p:sp>
      <p:sp>
        <p:nvSpPr>
          <p:cNvPr id="15" name="正方形/長方形 14">
            <a:extLst>
              <a:ext uri="{FF2B5EF4-FFF2-40B4-BE49-F238E27FC236}">
                <a16:creationId xmlns:a16="http://schemas.microsoft.com/office/drawing/2014/main" id="{F0193DE7-3F0A-1CBE-A7E5-7C5ACF18FB63}"/>
              </a:ext>
            </a:extLst>
          </p:cNvPr>
          <p:cNvSpPr/>
          <p:nvPr/>
        </p:nvSpPr>
        <p:spPr>
          <a:xfrm>
            <a:off x="508981" y="3348032"/>
            <a:ext cx="5385500" cy="1200329"/>
          </a:xfrm>
          <a:prstGeom prst="rect">
            <a:avLst/>
          </a:prstGeom>
        </p:spPr>
        <p:txBody>
          <a:bodyPr wrap="square">
            <a:spAutoFit/>
          </a:bodyPr>
          <a:lstStyle/>
          <a:p>
            <a:r>
              <a:rPr lang="en-US" altLang="ja-JP" b="1" dirty="0">
                <a:latin typeface="+mn-ea"/>
              </a:rPr>
              <a:t>He ports were closed by </a:t>
            </a:r>
            <a:r>
              <a:rPr lang="en-US" altLang="ja-JP" b="1" dirty="0">
                <a:solidFill>
                  <a:srgbClr val="FF0000"/>
                </a:solidFill>
                <a:latin typeface="+mn-ea"/>
              </a:rPr>
              <a:t>silicon rubber </a:t>
            </a:r>
            <a:r>
              <a:rPr lang="en-US" altLang="ja-JP" b="1" dirty="0">
                <a:latin typeface="+mn-ea"/>
              </a:rPr>
              <a:t>or </a:t>
            </a:r>
            <a:r>
              <a:rPr lang="en-US" altLang="ja-JP" b="1" dirty="0" err="1">
                <a:solidFill>
                  <a:srgbClr val="FF0000"/>
                </a:solidFill>
                <a:latin typeface="+mn-ea"/>
              </a:rPr>
              <a:t>helicoflex</a:t>
            </a:r>
            <a:r>
              <a:rPr lang="en-US" altLang="ja-JP" b="1" dirty="0">
                <a:latin typeface="+mn-ea"/>
              </a:rPr>
              <a:t>, and </a:t>
            </a:r>
            <a:r>
              <a:rPr lang="en-US" altLang="ja-JP" b="1" dirty="0">
                <a:solidFill>
                  <a:srgbClr val="FF0000"/>
                </a:solidFill>
                <a:latin typeface="+mn-ea"/>
              </a:rPr>
              <a:t>copper nut</a:t>
            </a:r>
            <a:r>
              <a:rPr lang="en-US" altLang="ja-JP" b="1" dirty="0">
                <a:latin typeface="+mn-ea"/>
              </a:rPr>
              <a:t>. </a:t>
            </a:r>
          </a:p>
          <a:p>
            <a:r>
              <a:rPr lang="en-US" altLang="ja-JP" b="1" dirty="0">
                <a:latin typeface="+mn-ea"/>
              </a:rPr>
              <a:t>-&gt; Unsuitable for alkali detergent.</a:t>
            </a:r>
            <a:endParaRPr lang="ja-JP" altLang="en-US" dirty="0">
              <a:latin typeface="+mn-ea"/>
            </a:endParaRPr>
          </a:p>
        </p:txBody>
      </p:sp>
      <p:sp>
        <p:nvSpPr>
          <p:cNvPr id="16" name="正方形/長方形 15">
            <a:extLst>
              <a:ext uri="{FF2B5EF4-FFF2-40B4-BE49-F238E27FC236}">
                <a16:creationId xmlns:a16="http://schemas.microsoft.com/office/drawing/2014/main" id="{BA720663-7EF8-F5CD-A95F-26DEF315837F}"/>
              </a:ext>
            </a:extLst>
          </p:cNvPr>
          <p:cNvSpPr/>
          <p:nvPr/>
        </p:nvSpPr>
        <p:spPr>
          <a:xfrm>
            <a:off x="506938" y="4586842"/>
            <a:ext cx="6892155" cy="830997"/>
          </a:xfrm>
          <a:prstGeom prst="rect">
            <a:avLst/>
          </a:prstGeom>
        </p:spPr>
        <p:txBody>
          <a:bodyPr wrap="square">
            <a:spAutoFit/>
          </a:bodyPr>
          <a:lstStyle/>
          <a:p>
            <a:r>
              <a:rPr lang="en-US" altLang="ja-JP" b="1" dirty="0">
                <a:latin typeface="+mn-ea"/>
              </a:rPr>
              <a:t>Not </a:t>
            </a:r>
            <a:r>
              <a:rPr lang="en-US" altLang="ja-JP" b="1" dirty="0">
                <a:solidFill>
                  <a:srgbClr val="FF0000"/>
                </a:solidFill>
                <a:latin typeface="+mn-ea"/>
              </a:rPr>
              <a:t>spring washers</a:t>
            </a:r>
            <a:r>
              <a:rPr lang="en-US" altLang="ja-JP" b="1" dirty="0">
                <a:latin typeface="+mn-ea"/>
              </a:rPr>
              <a:t> and </a:t>
            </a:r>
            <a:r>
              <a:rPr lang="en-US" altLang="ja-JP" b="1" dirty="0">
                <a:solidFill>
                  <a:srgbClr val="FF0000"/>
                </a:solidFill>
                <a:latin typeface="+mn-ea"/>
              </a:rPr>
              <a:t>plated screws</a:t>
            </a:r>
            <a:r>
              <a:rPr lang="en-US" altLang="ja-JP" b="1" dirty="0">
                <a:latin typeface="+mn-ea"/>
              </a:rPr>
              <a:t>. </a:t>
            </a:r>
          </a:p>
          <a:p>
            <a:r>
              <a:rPr lang="en-US" altLang="ja-JP" b="1" dirty="0">
                <a:latin typeface="+mn-ea"/>
              </a:rPr>
              <a:t>-&gt; Infeasible ultrasonic cleaning.</a:t>
            </a:r>
            <a:endParaRPr lang="ja-JP" altLang="en-US" dirty="0">
              <a:latin typeface="+mn-ea"/>
            </a:endParaRPr>
          </a:p>
        </p:txBody>
      </p:sp>
      <p:sp>
        <p:nvSpPr>
          <p:cNvPr id="21" name="正方形/長方形 20">
            <a:extLst>
              <a:ext uri="{FF2B5EF4-FFF2-40B4-BE49-F238E27FC236}">
                <a16:creationId xmlns:a16="http://schemas.microsoft.com/office/drawing/2014/main" id="{6728BAFF-DAC8-C220-7C1F-D02B36BAB15D}"/>
              </a:ext>
            </a:extLst>
          </p:cNvPr>
          <p:cNvSpPr/>
          <p:nvPr/>
        </p:nvSpPr>
        <p:spPr>
          <a:xfrm>
            <a:off x="623392" y="5477365"/>
            <a:ext cx="11105822" cy="830997"/>
          </a:xfrm>
          <a:prstGeom prst="rect">
            <a:avLst/>
          </a:prstGeom>
        </p:spPr>
        <p:txBody>
          <a:bodyPr wrap="square">
            <a:spAutoFit/>
          </a:bodyPr>
          <a:lstStyle/>
          <a:p>
            <a:r>
              <a:rPr lang="en-US" altLang="ja-JP" b="1" dirty="0">
                <a:latin typeface="+mn-ea"/>
              </a:rPr>
              <a:t>By unexpected customs inspection, reclosing the He port was necessary. This is the difficulty of the international project… </a:t>
            </a:r>
            <a:endParaRPr lang="ja-JP" altLang="en-US" dirty="0">
              <a:latin typeface="+mn-ea"/>
            </a:endParaRPr>
          </a:p>
        </p:txBody>
      </p:sp>
      <p:sp>
        <p:nvSpPr>
          <p:cNvPr id="3" name="Date Placeholder 1">
            <a:extLst>
              <a:ext uri="{FF2B5EF4-FFF2-40B4-BE49-F238E27FC236}">
                <a16:creationId xmlns:a16="http://schemas.microsoft.com/office/drawing/2014/main" id="{B88A53EA-2C62-A6C7-67C0-D93420D3B0D1}"/>
              </a:ext>
            </a:extLst>
          </p:cNvPr>
          <p:cNvSpPr>
            <a:spLocks noGrp="1"/>
          </p:cNvSpPr>
          <p:nvPr>
            <p:ph type="dt" sz="half" idx="10"/>
          </p:nvPr>
        </p:nvSpPr>
        <p:spPr>
          <a:xfrm>
            <a:off x="10840" y="6546830"/>
            <a:ext cx="2844800" cy="338554"/>
          </a:xfrm>
        </p:spPr>
        <p:txBody>
          <a:bodyPr/>
          <a:lstStyle/>
          <a:p>
            <a:r>
              <a:rPr lang="en-US" dirty="0"/>
              <a:t>12/10/22</a:t>
            </a:r>
          </a:p>
        </p:txBody>
      </p:sp>
      <p:grpSp>
        <p:nvGrpSpPr>
          <p:cNvPr id="12" name="グループ化 11">
            <a:extLst>
              <a:ext uri="{FF2B5EF4-FFF2-40B4-BE49-F238E27FC236}">
                <a16:creationId xmlns:a16="http://schemas.microsoft.com/office/drawing/2014/main" id="{03B231B4-F87F-FFBC-2963-5AA0BDCB9AC5}"/>
              </a:ext>
            </a:extLst>
          </p:cNvPr>
          <p:cNvGrpSpPr/>
          <p:nvPr/>
        </p:nvGrpSpPr>
        <p:grpSpPr>
          <a:xfrm>
            <a:off x="5647363" y="1678329"/>
            <a:ext cx="6214597" cy="3606377"/>
            <a:chOff x="4950936" y="1490455"/>
            <a:chExt cx="6214597" cy="3606377"/>
          </a:xfrm>
        </p:grpSpPr>
        <p:pic>
          <p:nvPicPr>
            <p:cNvPr id="10" name="図 9" descr="人, 屋内, 女性, 座る が含まれている画像&#10;&#10;自動的に生成された説明">
              <a:extLst>
                <a:ext uri="{FF2B5EF4-FFF2-40B4-BE49-F238E27FC236}">
                  <a16:creationId xmlns:a16="http://schemas.microsoft.com/office/drawing/2014/main" id="{030CBD0F-305E-CAE5-A1E6-B457E639BA2D}"/>
                </a:ext>
              </a:extLst>
            </p:cNvPr>
            <p:cNvPicPr>
              <a:picLocks noChangeAspect="1"/>
            </p:cNvPicPr>
            <p:nvPr/>
          </p:nvPicPr>
          <p:blipFill rotWithShape="1">
            <a:blip r:embed="rId2" r:link="rId3" cstate="print">
              <a:extLst>
                <a:ext uri="{28A0092B-C50C-407E-A947-70E740481C1C}">
                  <a14:useLocalDpi xmlns:a14="http://schemas.microsoft.com/office/drawing/2010/main" val="0"/>
                </a:ext>
              </a:extLst>
            </a:blip>
            <a:srcRect l="3873" t="29098"/>
            <a:stretch>
              <a:fillRect/>
            </a:stretch>
          </p:blipFill>
          <p:spPr bwMode="auto">
            <a:xfrm>
              <a:off x="9311029" y="3304942"/>
              <a:ext cx="1854503" cy="1791890"/>
            </a:xfrm>
            <a:prstGeom prst="rect">
              <a:avLst/>
            </a:prstGeom>
            <a:noFill/>
            <a:ln>
              <a:noFill/>
            </a:ln>
          </p:spPr>
        </p:pic>
        <p:pic>
          <p:nvPicPr>
            <p:cNvPr id="13" name="図 12" descr="屋内, 座る, 金属, 小さい が含まれている画像&#10;&#10;自動的に生成された説明">
              <a:extLst>
                <a:ext uri="{FF2B5EF4-FFF2-40B4-BE49-F238E27FC236}">
                  <a16:creationId xmlns:a16="http://schemas.microsoft.com/office/drawing/2014/main" id="{5BD67840-0DAA-EF7F-1817-255E4CA97772}"/>
                </a:ext>
              </a:extLst>
            </p:cNvPr>
            <p:cNvPicPr>
              <a:picLocks noChangeAspect="1"/>
            </p:cNvPicPr>
            <p:nvPr/>
          </p:nvPicPr>
          <p:blipFill rotWithShape="1">
            <a:blip r:embed="rId4" r:link="rId5" cstate="print">
              <a:extLst>
                <a:ext uri="{28A0092B-C50C-407E-A947-70E740481C1C}">
                  <a14:useLocalDpi xmlns:a14="http://schemas.microsoft.com/office/drawing/2010/main" val="0"/>
                </a:ext>
              </a:extLst>
            </a:blip>
            <a:srcRect t="14540" b="10604"/>
            <a:stretch>
              <a:fillRect/>
            </a:stretch>
          </p:blipFill>
          <p:spPr bwMode="auto">
            <a:xfrm>
              <a:off x="7136982" y="3336759"/>
              <a:ext cx="2000669" cy="1760073"/>
            </a:xfrm>
            <a:prstGeom prst="rect">
              <a:avLst/>
            </a:prstGeom>
            <a:noFill/>
            <a:ln>
              <a:noFill/>
            </a:ln>
          </p:spPr>
        </p:pic>
        <p:grpSp>
          <p:nvGrpSpPr>
            <p:cNvPr id="6" name="グループ化 5">
              <a:extLst>
                <a:ext uri="{FF2B5EF4-FFF2-40B4-BE49-F238E27FC236}">
                  <a16:creationId xmlns:a16="http://schemas.microsoft.com/office/drawing/2014/main" id="{7F430CDA-0080-021D-6678-17D244D949FA}"/>
                </a:ext>
              </a:extLst>
            </p:cNvPr>
            <p:cNvGrpSpPr/>
            <p:nvPr/>
          </p:nvGrpSpPr>
          <p:grpSpPr>
            <a:xfrm>
              <a:off x="4950936" y="1490455"/>
              <a:ext cx="6214597" cy="3591216"/>
              <a:chOff x="4253722" y="854928"/>
              <a:chExt cx="6214597" cy="3591216"/>
            </a:xfrm>
          </p:grpSpPr>
          <p:grpSp>
            <p:nvGrpSpPr>
              <p:cNvPr id="18" name="グループ化 17">
                <a:extLst>
                  <a:ext uri="{FF2B5EF4-FFF2-40B4-BE49-F238E27FC236}">
                    <a16:creationId xmlns:a16="http://schemas.microsoft.com/office/drawing/2014/main" id="{4A0DCCE3-E1C8-4925-A394-BE0E0160900F}"/>
                  </a:ext>
                </a:extLst>
              </p:cNvPr>
              <p:cNvGrpSpPr/>
              <p:nvPr/>
            </p:nvGrpSpPr>
            <p:grpSpPr>
              <a:xfrm>
                <a:off x="4253722" y="854928"/>
                <a:ext cx="6214597" cy="1574788"/>
                <a:chOff x="3966905" y="1023090"/>
                <a:chExt cx="6214597" cy="1574788"/>
              </a:xfrm>
            </p:grpSpPr>
            <p:pic>
              <p:nvPicPr>
                <p:cNvPr id="7" name="図 6">
                  <a:extLst>
                    <a:ext uri="{FF2B5EF4-FFF2-40B4-BE49-F238E27FC236}">
                      <a16:creationId xmlns:a16="http://schemas.microsoft.com/office/drawing/2014/main" id="{7EA84C93-D342-2C94-52B2-3FAC9E4D3EEA}"/>
                    </a:ext>
                  </a:extLst>
                </p:cNvPr>
                <p:cNvPicPr>
                  <a:picLocks noChangeAspect="1"/>
                </p:cNvPicPr>
                <p:nvPr/>
              </p:nvPicPr>
              <p:blipFill rotWithShape="1">
                <a:blip r:embed="rId6"/>
                <a:srcRect l="7221" t="4400" r="20544" b="14045"/>
                <a:stretch/>
              </p:blipFill>
              <p:spPr>
                <a:xfrm>
                  <a:off x="8326999" y="1023090"/>
                  <a:ext cx="1854503" cy="1570259"/>
                </a:xfrm>
                <a:prstGeom prst="rect">
                  <a:avLst/>
                </a:prstGeom>
              </p:spPr>
            </p:pic>
            <p:pic>
              <p:nvPicPr>
                <p:cNvPr id="8" name="図 7">
                  <a:extLst>
                    <a:ext uri="{FF2B5EF4-FFF2-40B4-BE49-F238E27FC236}">
                      <a16:creationId xmlns:a16="http://schemas.microsoft.com/office/drawing/2014/main" id="{635C0F2C-0868-A1AA-89D9-62C7D43A66A5}"/>
                    </a:ext>
                  </a:extLst>
                </p:cNvPr>
                <p:cNvPicPr>
                  <a:picLocks noChangeAspect="1"/>
                </p:cNvPicPr>
                <p:nvPr/>
              </p:nvPicPr>
              <p:blipFill rotWithShape="1">
                <a:blip r:embed="rId7"/>
                <a:srcRect t="1" r="11218" b="1755"/>
                <a:stretch/>
              </p:blipFill>
              <p:spPr>
                <a:xfrm>
                  <a:off x="3966905" y="1023689"/>
                  <a:ext cx="2009035" cy="1569660"/>
                </a:xfrm>
                <a:prstGeom prst="rect">
                  <a:avLst/>
                </a:prstGeom>
              </p:spPr>
            </p:pic>
            <p:pic>
              <p:nvPicPr>
                <p:cNvPr id="9" name="図 8">
                  <a:extLst>
                    <a:ext uri="{FF2B5EF4-FFF2-40B4-BE49-F238E27FC236}">
                      <a16:creationId xmlns:a16="http://schemas.microsoft.com/office/drawing/2014/main" id="{B6E9634E-A2AE-67F4-2A88-789A88620F99}"/>
                    </a:ext>
                  </a:extLst>
                </p:cNvPr>
                <p:cNvPicPr>
                  <a:picLocks noChangeAspect="1"/>
                </p:cNvPicPr>
                <p:nvPr/>
              </p:nvPicPr>
              <p:blipFill rotWithShape="1">
                <a:blip r:embed="rId8"/>
                <a:srcRect r="7384" b="9028"/>
                <a:stretch/>
              </p:blipFill>
              <p:spPr>
                <a:xfrm>
                  <a:off x="6109681" y="1023090"/>
                  <a:ext cx="2057126" cy="1574788"/>
                </a:xfrm>
                <a:prstGeom prst="rect">
                  <a:avLst/>
                </a:prstGeom>
              </p:spPr>
            </p:pic>
          </p:grpSp>
          <p:pic>
            <p:nvPicPr>
              <p:cNvPr id="4" name="図 3">
                <a:extLst>
                  <a:ext uri="{FF2B5EF4-FFF2-40B4-BE49-F238E27FC236}">
                    <a16:creationId xmlns:a16="http://schemas.microsoft.com/office/drawing/2014/main" id="{768FCCA5-DAC2-DE83-E50E-2E6513D0B824}"/>
                  </a:ext>
                </a:extLst>
              </p:cNvPr>
              <p:cNvPicPr>
                <a:picLocks noChangeAspect="1"/>
              </p:cNvPicPr>
              <p:nvPr/>
            </p:nvPicPr>
            <p:blipFill>
              <a:blip r:embed="rId9"/>
              <a:stretch>
                <a:fillRect/>
              </a:stretch>
            </p:blipFill>
            <p:spPr>
              <a:xfrm>
                <a:off x="4253722" y="2702035"/>
                <a:ext cx="2009035" cy="1744109"/>
              </a:xfrm>
              <a:prstGeom prst="rect">
                <a:avLst/>
              </a:prstGeom>
            </p:spPr>
          </p:pic>
        </p:grpSp>
      </p:grpSp>
      <p:sp>
        <p:nvSpPr>
          <p:cNvPr id="11" name="正方形/長方形 10">
            <a:extLst>
              <a:ext uri="{FF2B5EF4-FFF2-40B4-BE49-F238E27FC236}">
                <a16:creationId xmlns:a16="http://schemas.microsoft.com/office/drawing/2014/main" id="{07A44B39-4089-E448-2B5C-482E9CBF807A}"/>
              </a:ext>
            </a:extLst>
          </p:cNvPr>
          <p:cNvSpPr/>
          <p:nvPr/>
        </p:nvSpPr>
        <p:spPr>
          <a:xfrm>
            <a:off x="623392" y="671493"/>
            <a:ext cx="11355021" cy="830997"/>
          </a:xfrm>
          <a:prstGeom prst="rect">
            <a:avLst/>
          </a:prstGeom>
        </p:spPr>
        <p:txBody>
          <a:bodyPr wrap="square">
            <a:spAutoFit/>
          </a:bodyPr>
          <a:lstStyle/>
          <a:p>
            <a:r>
              <a:rPr lang="en-US" altLang="ja-JP" b="1" dirty="0">
                <a:latin typeface="+mn-ea"/>
              </a:rPr>
              <a:t>Before shipping to Japan, the cold test and packing the solenoid have performed properly in Germany. However, visual inspection after transported to Japan…</a:t>
            </a:r>
            <a:endParaRPr lang="ja-JP" altLang="en-US" dirty="0">
              <a:latin typeface="+mn-ea"/>
            </a:endParaRPr>
          </a:p>
        </p:txBody>
      </p:sp>
    </p:spTree>
    <p:extLst>
      <p:ext uri="{BB962C8B-B14F-4D97-AF65-F5344CB8AC3E}">
        <p14:creationId xmlns:p14="http://schemas.microsoft.com/office/powerpoint/2010/main" val="128346640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5">
            <a:extLst>
              <a:ext uri="{FF2B5EF4-FFF2-40B4-BE49-F238E27FC236}">
                <a16:creationId xmlns:a16="http://schemas.microsoft.com/office/drawing/2014/main" id="{E51F7E31-0D61-44B1-31F0-85B9E0A84C9D}"/>
              </a:ext>
            </a:extLst>
          </p:cNvPr>
          <p:cNvSpPr txBox="1"/>
          <p:nvPr/>
        </p:nvSpPr>
        <p:spPr>
          <a:xfrm>
            <a:off x="1631503" y="51655"/>
            <a:ext cx="8928992" cy="586593"/>
          </a:xfrm>
          <a:prstGeom prst="rect">
            <a:avLst/>
          </a:prstGeom>
          <a:noFill/>
          <a:effectLst/>
        </p:spPr>
        <p:txBody>
          <a:bodyPr wrap="square" lIns="90000" tIns="72000" rIns="90000" bIns="0" rtlCol="0" anchor="ctr" anchorCtr="1">
            <a:normAutofit fontScale="77500" lnSpcReduction="20000"/>
          </a:bodyPr>
          <a:lstStyle/>
          <a:p>
            <a:r>
              <a:rPr lang="en-US" altLang="ja-JP" sz="5333" b="1" dirty="0">
                <a:solidFill>
                  <a:srgbClr val="0070C0"/>
                </a:solidFill>
                <a:ea typeface="Gill Sans Nova Book" panose="020B0502020204020203" pitchFamily="34" charset="-128"/>
                <a:cs typeface="Gill Sans Nova Book" panose="020B0502020204020203" pitchFamily="34" charset="-128"/>
              </a:rPr>
              <a:t>Preparation of the cleaning</a:t>
            </a:r>
          </a:p>
        </p:txBody>
      </p:sp>
      <p:graphicFrame>
        <p:nvGraphicFramePr>
          <p:cNvPr id="6" name="表 4">
            <a:extLst>
              <a:ext uri="{FF2B5EF4-FFF2-40B4-BE49-F238E27FC236}">
                <a16:creationId xmlns:a16="http://schemas.microsoft.com/office/drawing/2014/main" id="{07097B66-95EE-0C7E-55B4-51F9874AFACE}"/>
              </a:ext>
            </a:extLst>
          </p:cNvPr>
          <p:cNvGraphicFramePr>
            <a:graphicFrameLocks noGrp="1"/>
          </p:cNvGraphicFramePr>
          <p:nvPr>
            <p:extLst>
              <p:ext uri="{D42A27DB-BD31-4B8C-83A1-F6EECF244321}">
                <p14:modId xmlns:p14="http://schemas.microsoft.com/office/powerpoint/2010/main" val="406851569"/>
              </p:ext>
            </p:extLst>
          </p:nvPr>
        </p:nvGraphicFramePr>
        <p:xfrm>
          <a:off x="911424" y="2782933"/>
          <a:ext cx="10585176" cy="3302233"/>
        </p:xfrm>
        <a:graphic>
          <a:graphicData uri="http://schemas.openxmlformats.org/drawingml/2006/table">
            <a:tbl>
              <a:tblPr firstRow="1" bandRow="1">
                <a:tableStyleId>{5C22544A-7EE6-4342-B048-85BDC9FD1C3A}</a:tableStyleId>
              </a:tblPr>
              <a:tblGrid>
                <a:gridCol w="2808312">
                  <a:extLst>
                    <a:ext uri="{9D8B030D-6E8A-4147-A177-3AD203B41FA5}">
                      <a16:colId xmlns:a16="http://schemas.microsoft.com/office/drawing/2014/main" val="413923340"/>
                    </a:ext>
                  </a:extLst>
                </a:gridCol>
                <a:gridCol w="3600400">
                  <a:extLst>
                    <a:ext uri="{9D8B030D-6E8A-4147-A177-3AD203B41FA5}">
                      <a16:colId xmlns:a16="http://schemas.microsoft.com/office/drawing/2014/main" val="2692103408"/>
                    </a:ext>
                  </a:extLst>
                </a:gridCol>
                <a:gridCol w="4176464">
                  <a:extLst>
                    <a:ext uri="{9D8B030D-6E8A-4147-A177-3AD203B41FA5}">
                      <a16:colId xmlns:a16="http://schemas.microsoft.com/office/drawing/2014/main" val="2971249869"/>
                    </a:ext>
                  </a:extLst>
                </a:gridCol>
              </a:tblGrid>
              <a:tr h="515974">
                <a:tc>
                  <a:txBody>
                    <a:bodyPr/>
                    <a:lstStyle/>
                    <a:p>
                      <a:pPr algn="ctr"/>
                      <a:r>
                        <a:rPr kumimoji="1" lang="en-US" altLang="ja-JP" sz="2400" b="1" dirty="0"/>
                        <a:t>Before</a:t>
                      </a:r>
                      <a:endParaRPr kumimoji="1" lang="ja-JP" alt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400" b="1" dirty="0"/>
                        <a:t>After</a:t>
                      </a:r>
                      <a:endParaRPr kumimoji="1" lang="ja-JP" alt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400" b="1" dirty="0"/>
                        <a:t>Reason</a:t>
                      </a:r>
                      <a:endParaRPr kumimoji="1" lang="ja-JP" alt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3759242"/>
                  </a:ext>
                </a:extLst>
              </a:tr>
              <a:tr h="928753">
                <a:tc>
                  <a:txBody>
                    <a:bodyPr/>
                    <a:lstStyle/>
                    <a:p>
                      <a:r>
                        <a:rPr kumimoji="1" lang="en-US" altLang="ja-JP" sz="2400" b="1" dirty="0"/>
                        <a:t>Metal gasket or</a:t>
                      </a:r>
                    </a:p>
                    <a:p>
                      <a:r>
                        <a:rPr kumimoji="1" lang="en-US" altLang="ja-JP" sz="2400" b="1" dirty="0"/>
                        <a:t>Silicon rubber</a:t>
                      </a:r>
                      <a:endParaRPr kumimoji="1" lang="ja-JP" alt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ja-JP" sz="2400" b="1" dirty="0"/>
                        <a:t>NBR(</a:t>
                      </a:r>
                      <a:r>
                        <a:rPr lang="en-US" altLang="ja-JP" sz="2400" b="1" dirty="0" err="1"/>
                        <a:t>AcryloNitrile</a:t>
                      </a:r>
                      <a:r>
                        <a:rPr lang="en-US" altLang="ja-JP" sz="2400" b="1" dirty="0"/>
                        <a:t>-Butadiene Rubber) O ring</a:t>
                      </a:r>
                      <a:endParaRPr kumimoji="1" lang="ja-JP" alt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400" b="1" dirty="0"/>
                        <a:t>Because of </a:t>
                      </a:r>
                      <a:r>
                        <a:rPr kumimoji="1" lang="en-US" altLang="ja-JP" sz="2400" b="1" dirty="0">
                          <a:solidFill>
                            <a:srgbClr val="FF0000"/>
                          </a:solidFill>
                        </a:rPr>
                        <a:t>strong alkali</a:t>
                      </a:r>
                      <a:r>
                        <a:rPr kumimoji="1" lang="ja-JP" altLang="en-US" sz="2400" b="1" dirty="0">
                          <a:solidFill>
                            <a:srgbClr val="FF0000"/>
                          </a:solidFill>
                        </a:rPr>
                        <a:t>　</a:t>
                      </a:r>
                      <a:r>
                        <a:rPr kumimoji="1" lang="en-US" altLang="ja-JP" sz="2400" b="1" dirty="0">
                          <a:solidFill>
                            <a:srgbClr val="FF0000"/>
                          </a:solidFill>
                        </a:rPr>
                        <a:t> resistant material</a:t>
                      </a:r>
                      <a:r>
                        <a:rPr kumimoji="1" lang="en-US" altLang="ja-JP" sz="2400" b="1" dirty="0"/>
                        <a:t>.</a:t>
                      </a:r>
                      <a:endParaRPr kumimoji="1" lang="ja-JP" alt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6052259"/>
                  </a:ext>
                </a:extLst>
              </a:tr>
              <a:tr h="928753">
                <a:tc>
                  <a:txBody>
                    <a:bodyPr/>
                    <a:lstStyle/>
                    <a:p>
                      <a:r>
                        <a:rPr kumimoji="1" lang="en-US" altLang="ja-JP" sz="2400" b="1" dirty="0"/>
                        <a:t>Stainless steal screw and copper nut</a:t>
                      </a:r>
                      <a:endParaRPr kumimoji="1" lang="ja-JP" alt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400" b="1" dirty="0"/>
                        <a:t>Silver plated screw and</a:t>
                      </a:r>
                    </a:p>
                    <a:p>
                      <a:r>
                        <a:rPr kumimoji="1" lang="en-US" altLang="ja-JP" sz="2400" b="1" dirty="0"/>
                        <a:t>stainless steal nut</a:t>
                      </a:r>
                      <a:endParaRPr kumimoji="1" lang="ja-JP" alt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400" b="1" dirty="0"/>
                        <a:t>To prevent </a:t>
                      </a:r>
                      <a:r>
                        <a:rPr kumimoji="1" lang="en-US" altLang="ja-JP" sz="2400" b="1" dirty="0">
                          <a:solidFill>
                            <a:srgbClr val="FF0000"/>
                          </a:solidFill>
                        </a:rPr>
                        <a:t>the</a:t>
                      </a:r>
                      <a:r>
                        <a:rPr kumimoji="1" lang="en-US" altLang="ja-JP" sz="2400" b="1" dirty="0"/>
                        <a:t> </a:t>
                      </a:r>
                      <a:r>
                        <a:rPr kumimoji="1" lang="en-US" altLang="ja-JP" sz="2400" b="1" dirty="0">
                          <a:solidFill>
                            <a:srgbClr val="FF0000"/>
                          </a:solidFill>
                        </a:rPr>
                        <a:t>screw seizing by ultrasonic vibration</a:t>
                      </a:r>
                      <a:r>
                        <a:rPr kumimoji="1" lang="en-US" altLang="ja-JP" sz="2400" b="1" dirty="0"/>
                        <a:t>.</a:t>
                      </a:r>
                      <a:endParaRPr kumimoji="1" lang="ja-JP" alt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5083000"/>
                  </a:ext>
                </a:extLst>
              </a:tr>
              <a:tr h="928753">
                <a:tc>
                  <a:txBody>
                    <a:bodyPr/>
                    <a:lstStyle/>
                    <a:p>
                      <a:r>
                        <a:rPr kumimoji="1" lang="en-US" altLang="ja-JP" sz="2400" b="1" dirty="0"/>
                        <a:t>No spring washer</a:t>
                      </a:r>
                      <a:endParaRPr kumimoji="1" lang="ja-JP" alt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400" b="1" dirty="0"/>
                        <a:t>Installed spring washer </a:t>
                      </a:r>
                      <a:endParaRPr kumimoji="1" lang="ja-JP" alt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400" b="1" dirty="0"/>
                        <a:t>To prevent </a:t>
                      </a:r>
                      <a:r>
                        <a:rPr kumimoji="1" lang="en-US" altLang="ja-JP" sz="2400" b="1" dirty="0">
                          <a:solidFill>
                            <a:srgbClr val="FF0000"/>
                          </a:solidFill>
                        </a:rPr>
                        <a:t>the screw loosen by ultrasonic vibration.</a:t>
                      </a:r>
                      <a:endParaRPr kumimoji="1" lang="ja-JP" altLang="en-US" sz="24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60152775"/>
                  </a:ext>
                </a:extLst>
              </a:tr>
            </a:tbl>
          </a:graphicData>
        </a:graphic>
      </p:graphicFrame>
      <p:sp>
        <p:nvSpPr>
          <p:cNvPr id="8" name="正方形/長方形 7">
            <a:extLst>
              <a:ext uri="{FF2B5EF4-FFF2-40B4-BE49-F238E27FC236}">
                <a16:creationId xmlns:a16="http://schemas.microsoft.com/office/drawing/2014/main" id="{457F28A5-60F1-F628-36CB-44DFB28FC327}"/>
              </a:ext>
            </a:extLst>
          </p:cNvPr>
          <p:cNvSpPr/>
          <p:nvPr/>
        </p:nvSpPr>
        <p:spPr>
          <a:xfrm>
            <a:off x="3276970" y="638248"/>
            <a:ext cx="5638082" cy="461665"/>
          </a:xfrm>
          <a:prstGeom prst="rect">
            <a:avLst/>
          </a:prstGeom>
        </p:spPr>
        <p:txBody>
          <a:bodyPr wrap="none">
            <a:spAutoFit/>
          </a:bodyPr>
          <a:lstStyle/>
          <a:p>
            <a:pPr algn="ctr"/>
            <a:r>
              <a:rPr lang="en-US" altLang="ja-JP" b="1" dirty="0">
                <a:latin typeface="+mn-ea"/>
              </a:rPr>
              <a:t>Additional work before ultrasonic cleaning.</a:t>
            </a:r>
            <a:endParaRPr lang="ja-JP" altLang="en-US" dirty="0">
              <a:latin typeface="+mn-ea"/>
            </a:endParaRPr>
          </a:p>
        </p:txBody>
      </p:sp>
      <p:sp>
        <p:nvSpPr>
          <p:cNvPr id="9" name="テキスト ボックス 8">
            <a:extLst>
              <a:ext uri="{FF2B5EF4-FFF2-40B4-BE49-F238E27FC236}">
                <a16:creationId xmlns:a16="http://schemas.microsoft.com/office/drawing/2014/main" id="{8CA51CA4-9D80-C1F6-9E88-09B7287ADC88}"/>
              </a:ext>
            </a:extLst>
          </p:cNvPr>
          <p:cNvSpPr txBox="1"/>
          <p:nvPr/>
        </p:nvSpPr>
        <p:spPr>
          <a:xfrm>
            <a:off x="865004" y="1161889"/>
            <a:ext cx="7056784" cy="1200329"/>
          </a:xfrm>
          <a:prstGeom prst="rect">
            <a:avLst/>
          </a:prstGeom>
          <a:noFill/>
        </p:spPr>
        <p:txBody>
          <a:bodyPr wrap="square" rtlCol="0">
            <a:spAutoFit/>
          </a:bodyPr>
          <a:lstStyle/>
          <a:p>
            <a:r>
              <a:rPr lang="en-US" altLang="ja-JP" b="1" dirty="0">
                <a:latin typeface="+mj-ea"/>
                <a:ea typeface="+mj-ea"/>
              </a:rPr>
              <a:t>-  Processing damaged surface by sponge abrasive.</a:t>
            </a:r>
          </a:p>
          <a:p>
            <a:pPr marL="342900" indent="-342900">
              <a:buFontTx/>
              <a:buChar char="-"/>
            </a:pPr>
            <a:r>
              <a:rPr lang="en-US" altLang="ja-JP" b="1" dirty="0">
                <a:latin typeface="+mj-ea"/>
                <a:ea typeface="+mj-ea"/>
              </a:rPr>
              <a:t>Reclosing He port flange by appropriate materials.</a:t>
            </a:r>
          </a:p>
          <a:p>
            <a:pPr marL="342900" indent="-342900">
              <a:buFontTx/>
              <a:buChar char="-"/>
            </a:pPr>
            <a:r>
              <a:rPr lang="en-US" altLang="ja-JP" b="1" dirty="0">
                <a:latin typeface="+mj-ea"/>
                <a:ea typeface="+mj-ea"/>
              </a:rPr>
              <a:t>Leak check immersion in pure water.</a:t>
            </a:r>
          </a:p>
        </p:txBody>
      </p:sp>
      <p:sp>
        <p:nvSpPr>
          <p:cNvPr id="2" name="Footer Placeholder 2">
            <a:extLst>
              <a:ext uri="{FF2B5EF4-FFF2-40B4-BE49-F238E27FC236}">
                <a16:creationId xmlns:a16="http://schemas.microsoft.com/office/drawing/2014/main" id="{ACF3E9B2-A6F4-5D1C-C6E5-236F65A31D05}"/>
              </a:ext>
            </a:extLst>
          </p:cNvPr>
          <p:cNvSpPr>
            <a:spLocks noGrp="1"/>
          </p:cNvSpPr>
          <p:nvPr>
            <p:ph type="ftr" sz="quarter" idx="11"/>
          </p:nvPr>
        </p:nvSpPr>
        <p:spPr>
          <a:xfrm>
            <a:off x="4165600" y="6546830"/>
            <a:ext cx="3860800" cy="338554"/>
          </a:xfrm>
        </p:spPr>
        <p:txBody>
          <a:bodyPr/>
          <a:lstStyle/>
          <a:p>
            <a:r>
              <a:rPr lang="en-US" dirty="0"/>
              <a:t>TTC 2022 Aomori</a:t>
            </a:r>
          </a:p>
        </p:txBody>
      </p:sp>
      <p:sp>
        <p:nvSpPr>
          <p:cNvPr id="7" name="Date Placeholder 1">
            <a:extLst>
              <a:ext uri="{FF2B5EF4-FFF2-40B4-BE49-F238E27FC236}">
                <a16:creationId xmlns:a16="http://schemas.microsoft.com/office/drawing/2014/main" id="{34E5889D-F0E7-CE3A-CE51-DCE9E91B8299}"/>
              </a:ext>
            </a:extLst>
          </p:cNvPr>
          <p:cNvSpPr>
            <a:spLocks noGrp="1"/>
          </p:cNvSpPr>
          <p:nvPr>
            <p:ph type="dt" sz="half" idx="10"/>
          </p:nvPr>
        </p:nvSpPr>
        <p:spPr>
          <a:xfrm>
            <a:off x="10840" y="6546830"/>
            <a:ext cx="2844800" cy="338554"/>
          </a:xfrm>
        </p:spPr>
        <p:txBody>
          <a:bodyPr/>
          <a:lstStyle/>
          <a:p>
            <a:r>
              <a:rPr lang="en-US" dirty="0"/>
              <a:t>12/10/22</a:t>
            </a:r>
          </a:p>
        </p:txBody>
      </p:sp>
      <p:pic>
        <p:nvPicPr>
          <p:cNvPr id="14" name="図 13">
            <a:extLst>
              <a:ext uri="{FF2B5EF4-FFF2-40B4-BE49-F238E27FC236}">
                <a16:creationId xmlns:a16="http://schemas.microsoft.com/office/drawing/2014/main" id="{78E61536-1A95-EA67-9DC1-F41207857602}"/>
              </a:ext>
            </a:extLst>
          </p:cNvPr>
          <p:cNvPicPr>
            <a:picLocks noChangeAspect="1"/>
          </p:cNvPicPr>
          <p:nvPr/>
        </p:nvPicPr>
        <p:blipFill rotWithShape="1">
          <a:blip r:embed="rId2"/>
          <a:srcRect l="12782" r="20675"/>
          <a:stretch/>
        </p:blipFill>
        <p:spPr>
          <a:xfrm>
            <a:off x="7921788" y="1245263"/>
            <a:ext cx="1558833" cy="1304835"/>
          </a:xfrm>
          <a:prstGeom prst="rect">
            <a:avLst/>
          </a:prstGeom>
        </p:spPr>
      </p:pic>
      <p:pic>
        <p:nvPicPr>
          <p:cNvPr id="15" name="図 14">
            <a:extLst>
              <a:ext uri="{FF2B5EF4-FFF2-40B4-BE49-F238E27FC236}">
                <a16:creationId xmlns:a16="http://schemas.microsoft.com/office/drawing/2014/main" id="{2A4E3F69-0F66-842A-66EB-7A30D5FCC90F}"/>
              </a:ext>
            </a:extLst>
          </p:cNvPr>
          <p:cNvPicPr>
            <a:picLocks noChangeAspect="1"/>
          </p:cNvPicPr>
          <p:nvPr/>
        </p:nvPicPr>
        <p:blipFill rotWithShape="1">
          <a:blip r:embed="rId3"/>
          <a:srcRect l="4252" r="8411" b="8061"/>
          <a:stretch/>
        </p:blipFill>
        <p:spPr>
          <a:xfrm>
            <a:off x="9937766" y="1252923"/>
            <a:ext cx="1558833" cy="1304835"/>
          </a:xfrm>
          <a:prstGeom prst="rect">
            <a:avLst/>
          </a:prstGeom>
        </p:spPr>
      </p:pic>
      <p:sp>
        <p:nvSpPr>
          <p:cNvPr id="16" name="矢印: 右 15">
            <a:extLst>
              <a:ext uri="{FF2B5EF4-FFF2-40B4-BE49-F238E27FC236}">
                <a16:creationId xmlns:a16="http://schemas.microsoft.com/office/drawing/2014/main" id="{49AA1200-2D97-131E-7A22-117CBACCE722}"/>
              </a:ext>
            </a:extLst>
          </p:cNvPr>
          <p:cNvSpPr/>
          <p:nvPr/>
        </p:nvSpPr>
        <p:spPr>
          <a:xfrm>
            <a:off x="9514343" y="1361949"/>
            <a:ext cx="389701" cy="104961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9634164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5">
            <a:extLst>
              <a:ext uri="{FF2B5EF4-FFF2-40B4-BE49-F238E27FC236}">
                <a16:creationId xmlns:a16="http://schemas.microsoft.com/office/drawing/2014/main" id="{EF208A75-3DF6-DD88-73A9-1EF5A453625A}"/>
              </a:ext>
            </a:extLst>
          </p:cNvPr>
          <p:cNvSpPr txBox="1"/>
          <p:nvPr/>
        </p:nvSpPr>
        <p:spPr>
          <a:xfrm>
            <a:off x="1487488" y="23080"/>
            <a:ext cx="8928992" cy="586593"/>
          </a:xfrm>
          <a:prstGeom prst="rect">
            <a:avLst/>
          </a:prstGeom>
          <a:noFill/>
          <a:effectLst/>
        </p:spPr>
        <p:txBody>
          <a:bodyPr wrap="square" lIns="90000" tIns="72000" rIns="90000" bIns="0" rtlCol="0" anchor="ctr" anchorCtr="1">
            <a:normAutofit fontScale="77500" lnSpcReduction="20000"/>
          </a:bodyPr>
          <a:lstStyle/>
          <a:p>
            <a:r>
              <a:rPr lang="en-US" altLang="ja-JP" sz="5333" b="1" dirty="0">
                <a:solidFill>
                  <a:srgbClr val="0070C0"/>
                </a:solidFill>
                <a:ea typeface="Gill Sans Nova Book" panose="020B0502020204020203" pitchFamily="34" charset="-128"/>
                <a:cs typeface="Gill Sans Nova Book" panose="020B0502020204020203" pitchFamily="34" charset="-128"/>
              </a:rPr>
              <a:t>Ultrasonic cleaning with alkali detergent</a:t>
            </a:r>
          </a:p>
        </p:txBody>
      </p:sp>
      <p:sp>
        <p:nvSpPr>
          <p:cNvPr id="15" name="正方形/長方形 14">
            <a:extLst>
              <a:ext uri="{FF2B5EF4-FFF2-40B4-BE49-F238E27FC236}">
                <a16:creationId xmlns:a16="http://schemas.microsoft.com/office/drawing/2014/main" id="{47E169CB-5806-048A-D2ED-BB9D6E52437E}"/>
              </a:ext>
            </a:extLst>
          </p:cNvPr>
          <p:cNvSpPr/>
          <p:nvPr/>
        </p:nvSpPr>
        <p:spPr>
          <a:xfrm>
            <a:off x="6740514" y="4074570"/>
            <a:ext cx="6442894" cy="830997"/>
          </a:xfrm>
          <a:prstGeom prst="rect">
            <a:avLst/>
          </a:prstGeom>
        </p:spPr>
        <p:txBody>
          <a:bodyPr wrap="square">
            <a:spAutoFit/>
          </a:bodyPr>
          <a:lstStyle/>
          <a:p>
            <a:pPr algn="ctr"/>
            <a:r>
              <a:rPr lang="en-US" altLang="ja-JP" b="1" dirty="0">
                <a:latin typeface="+mn-ea"/>
              </a:rPr>
              <a:t>Cleaning in ultrasonic bath. </a:t>
            </a:r>
          </a:p>
          <a:p>
            <a:pPr algn="ctr"/>
            <a:r>
              <a:rPr lang="en-US" altLang="ja-JP" b="1" dirty="0">
                <a:latin typeface="+mn-ea"/>
              </a:rPr>
              <a:t>@50</a:t>
            </a:r>
            <a:r>
              <a:rPr lang="ja-JP" altLang="en-US" b="1" dirty="0">
                <a:latin typeface="+mn-ea"/>
              </a:rPr>
              <a:t>℃</a:t>
            </a:r>
            <a:r>
              <a:rPr lang="en-US" altLang="ja-JP" b="1" dirty="0">
                <a:latin typeface="+mn-ea"/>
              </a:rPr>
              <a:t>, 20min, 40kHz, 8kW</a:t>
            </a:r>
          </a:p>
        </p:txBody>
      </p:sp>
      <p:grpSp>
        <p:nvGrpSpPr>
          <p:cNvPr id="20" name="グループ化 19">
            <a:extLst>
              <a:ext uri="{FF2B5EF4-FFF2-40B4-BE49-F238E27FC236}">
                <a16:creationId xmlns:a16="http://schemas.microsoft.com/office/drawing/2014/main" id="{7D7A585F-3827-FB9E-0E10-3A4E9799450A}"/>
              </a:ext>
            </a:extLst>
          </p:cNvPr>
          <p:cNvGrpSpPr/>
          <p:nvPr/>
        </p:nvGrpSpPr>
        <p:grpSpPr>
          <a:xfrm>
            <a:off x="-456728" y="1268760"/>
            <a:ext cx="5213529" cy="3744416"/>
            <a:chOff x="-233262" y="1268760"/>
            <a:chExt cx="5213529" cy="3744416"/>
          </a:xfrm>
        </p:grpSpPr>
        <p:pic>
          <p:nvPicPr>
            <p:cNvPr id="3" name="図 2">
              <a:extLst>
                <a:ext uri="{FF2B5EF4-FFF2-40B4-BE49-F238E27FC236}">
                  <a16:creationId xmlns:a16="http://schemas.microsoft.com/office/drawing/2014/main" id="{35ABED8E-D21A-F587-BA77-9E90DB1C7FC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0990" y="1514892"/>
              <a:ext cx="3185027" cy="2476488"/>
            </a:xfrm>
            <a:prstGeom prst="rect">
              <a:avLst/>
            </a:prstGeom>
            <a:noFill/>
            <a:ln>
              <a:noFill/>
            </a:ln>
          </p:spPr>
        </p:pic>
        <p:sp>
          <p:nvSpPr>
            <p:cNvPr id="13" name="正方形/長方形 12">
              <a:extLst>
                <a:ext uri="{FF2B5EF4-FFF2-40B4-BE49-F238E27FC236}">
                  <a16:creationId xmlns:a16="http://schemas.microsoft.com/office/drawing/2014/main" id="{A939C8D3-B891-164D-0E2C-1C5F2E4FDA3D}"/>
                </a:ext>
              </a:extLst>
            </p:cNvPr>
            <p:cNvSpPr/>
            <p:nvPr/>
          </p:nvSpPr>
          <p:spPr>
            <a:xfrm>
              <a:off x="-233262" y="4049083"/>
              <a:ext cx="5213529" cy="830997"/>
            </a:xfrm>
            <a:prstGeom prst="rect">
              <a:avLst/>
            </a:prstGeom>
          </p:spPr>
          <p:txBody>
            <a:bodyPr wrap="square">
              <a:spAutoFit/>
            </a:bodyPr>
            <a:lstStyle/>
            <a:p>
              <a:pPr algn="ctr"/>
              <a:r>
                <a:rPr lang="en-US" altLang="ja-JP" b="1" dirty="0">
                  <a:latin typeface="+mn-ea"/>
                </a:rPr>
                <a:t>JIG assembly after </a:t>
              </a:r>
            </a:p>
            <a:p>
              <a:pPr algn="ctr"/>
              <a:r>
                <a:rPr lang="en-US" altLang="ja-JP" b="1" dirty="0">
                  <a:latin typeface="+mn-ea"/>
                </a:rPr>
                <a:t>closing the He port. </a:t>
              </a:r>
              <a:endParaRPr lang="ja-JP" altLang="en-US" dirty="0">
                <a:latin typeface="+mn-ea"/>
              </a:endParaRPr>
            </a:p>
          </p:txBody>
        </p:sp>
        <p:sp>
          <p:nvSpPr>
            <p:cNvPr id="16" name="四角形: 角を丸くする 15">
              <a:extLst>
                <a:ext uri="{FF2B5EF4-FFF2-40B4-BE49-F238E27FC236}">
                  <a16:creationId xmlns:a16="http://schemas.microsoft.com/office/drawing/2014/main" id="{26AEB291-A942-51CE-1A8D-783A7A23233B}"/>
                </a:ext>
              </a:extLst>
            </p:cNvPr>
            <p:cNvSpPr/>
            <p:nvPr/>
          </p:nvSpPr>
          <p:spPr>
            <a:xfrm>
              <a:off x="528068" y="1268760"/>
              <a:ext cx="3623715" cy="3744416"/>
            </a:xfrm>
            <a:prstGeom prst="roundRect">
              <a:avLst>
                <a:gd name="adj" fmla="val 516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Footer Placeholder 2">
            <a:extLst>
              <a:ext uri="{FF2B5EF4-FFF2-40B4-BE49-F238E27FC236}">
                <a16:creationId xmlns:a16="http://schemas.microsoft.com/office/drawing/2014/main" id="{C4A087AB-7793-90B5-8B2C-218DEAD205A5}"/>
              </a:ext>
            </a:extLst>
          </p:cNvPr>
          <p:cNvSpPr>
            <a:spLocks noGrp="1"/>
          </p:cNvSpPr>
          <p:nvPr>
            <p:ph type="ftr" sz="quarter" idx="11"/>
          </p:nvPr>
        </p:nvSpPr>
        <p:spPr>
          <a:xfrm>
            <a:off x="4165600" y="6546830"/>
            <a:ext cx="3860800" cy="338554"/>
          </a:xfrm>
        </p:spPr>
        <p:txBody>
          <a:bodyPr/>
          <a:lstStyle/>
          <a:p>
            <a:r>
              <a:rPr lang="en-US" dirty="0"/>
              <a:t>TTC 2022 Aomori</a:t>
            </a:r>
          </a:p>
        </p:txBody>
      </p:sp>
      <p:grpSp>
        <p:nvGrpSpPr>
          <p:cNvPr id="21" name="グループ化 20">
            <a:extLst>
              <a:ext uri="{FF2B5EF4-FFF2-40B4-BE49-F238E27FC236}">
                <a16:creationId xmlns:a16="http://schemas.microsoft.com/office/drawing/2014/main" id="{08EBCC9A-835B-DDEE-3215-97ADD384EA2D}"/>
              </a:ext>
            </a:extLst>
          </p:cNvPr>
          <p:cNvGrpSpPr/>
          <p:nvPr/>
        </p:nvGrpSpPr>
        <p:grpSpPr>
          <a:xfrm>
            <a:off x="4066586" y="1268760"/>
            <a:ext cx="3816424" cy="3744416"/>
            <a:chOff x="4239685" y="1268760"/>
            <a:chExt cx="3816424" cy="3744416"/>
          </a:xfrm>
        </p:grpSpPr>
        <p:pic>
          <p:nvPicPr>
            <p:cNvPr id="1026" name="Picture 2">
              <a:extLst>
                <a:ext uri="{FF2B5EF4-FFF2-40B4-BE49-F238E27FC236}">
                  <a16:creationId xmlns:a16="http://schemas.microsoft.com/office/drawing/2014/main" id="{947A90C1-923E-6170-4841-0213D094A5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3828" b="22223"/>
            <a:stretch/>
          </p:blipFill>
          <p:spPr bwMode="auto">
            <a:xfrm>
              <a:off x="4588419" y="1431248"/>
              <a:ext cx="2135543" cy="2643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10" descr="屋内, 金属, 荷物, テーブル が含まれている画像&#10;&#10;自動的に生成された説明">
              <a:extLst>
                <a:ext uri="{FF2B5EF4-FFF2-40B4-BE49-F238E27FC236}">
                  <a16:creationId xmlns:a16="http://schemas.microsoft.com/office/drawing/2014/main" id="{1248F93E-ED85-58AE-EE97-FCC7AEC906F5}"/>
                </a:ext>
              </a:extLst>
            </p:cNvPr>
            <p:cNvPicPr>
              <a:picLocks noChangeAspect="1"/>
            </p:cNvPicPr>
            <p:nvPr/>
          </p:nvPicPr>
          <p:blipFill rotWithShape="1">
            <a:blip r:embed="rId4" r:link="rId5" cstate="print">
              <a:extLst>
                <a:ext uri="{28A0092B-C50C-407E-A947-70E740481C1C}">
                  <a14:useLocalDpi xmlns:a14="http://schemas.microsoft.com/office/drawing/2010/main" val="0"/>
                </a:ext>
              </a:extLst>
            </a:blip>
            <a:srcRect l="10320" t="10019" r="12053" b="5944"/>
            <a:stretch>
              <a:fillRect/>
            </a:stretch>
          </p:blipFill>
          <p:spPr bwMode="auto">
            <a:xfrm>
              <a:off x="6335348" y="1796634"/>
              <a:ext cx="1515962" cy="2015402"/>
            </a:xfrm>
            <a:prstGeom prst="rect">
              <a:avLst/>
            </a:prstGeom>
            <a:noFill/>
            <a:ln>
              <a:noFill/>
            </a:ln>
          </p:spPr>
        </p:pic>
        <p:sp>
          <p:nvSpPr>
            <p:cNvPr id="14" name="正方形/長方形 13">
              <a:extLst>
                <a:ext uri="{FF2B5EF4-FFF2-40B4-BE49-F238E27FC236}">
                  <a16:creationId xmlns:a16="http://schemas.microsoft.com/office/drawing/2014/main" id="{D513804B-88E5-7A9A-5BE1-C930E5207D56}"/>
                </a:ext>
              </a:extLst>
            </p:cNvPr>
            <p:cNvSpPr/>
            <p:nvPr/>
          </p:nvSpPr>
          <p:spPr>
            <a:xfrm>
              <a:off x="4239685" y="4052351"/>
              <a:ext cx="3816424" cy="830997"/>
            </a:xfrm>
            <a:prstGeom prst="rect">
              <a:avLst/>
            </a:prstGeom>
          </p:spPr>
          <p:txBody>
            <a:bodyPr wrap="square">
              <a:spAutoFit/>
            </a:bodyPr>
            <a:lstStyle/>
            <a:p>
              <a:pPr algn="ctr"/>
              <a:r>
                <a:rPr lang="en-US" altLang="ja-JP" b="1" dirty="0">
                  <a:latin typeface="+mn-ea"/>
                </a:rPr>
                <a:t>Leak check in pure water.</a:t>
              </a:r>
            </a:p>
            <a:p>
              <a:pPr algn="ctr"/>
              <a:r>
                <a:rPr lang="en-US" altLang="ja-JP" b="1" dirty="0">
                  <a:latin typeface="+mn-ea"/>
                </a:rPr>
                <a:t>-&gt; No air bubble, OK!</a:t>
              </a:r>
            </a:p>
          </p:txBody>
        </p:sp>
        <p:sp>
          <p:nvSpPr>
            <p:cNvPr id="18" name="四角形: 角を丸くする 17">
              <a:extLst>
                <a:ext uri="{FF2B5EF4-FFF2-40B4-BE49-F238E27FC236}">
                  <a16:creationId xmlns:a16="http://schemas.microsoft.com/office/drawing/2014/main" id="{0DF8A966-DACD-CF44-16A9-EE304B291C83}"/>
                </a:ext>
              </a:extLst>
            </p:cNvPr>
            <p:cNvSpPr/>
            <p:nvPr/>
          </p:nvSpPr>
          <p:spPr>
            <a:xfrm>
              <a:off x="4397878" y="1268760"/>
              <a:ext cx="3637087" cy="3744416"/>
            </a:xfrm>
            <a:prstGeom prst="roundRect">
              <a:avLst>
                <a:gd name="adj" fmla="val 516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22" name="グループ化 21">
            <a:extLst>
              <a:ext uri="{FF2B5EF4-FFF2-40B4-BE49-F238E27FC236}">
                <a16:creationId xmlns:a16="http://schemas.microsoft.com/office/drawing/2014/main" id="{90E60593-8AAA-57BA-53E1-97C28052BE94}"/>
              </a:ext>
            </a:extLst>
          </p:cNvPr>
          <p:cNvGrpSpPr/>
          <p:nvPr/>
        </p:nvGrpSpPr>
        <p:grpSpPr>
          <a:xfrm>
            <a:off x="8179472" y="1268760"/>
            <a:ext cx="3617474" cy="3744416"/>
            <a:chOff x="8281060" y="1268760"/>
            <a:chExt cx="3637087" cy="3744416"/>
          </a:xfrm>
        </p:grpSpPr>
        <p:pic>
          <p:nvPicPr>
            <p:cNvPr id="1027" name="Picture 3">
              <a:extLst>
                <a:ext uri="{FF2B5EF4-FFF2-40B4-BE49-F238E27FC236}">
                  <a16:creationId xmlns:a16="http://schemas.microsoft.com/office/drawing/2014/main" id="{DBA625E9-D721-4ED9-B0CC-462FEB15C63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19" t="12652" b="1"/>
            <a:stretch/>
          </p:blipFill>
          <p:spPr bwMode="auto">
            <a:xfrm>
              <a:off x="8929892" y="1498202"/>
              <a:ext cx="2484276" cy="2528774"/>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 name="四角形: 角を丸くする 18">
              <a:extLst>
                <a:ext uri="{FF2B5EF4-FFF2-40B4-BE49-F238E27FC236}">
                  <a16:creationId xmlns:a16="http://schemas.microsoft.com/office/drawing/2014/main" id="{A1538481-8281-542D-7804-87FEA1D599BF}"/>
                </a:ext>
              </a:extLst>
            </p:cNvPr>
            <p:cNvSpPr/>
            <p:nvPr/>
          </p:nvSpPr>
          <p:spPr>
            <a:xfrm>
              <a:off x="8281060" y="1268760"/>
              <a:ext cx="3637087" cy="3744416"/>
            </a:xfrm>
            <a:prstGeom prst="roundRect">
              <a:avLst>
                <a:gd name="adj" fmla="val 516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3" name="矢印: 右 22">
            <a:extLst>
              <a:ext uri="{FF2B5EF4-FFF2-40B4-BE49-F238E27FC236}">
                <a16:creationId xmlns:a16="http://schemas.microsoft.com/office/drawing/2014/main" id="{21D486BF-417A-BA02-0647-64F89E3F1F1B}"/>
              </a:ext>
            </a:extLst>
          </p:cNvPr>
          <p:cNvSpPr/>
          <p:nvPr/>
        </p:nvSpPr>
        <p:spPr>
          <a:xfrm>
            <a:off x="3926786" y="2655079"/>
            <a:ext cx="298883" cy="97177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矢印: 右 23">
            <a:extLst>
              <a:ext uri="{FF2B5EF4-FFF2-40B4-BE49-F238E27FC236}">
                <a16:creationId xmlns:a16="http://schemas.microsoft.com/office/drawing/2014/main" id="{72E5A150-5C8C-D9B8-2E55-FDFAE3A4588B}"/>
              </a:ext>
            </a:extLst>
          </p:cNvPr>
          <p:cNvSpPr/>
          <p:nvPr/>
        </p:nvSpPr>
        <p:spPr>
          <a:xfrm>
            <a:off x="7885190" y="2655079"/>
            <a:ext cx="298883" cy="97177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extLst>
              <a:ext uri="{FF2B5EF4-FFF2-40B4-BE49-F238E27FC236}">
                <a16:creationId xmlns:a16="http://schemas.microsoft.com/office/drawing/2014/main" id="{413B348C-1C35-859D-E197-07645A3625AC}"/>
              </a:ext>
            </a:extLst>
          </p:cNvPr>
          <p:cNvSpPr/>
          <p:nvPr/>
        </p:nvSpPr>
        <p:spPr>
          <a:xfrm>
            <a:off x="6138926" y="1784146"/>
            <a:ext cx="1532774" cy="2043006"/>
          </a:xfrm>
          <a:prstGeom prst="roundRect">
            <a:avLst>
              <a:gd name="adj" fmla="val 350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27" name="直線矢印コネクタ 26">
            <a:extLst>
              <a:ext uri="{FF2B5EF4-FFF2-40B4-BE49-F238E27FC236}">
                <a16:creationId xmlns:a16="http://schemas.microsoft.com/office/drawing/2014/main" id="{A64A5304-2A2D-D929-07EA-70C384176BF9}"/>
              </a:ext>
            </a:extLst>
          </p:cNvPr>
          <p:cNvCxnSpPr>
            <a:stCxn id="25" idx="1"/>
          </p:cNvCxnSpPr>
          <p:nvPr/>
        </p:nvCxnSpPr>
        <p:spPr>
          <a:xfrm flipH="1" flipV="1">
            <a:off x="5902791" y="2540915"/>
            <a:ext cx="236135" cy="26473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正方形/長方形 27">
            <a:extLst>
              <a:ext uri="{FF2B5EF4-FFF2-40B4-BE49-F238E27FC236}">
                <a16:creationId xmlns:a16="http://schemas.microsoft.com/office/drawing/2014/main" id="{4A55C595-FB6A-7090-F185-1C585E309D45}"/>
              </a:ext>
            </a:extLst>
          </p:cNvPr>
          <p:cNvSpPr/>
          <p:nvPr/>
        </p:nvSpPr>
        <p:spPr>
          <a:xfrm>
            <a:off x="3359696" y="5359798"/>
            <a:ext cx="6442894" cy="830997"/>
          </a:xfrm>
          <a:prstGeom prst="rect">
            <a:avLst/>
          </a:prstGeom>
        </p:spPr>
        <p:txBody>
          <a:bodyPr wrap="square">
            <a:spAutoFit/>
          </a:bodyPr>
          <a:lstStyle/>
          <a:p>
            <a:r>
              <a:rPr lang="en-US" altLang="ja-JP" b="1" dirty="0">
                <a:latin typeface="+mn-ea"/>
              </a:rPr>
              <a:t>No screw loosing or seizing of flanges.</a:t>
            </a:r>
          </a:p>
          <a:p>
            <a:r>
              <a:rPr lang="en-US" altLang="ja-JP" b="1" dirty="0">
                <a:latin typeface="+mn-ea"/>
              </a:rPr>
              <a:t>-&gt;Changing material and reclosing succeed !! </a:t>
            </a:r>
            <a:endParaRPr lang="ja-JP" altLang="en-US" dirty="0">
              <a:latin typeface="+mn-ea"/>
            </a:endParaRPr>
          </a:p>
        </p:txBody>
      </p:sp>
      <p:sp>
        <p:nvSpPr>
          <p:cNvPr id="4" name="Date Placeholder 1">
            <a:extLst>
              <a:ext uri="{FF2B5EF4-FFF2-40B4-BE49-F238E27FC236}">
                <a16:creationId xmlns:a16="http://schemas.microsoft.com/office/drawing/2014/main" id="{E9D5E0E1-1D52-9827-C391-C2BEED69B207}"/>
              </a:ext>
            </a:extLst>
          </p:cNvPr>
          <p:cNvSpPr>
            <a:spLocks noGrp="1"/>
          </p:cNvSpPr>
          <p:nvPr>
            <p:ph type="dt" sz="half" idx="10"/>
          </p:nvPr>
        </p:nvSpPr>
        <p:spPr>
          <a:xfrm>
            <a:off x="10840" y="6546830"/>
            <a:ext cx="2844800" cy="338554"/>
          </a:xfrm>
        </p:spPr>
        <p:txBody>
          <a:bodyPr/>
          <a:lstStyle/>
          <a:p>
            <a:r>
              <a:rPr lang="en-US" dirty="0"/>
              <a:t>12/10/22</a:t>
            </a:r>
          </a:p>
        </p:txBody>
      </p:sp>
      <p:sp>
        <p:nvSpPr>
          <p:cNvPr id="5" name="テキスト ボックス 4">
            <a:extLst>
              <a:ext uri="{FF2B5EF4-FFF2-40B4-BE49-F238E27FC236}">
                <a16:creationId xmlns:a16="http://schemas.microsoft.com/office/drawing/2014/main" id="{69F26A0C-B6E4-6DB6-9D23-8C9A585B858F}"/>
              </a:ext>
            </a:extLst>
          </p:cNvPr>
          <p:cNvSpPr txBox="1"/>
          <p:nvPr/>
        </p:nvSpPr>
        <p:spPr>
          <a:xfrm>
            <a:off x="2836861" y="689088"/>
            <a:ext cx="8136904" cy="461665"/>
          </a:xfrm>
          <a:prstGeom prst="rect">
            <a:avLst/>
          </a:prstGeom>
          <a:noFill/>
        </p:spPr>
        <p:txBody>
          <a:bodyPr wrap="square" rtlCol="0">
            <a:spAutoFit/>
          </a:bodyPr>
          <a:lstStyle/>
          <a:p>
            <a:r>
              <a:rPr kumimoji="1" lang="en-US" altLang="ja-JP" b="1" dirty="0">
                <a:latin typeface="+mj-ea"/>
                <a:ea typeface="+mj-ea"/>
              </a:rPr>
              <a:t>Ultrasonic cleaning @NEOS (subcontractor of MHI) </a:t>
            </a:r>
          </a:p>
        </p:txBody>
      </p:sp>
    </p:spTree>
    <p:extLst>
      <p:ext uri="{BB962C8B-B14F-4D97-AF65-F5344CB8AC3E}">
        <p14:creationId xmlns:p14="http://schemas.microsoft.com/office/powerpoint/2010/main" val="366600944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5">
            <a:extLst>
              <a:ext uri="{FF2B5EF4-FFF2-40B4-BE49-F238E27FC236}">
                <a16:creationId xmlns:a16="http://schemas.microsoft.com/office/drawing/2014/main" id="{9F0301F6-B4BF-1047-30E5-9CA742C76965}"/>
              </a:ext>
            </a:extLst>
          </p:cNvPr>
          <p:cNvSpPr txBox="1"/>
          <p:nvPr/>
        </p:nvSpPr>
        <p:spPr>
          <a:xfrm>
            <a:off x="1645213" y="27279"/>
            <a:ext cx="8928992" cy="586593"/>
          </a:xfrm>
          <a:prstGeom prst="rect">
            <a:avLst/>
          </a:prstGeom>
          <a:noFill/>
          <a:effectLst/>
        </p:spPr>
        <p:txBody>
          <a:bodyPr wrap="square" lIns="90000" tIns="72000" rIns="90000" bIns="0" rtlCol="0" anchor="ctr" anchorCtr="1">
            <a:normAutofit fontScale="77500" lnSpcReduction="20000"/>
          </a:bodyPr>
          <a:lstStyle/>
          <a:p>
            <a:r>
              <a:rPr lang="en-US" altLang="ja-JP" sz="5333" b="1" dirty="0">
                <a:solidFill>
                  <a:srgbClr val="0070C0"/>
                </a:solidFill>
                <a:ea typeface="Gill Sans Nova Book" panose="020B0502020204020203" pitchFamily="34" charset="-128"/>
                <a:cs typeface="Gill Sans Nova Book" panose="020B0502020204020203" pitchFamily="34" charset="-128"/>
              </a:rPr>
              <a:t>Trouble?</a:t>
            </a:r>
          </a:p>
        </p:txBody>
      </p:sp>
      <p:sp>
        <p:nvSpPr>
          <p:cNvPr id="9" name="Footer Placeholder 2">
            <a:extLst>
              <a:ext uri="{FF2B5EF4-FFF2-40B4-BE49-F238E27FC236}">
                <a16:creationId xmlns:a16="http://schemas.microsoft.com/office/drawing/2014/main" id="{8885E6A4-C6F6-C699-9DF7-0F29CAEF97B2}"/>
              </a:ext>
            </a:extLst>
          </p:cNvPr>
          <p:cNvSpPr>
            <a:spLocks noGrp="1"/>
          </p:cNvSpPr>
          <p:nvPr>
            <p:ph type="ftr" sz="quarter" idx="11"/>
          </p:nvPr>
        </p:nvSpPr>
        <p:spPr>
          <a:xfrm>
            <a:off x="4165600" y="6546830"/>
            <a:ext cx="3860800" cy="338554"/>
          </a:xfrm>
        </p:spPr>
        <p:txBody>
          <a:bodyPr/>
          <a:lstStyle/>
          <a:p>
            <a:r>
              <a:rPr lang="en-US" dirty="0"/>
              <a:t>TTC 2022 Aomori</a:t>
            </a:r>
          </a:p>
        </p:txBody>
      </p:sp>
      <p:sp>
        <p:nvSpPr>
          <p:cNvPr id="6" name="正方形/長方形 5">
            <a:extLst>
              <a:ext uri="{FF2B5EF4-FFF2-40B4-BE49-F238E27FC236}">
                <a16:creationId xmlns:a16="http://schemas.microsoft.com/office/drawing/2014/main" id="{7C38B379-FA6D-0984-2EFE-55B153B91371}"/>
              </a:ext>
            </a:extLst>
          </p:cNvPr>
          <p:cNvSpPr/>
          <p:nvPr/>
        </p:nvSpPr>
        <p:spPr>
          <a:xfrm>
            <a:off x="612067" y="1949706"/>
            <a:ext cx="5261713" cy="2308324"/>
          </a:xfrm>
          <a:prstGeom prst="rect">
            <a:avLst/>
          </a:prstGeom>
        </p:spPr>
        <p:txBody>
          <a:bodyPr wrap="square">
            <a:spAutoFit/>
          </a:bodyPr>
          <a:lstStyle/>
          <a:p>
            <a:r>
              <a:rPr lang="en-US" altLang="ja-JP" b="1" dirty="0">
                <a:latin typeface="+mn-ea"/>
              </a:rPr>
              <a:t>Rotating the support JIG after the ultrasonic cleaning, the strange sounds (metal collision?) was heard from inside of No6 &amp;No7 solenoid packages.</a:t>
            </a:r>
          </a:p>
          <a:p>
            <a:r>
              <a:rPr lang="en-US" altLang="ja-JP" b="1" dirty="0">
                <a:latin typeface="+mn-ea"/>
              </a:rPr>
              <a:t>-&gt; In this time, workers guessed that screw was retracted inside by vibration.</a:t>
            </a:r>
          </a:p>
        </p:txBody>
      </p:sp>
      <p:grpSp>
        <p:nvGrpSpPr>
          <p:cNvPr id="2" name="グループ化 1">
            <a:extLst>
              <a:ext uri="{FF2B5EF4-FFF2-40B4-BE49-F238E27FC236}">
                <a16:creationId xmlns:a16="http://schemas.microsoft.com/office/drawing/2014/main" id="{48ED6236-299D-F7ED-ACEB-EE32D84376B0}"/>
              </a:ext>
            </a:extLst>
          </p:cNvPr>
          <p:cNvGrpSpPr/>
          <p:nvPr/>
        </p:nvGrpSpPr>
        <p:grpSpPr>
          <a:xfrm>
            <a:off x="6109709" y="1340768"/>
            <a:ext cx="5951984" cy="3600400"/>
            <a:chOff x="6240016" y="1664807"/>
            <a:chExt cx="5951984" cy="3600400"/>
          </a:xfrm>
        </p:grpSpPr>
        <p:grpSp>
          <p:nvGrpSpPr>
            <p:cNvPr id="13" name="グループ化 12">
              <a:extLst>
                <a:ext uri="{FF2B5EF4-FFF2-40B4-BE49-F238E27FC236}">
                  <a16:creationId xmlns:a16="http://schemas.microsoft.com/office/drawing/2014/main" id="{7D46D145-3CE4-BFDC-21A2-3C13082034E6}"/>
                </a:ext>
              </a:extLst>
            </p:cNvPr>
            <p:cNvGrpSpPr/>
            <p:nvPr/>
          </p:nvGrpSpPr>
          <p:grpSpPr>
            <a:xfrm>
              <a:off x="6240016" y="1664807"/>
              <a:ext cx="4824536" cy="3600400"/>
              <a:chOff x="6312024" y="1700808"/>
              <a:chExt cx="4824536" cy="3600400"/>
            </a:xfrm>
          </p:grpSpPr>
          <p:pic>
            <p:nvPicPr>
              <p:cNvPr id="3" name="図 2">
                <a:extLst>
                  <a:ext uri="{FF2B5EF4-FFF2-40B4-BE49-F238E27FC236}">
                    <a16:creationId xmlns:a16="http://schemas.microsoft.com/office/drawing/2014/main" id="{7D84E3FF-FFAF-DC65-BA2C-F41C26824310}"/>
                  </a:ext>
                </a:extLst>
              </p:cNvPr>
              <p:cNvPicPr>
                <a:picLocks noChangeAspect="1"/>
              </p:cNvPicPr>
              <p:nvPr/>
            </p:nvPicPr>
            <p:blipFill rotWithShape="1">
              <a:blip r:embed="rId2"/>
              <a:srcRect l="57678" t="18500" r="16335" b="20600"/>
              <a:stretch/>
            </p:blipFill>
            <p:spPr>
              <a:xfrm>
                <a:off x="6312024" y="1700808"/>
                <a:ext cx="4824536" cy="3600400"/>
              </a:xfrm>
              <a:prstGeom prst="rect">
                <a:avLst/>
              </a:prstGeom>
            </p:spPr>
          </p:pic>
          <p:sp>
            <p:nvSpPr>
              <p:cNvPr id="7" name="爆発: 8 pt 6">
                <a:extLst>
                  <a:ext uri="{FF2B5EF4-FFF2-40B4-BE49-F238E27FC236}">
                    <a16:creationId xmlns:a16="http://schemas.microsoft.com/office/drawing/2014/main" id="{F56F9FA2-FD05-19AC-32BF-5B6D2AA6896A}"/>
                  </a:ext>
                </a:extLst>
              </p:cNvPr>
              <p:cNvSpPr/>
              <p:nvPr/>
            </p:nvSpPr>
            <p:spPr>
              <a:xfrm>
                <a:off x="6964871" y="2278800"/>
                <a:ext cx="648072" cy="650646"/>
              </a:xfrm>
              <a:prstGeom prst="irregularSeal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爆発: 8 pt 9">
                <a:extLst>
                  <a:ext uri="{FF2B5EF4-FFF2-40B4-BE49-F238E27FC236}">
                    <a16:creationId xmlns:a16="http://schemas.microsoft.com/office/drawing/2014/main" id="{B51D5508-68CB-F241-A57E-C7ACA4B6B80D}"/>
                  </a:ext>
                </a:extLst>
              </p:cNvPr>
              <p:cNvSpPr/>
              <p:nvPr/>
            </p:nvSpPr>
            <p:spPr>
              <a:xfrm>
                <a:off x="9599712" y="3512927"/>
                <a:ext cx="648072" cy="650646"/>
              </a:xfrm>
              <a:prstGeom prst="irregularSeal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7A695038-FE41-9E68-6934-E819FFC2DAB9}"/>
                  </a:ext>
                </a:extLst>
              </p:cNvPr>
              <p:cNvSpPr/>
              <p:nvPr/>
            </p:nvSpPr>
            <p:spPr>
              <a:xfrm>
                <a:off x="7493074" y="2040027"/>
                <a:ext cx="2844316" cy="461665"/>
              </a:xfrm>
              <a:prstGeom prst="rect">
                <a:avLst/>
              </a:prstGeom>
            </p:spPr>
            <p:txBody>
              <a:bodyPr wrap="square">
                <a:spAutoFit/>
              </a:bodyPr>
              <a:lstStyle/>
              <a:p>
                <a:r>
                  <a:rPr lang="en-US" altLang="ja-JP" b="1" dirty="0">
                    <a:solidFill>
                      <a:srgbClr val="FFFF00"/>
                    </a:solidFill>
                    <a:latin typeface="+mn-ea"/>
                  </a:rPr>
                  <a:t>Metal collision?</a:t>
                </a:r>
              </a:p>
            </p:txBody>
          </p:sp>
          <p:sp>
            <p:nvSpPr>
              <p:cNvPr id="12" name="正方形/長方形 11">
                <a:extLst>
                  <a:ext uri="{FF2B5EF4-FFF2-40B4-BE49-F238E27FC236}">
                    <a16:creationId xmlns:a16="http://schemas.microsoft.com/office/drawing/2014/main" id="{77364E3B-1F4B-98C1-E8C3-FAF7C431A562}"/>
                  </a:ext>
                </a:extLst>
              </p:cNvPr>
              <p:cNvSpPr/>
              <p:nvPr/>
            </p:nvSpPr>
            <p:spPr>
              <a:xfrm>
                <a:off x="7464152" y="4087215"/>
                <a:ext cx="2844316" cy="461665"/>
              </a:xfrm>
              <a:prstGeom prst="rect">
                <a:avLst/>
              </a:prstGeom>
            </p:spPr>
            <p:txBody>
              <a:bodyPr wrap="square">
                <a:spAutoFit/>
              </a:bodyPr>
              <a:lstStyle/>
              <a:p>
                <a:r>
                  <a:rPr lang="en-US" altLang="ja-JP" b="1" dirty="0">
                    <a:solidFill>
                      <a:srgbClr val="FFFF00"/>
                    </a:solidFill>
                    <a:latin typeface="+mn-ea"/>
                  </a:rPr>
                  <a:t>Screw retracted ?</a:t>
                </a:r>
              </a:p>
            </p:txBody>
          </p:sp>
        </p:grpSp>
        <p:sp>
          <p:nvSpPr>
            <p:cNvPr id="14" name="矢印: 上カーブ 13">
              <a:extLst>
                <a:ext uri="{FF2B5EF4-FFF2-40B4-BE49-F238E27FC236}">
                  <a16:creationId xmlns:a16="http://schemas.microsoft.com/office/drawing/2014/main" id="{C32D8E48-ECD1-8771-5CDC-84F4AC0F70DD}"/>
                </a:ext>
              </a:extLst>
            </p:cNvPr>
            <p:cNvSpPr/>
            <p:nvPr/>
          </p:nvSpPr>
          <p:spPr>
            <a:xfrm>
              <a:off x="8303568" y="2415149"/>
              <a:ext cx="3888432" cy="1656184"/>
            </a:xfrm>
            <a:prstGeom prst="curvedUpArrow">
              <a:avLst>
                <a:gd name="adj1" fmla="val 11979"/>
                <a:gd name="adj2" fmla="val 50000"/>
                <a:gd name="adj3" fmla="val 25000"/>
              </a:avLst>
            </a:prstGeom>
            <a:solidFill>
              <a:srgbClr val="FF0000"/>
            </a:solidFill>
            <a:ln>
              <a:solidFill>
                <a:srgbClr val="FF0000"/>
              </a:solidFill>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4" name="Date Placeholder 1">
            <a:extLst>
              <a:ext uri="{FF2B5EF4-FFF2-40B4-BE49-F238E27FC236}">
                <a16:creationId xmlns:a16="http://schemas.microsoft.com/office/drawing/2014/main" id="{CBD79EC4-9A04-09BB-8F0C-90FCEC2422B7}"/>
              </a:ext>
            </a:extLst>
          </p:cNvPr>
          <p:cNvSpPr>
            <a:spLocks noGrp="1"/>
          </p:cNvSpPr>
          <p:nvPr>
            <p:ph type="dt" sz="half" idx="10"/>
          </p:nvPr>
        </p:nvSpPr>
        <p:spPr>
          <a:xfrm>
            <a:off x="10840" y="6546830"/>
            <a:ext cx="2844800" cy="338554"/>
          </a:xfrm>
        </p:spPr>
        <p:txBody>
          <a:bodyPr/>
          <a:lstStyle/>
          <a:p>
            <a:r>
              <a:rPr lang="en-US" dirty="0"/>
              <a:t>12/10/22</a:t>
            </a:r>
          </a:p>
        </p:txBody>
      </p:sp>
    </p:spTree>
    <p:extLst>
      <p:ext uri="{BB962C8B-B14F-4D97-AF65-F5344CB8AC3E}">
        <p14:creationId xmlns:p14="http://schemas.microsoft.com/office/powerpoint/2010/main" val="395311716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B1FE9834B7234748A20CA4A6490A119A" ma:contentTypeVersion="10" ma:contentTypeDescription="新しいドキュメントを作成します。" ma:contentTypeScope="" ma:versionID="ee0252d246028405cec4d83e9967a9b5">
  <xsd:schema xmlns:xsd="http://www.w3.org/2001/XMLSchema" xmlns:xs="http://www.w3.org/2001/XMLSchema" xmlns:p="http://schemas.microsoft.com/office/2006/metadata/properties" xmlns:ns3="58d7bbcb-d928-4086-8ae2-65cba9fb9f72" xmlns:ns4="940cc13e-5096-4c73-a550-3ddd5fed555d" targetNamespace="http://schemas.microsoft.com/office/2006/metadata/properties" ma:root="true" ma:fieldsID="ff8afd399c38c8a6402d55a8f40fa8bc" ns3:_="" ns4:_="">
    <xsd:import namespace="58d7bbcb-d928-4086-8ae2-65cba9fb9f72"/>
    <xsd:import namespace="940cc13e-5096-4c73-a550-3ddd5fed555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d7bbcb-d928-4086-8ae2-65cba9fb9f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40cc13e-5096-4c73-a550-3ddd5fed555d" elementFormDefault="qualified">
    <xsd:import namespace="http://schemas.microsoft.com/office/2006/documentManagement/types"/>
    <xsd:import namespace="http://schemas.microsoft.com/office/infopath/2007/PartnerControls"/>
    <xsd:element name="SharedWithUsers" ma:index="15"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共有相手の詳細情報" ma:internalName="SharedWithDetails" ma:readOnly="true">
      <xsd:simpleType>
        <xsd:restriction base="dms:Note">
          <xsd:maxLength value="255"/>
        </xsd:restriction>
      </xsd:simpleType>
    </xsd:element>
    <xsd:element name="SharingHintHash" ma:index="17" nillable="true" ma:displayName="共有のヒントのハッシュ"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BAE7CAE-A816-498D-B41B-0FE78B609A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d7bbcb-d928-4086-8ae2-65cba9fb9f72"/>
    <ds:schemaRef ds:uri="940cc13e-5096-4c73-a550-3ddd5fed55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DF28489-6BAC-49AE-990F-F01BAF98F252}">
  <ds:schemaRefs>
    <ds:schemaRef ds:uri="http://schemas.microsoft.com/sharepoint/v3/contenttype/forms"/>
  </ds:schemaRefs>
</ds:datastoreItem>
</file>

<file path=customXml/itemProps3.xml><?xml version="1.0" encoding="utf-8"?>
<ds:datastoreItem xmlns:ds="http://schemas.openxmlformats.org/officeDocument/2006/customXml" ds:itemID="{080B329D-AAB4-488D-ADE3-89FBA7C03720}">
  <ds:schemaRefs>
    <ds:schemaRef ds:uri="http://schemas.microsoft.com/office/2006/documentManagement/types"/>
    <ds:schemaRef ds:uri="http://schemas.microsoft.com/office/2006/metadata/properties"/>
    <ds:schemaRef ds:uri="http://purl.org/dc/terms/"/>
    <ds:schemaRef ds:uri="940cc13e-5096-4c73-a550-3ddd5fed555d"/>
    <ds:schemaRef ds:uri="http://www.w3.org/XML/1998/namespace"/>
    <ds:schemaRef ds:uri="http://schemas.openxmlformats.org/package/2006/metadata/core-properties"/>
    <ds:schemaRef ds:uri="http://purl.org/dc/elements/1.1/"/>
    <ds:schemaRef ds:uri="http://schemas.microsoft.com/office/infopath/2007/PartnerControls"/>
    <ds:schemaRef ds:uri="58d7bbcb-d928-4086-8ae2-65cba9fb9f72"/>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27897</TotalTime>
  <Words>911</Words>
  <Application>Microsoft Office PowerPoint</Application>
  <PresentationFormat>ワイド画面</PresentationFormat>
  <Paragraphs>155</Paragraphs>
  <Slides>12</Slides>
  <Notes>1</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12</vt:i4>
      </vt:variant>
    </vt:vector>
  </HeadingPairs>
  <TitlesOfParts>
    <vt:vector size="16" baseType="lpstr">
      <vt:lpstr>ＭＳ Ｐゴシック</vt:lpstr>
      <vt:lpstr>Arial</vt:lpstr>
      <vt:lpstr>Calibri</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Knaster Juan</dc:creator>
  <cp:lastModifiedBy>近藤 恵太郎</cp:lastModifiedBy>
  <cp:revision>919</cp:revision>
  <cp:lastPrinted>2015-03-17T08:03:26Z</cp:lastPrinted>
  <dcterms:created xsi:type="dcterms:W3CDTF">2012-07-10T14:10:25Z</dcterms:created>
  <dcterms:modified xsi:type="dcterms:W3CDTF">2022-10-11T15:05:05Z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0x010100B1FE9834B7234748A20CA4A6490A119A</vt:lpwstr>
  </property>
</Properties>
</file>