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5"/>
  </p:notesMasterIdLst>
  <p:handoutMasterIdLst>
    <p:handoutMasterId r:id="rId36"/>
  </p:handoutMasterIdLst>
  <p:sldIdLst>
    <p:sldId id="435" r:id="rId2"/>
    <p:sldId id="436" r:id="rId3"/>
    <p:sldId id="469" r:id="rId4"/>
    <p:sldId id="497" r:id="rId5"/>
    <p:sldId id="505" r:id="rId6"/>
    <p:sldId id="498" r:id="rId7"/>
    <p:sldId id="523" r:id="rId8"/>
    <p:sldId id="506" r:id="rId9"/>
    <p:sldId id="464" r:id="rId10"/>
    <p:sldId id="496" r:id="rId11"/>
    <p:sldId id="499" r:id="rId12"/>
    <p:sldId id="524" r:id="rId13"/>
    <p:sldId id="508" r:id="rId14"/>
    <p:sldId id="510" r:id="rId15"/>
    <p:sldId id="512" r:id="rId16"/>
    <p:sldId id="525" r:id="rId17"/>
    <p:sldId id="521" r:id="rId18"/>
    <p:sldId id="477" r:id="rId19"/>
    <p:sldId id="526" r:id="rId20"/>
    <p:sldId id="527" r:id="rId21"/>
    <p:sldId id="530" r:id="rId22"/>
    <p:sldId id="529" r:id="rId23"/>
    <p:sldId id="528" r:id="rId24"/>
    <p:sldId id="476" r:id="rId25"/>
    <p:sldId id="531" r:id="rId26"/>
    <p:sldId id="444" r:id="rId27"/>
    <p:sldId id="445" r:id="rId28"/>
    <p:sldId id="504" r:id="rId29"/>
    <p:sldId id="511" r:id="rId30"/>
    <p:sldId id="522" r:id="rId31"/>
    <p:sldId id="507" r:id="rId32"/>
    <p:sldId id="514" r:id="rId33"/>
    <p:sldId id="509" r:id="rId34"/>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30" autoAdjust="0"/>
    <p:restoredTop sz="97130" autoAdjust="0"/>
  </p:normalViewPr>
  <p:slideViewPr>
    <p:cSldViewPr>
      <p:cViewPr varScale="1">
        <p:scale>
          <a:sx n="131" d="100"/>
          <a:sy n="131" d="100"/>
        </p:scale>
        <p:origin x="744" y="18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90665" cy="498395"/>
          </a:xfrm>
          <a:prstGeom prst="rect">
            <a:avLst/>
          </a:prstGeom>
        </p:spPr>
        <p:txBody>
          <a:bodyPr vert="horz" lIns="90727" tIns="45363" rIns="90727" bIns="45363" rtlCol="0"/>
          <a:lstStyle>
            <a:lvl1pPr algn="l">
              <a:defRPr sz="1200"/>
            </a:lvl1pPr>
          </a:lstStyle>
          <a:p>
            <a:endParaRPr lang="en-GB"/>
          </a:p>
        </p:txBody>
      </p:sp>
      <p:sp>
        <p:nvSpPr>
          <p:cNvPr id="3" name="Date Placeholder 2"/>
          <p:cNvSpPr>
            <a:spLocks noGrp="1"/>
          </p:cNvSpPr>
          <p:nvPr>
            <p:ph type="dt" sz="quarter" idx="1"/>
          </p:nvPr>
        </p:nvSpPr>
        <p:spPr>
          <a:xfrm>
            <a:off x="3776866" y="1"/>
            <a:ext cx="2890665" cy="498395"/>
          </a:xfrm>
          <a:prstGeom prst="rect">
            <a:avLst/>
          </a:prstGeom>
        </p:spPr>
        <p:txBody>
          <a:bodyPr vert="horz" lIns="90727" tIns="45363" rIns="90727" bIns="45363" rtlCol="0"/>
          <a:lstStyle>
            <a:lvl1pPr algn="r">
              <a:defRPr sz="1200"/>
            </a:lvl1pPr>
          </a:lstStyle>
          <a:p>
            <a:fld id="{2A25550D-C7D6-4A18-9DD5-798D4E85C6F8}" type="datetimeFigureOut">
              <a:rPr lang="en-GB" smtClean="0"/>
              <a:t>07/10/2022</a:t>
            </a:fld>
            <a:endParaRPr lang="en-GB"/>
          </a:p>
        </p:txBody>
      </p:sp>
      <p:sp>
        <p:nvSpPr>
          <p:cNvPr id="4" name="Footer Placeholder 3"/>
          <p:cNvSpPr>
            <a:spLocks noGrp="1"/>
          </p:cNvSpPr>
          <p:nvPr>
            <p:ph type="ftr" sz="quarter" idx="2"/>
          </p:nvPr>
        </p:nvSpPr>
        <p:spPr>
          <a:xfrm>
            <a:off x="0" y="9428243"/>
            <a:ext cx="2890665" cy="498395"/>
          </a:xfrm>
          <a:prstGeom prst="rect">
            <a:avLst/>
          </a:prstGeom>
        </p:spPr>
        <p:txBody>
          <a:bodyPr vert="horz" lIns="90727" tIns="45363" rIns="90727" bIns="45363" rtlCol="0" anchor="b"/>
          <a:lstStyle>
            <a:lvl1pPr algn="l">
              <a:defRPr sz="1200"/>
            </a:lvl1pPr>
          </a:lstStyle>
          <a:p>
            <a:endParaRPr lang="en-GB"/>
          </a:p>
        </p:txBody>
      </p:sp>
      <p:sp>
        <p:nvSpPr>
          <p:cNvPr id="5" name="Slide Number Placeholder 4"/>
          <p:cNvSpPr>
            <a:spLocks noGrp="1"/>
          </p:cNvSpPr>
          <p:nvPr>
            <p:ph type="sldNum" sz="quarter" idx="3"/>
          </p:nvPr>
        </p:nvSpPr>
        <p:spPr>
          <a:xfrm>
            <a:off x="3776866" y="9428243"/>
            <a:ext cx="2890665" cy="498395"/>
          </a:xfrm>
          <a:prstGeom prst="rect">
            <a:avLst/>
          </a:prstGeom>
        </p:spPr>
        <p:txBody>
          <a:bodyPr vert="horz" lIns="90727" tIns="45363" rIns="90727" bIns="45363" rtlCol="0" anchor="b"/>
          <a:lstStyle>
            <a:lvl1pPr algn="r">
              <a:defRPr sz="1200"/>
            </a:lvl1pPr>
          </a:lstStyle>
          <a:p>
            <a:fld id="{C9C2E95D-FBC1-4431-A33E-A52756E0B0D8}" type="slidenum">
              <a:rPr lang="en-GB" smtClean="0"/>
              <a:t>‹#›</a:t>
            </a:fld>
            <a:endParaRPr lang="en-GB"/>
          </a:p>
        </p:txBody>
      </p:sp>
    </p:spTree>
    <p:extLst>
      <p:ext uri="{BB962C8B-B14F-4D97-AF65-F5344CB8AC3E}">
        <p14:creationId xmlns:p14="http://schemas.microsoft.com/office/powerpoint/2010/main" val="2913776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90665" cy="498007"/>
          </a:xfrm>
          <a:prstGeom prst="rect">
            <a:avLst/>
          </a:prstGeom>
        </p:spPr>
        <p:txBody>
          <a:bodyPr vert="horz" lIns="90727" tIns="45363" rIns="90727" bIns="45363" rtlCol="0"/>
          <a:lstStyle>
            <a:lvl1pPr algn="l">
              <a:defRPr sz="1200"/>
            </a:lvl1pPr>
          </a:lstStyle>
          <a:p>
            <a:endParaRPr lang="en-GB"/>
          </a:p>
        </p:txBody>
      </p:sp>
      <p:sp>
        <p:nvSpPr>
          <p:cNvPr id="3" name="Date Placeholder 2"/>
          <p:cNvSpPr>
            <a:spLocks noGrp="1"/>
          </p:cNvSpPr>
          <p:nvPr>
            <p:ph type="dt" idx="1"/>
          </p:nvPr>
        </p:nvSpPr>
        <p:spPr>
          <a:xfrm>
            <a:off x="3776866" y="1"/>
            <a:ext cx="2890665" cy="498007"/>
          </a:xfrm>
          <a:prstGeom prst="rect">
            <a:avLst/>
          </a:prstGeom>
        </p:spPr>
        <p:txBody>
          <a:bodyPr vert="horz" lIns="90727" tIns="45363" rIns="90727" bIns="45363" rtlCol="0"/>
          <a:lstStyle>
            <a:lvl1pPr algn="r">
              <a:defRPr sz="1200"/>
            </a:lvl1pPr>
          </a:lstStyle>
          <a:p>
            <a:fld id="{70DE6E00-832A-465F-9B44-BB4B80F2A769}" type="datetimeFigureOut">
              <a:rPr lang="en-GB" smtClean="0"/>
              <a:pPr/>
              <a:t>07/10/2022</a:t>
            </a:fld>
            <a:endParaRPr lang="en-GB"/>
          </a:p>
        </p:txBody>
      </p:sp>
      <p:sp>
        <p:nvSpPr>
          <p:cNvPr id="4" name="Slide Image Placeholder 3"/>
          <p:cNvSpPr>
            <a:spLocks noGrp="1" noRot="1" noChangeAspect="1"/>
          </p:cNvSpPr>
          <p:nvPr>
            <p:ph type="sldImg" idx="2"/>
          </p:nvPr>
        </p:nvSpPr>
        <p:spPr>
          <a:xfrm>
            <a:off x="1101725" y="1239838"/>
            <a:ext cx="4465638" cy="3351212"/>
          </a:xfrm>
          <a:prstGeom prst="rect">
            <a:avLst/>
          </a:prstGeom>
          <a:noFill/>
          <a:ln w="12700">
            <a:solidFill>
              <a:prstClr val="black"/>
            </a:solidFill>
          </a:ln>
        </p:spPr>
        <p:txBody>
          <a:bodyPr vert="horz" lIns="90727" tIns="45363" rIns="90727" bIns="45363" rtlCol="0" anchor="ctr"/>
          <a:lstStyle/>
          <a:p>
            <a:endParaRPr lang="en-GB"/>
          </a:p>
        </p:txBody>
      </p:sp>
      <p:sp>
        <p:nvSpPr>
          <p:cNvPr id="5" name="Notes Placeholder 4"/>
          <p:cNvSpPr>
            <a:spLocks noGrp="1"/>
          </p:cNvSpPr>
          <p:nvPr>
            <p:ph type="body" sz="quarter" idx="3"/>
          </p:nvPr>
        </p:nvSpPr>
        <p:spPr>
          <a:xfrm>
            <a:off x="666598" y="4777366"/>
            <a:ext cx="5335893" cy="3909042"/>
          </a:xfrm>
          <a:prstGeom prst="rect">
            <a:avLst/>
          </a:prstGeom>
        </p:spPr>
        <p:txBody>
          <a:bodyPr vert="horz" lIns="90727" tIns="45363" rIns="90727" bIns="4536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631"/>
            <a:ext cx="2890665" cy="498007"/>
          </a:xfrm>
          <a:prstGeom prst="rect">
            <a:avLst/>
          </a:prstGeom>
        </p:spPr>
        <p:txBody>
          <a:bodyPr vert="horz" lIns="90727" tIns="45363" rIns="90727" bIns="45363" rtlCol="0" anchor="b"/>
          <a:lstStyle>
            <a:lvl1pPr algn="l">
              <a:defRPr sz="1200"/>
            </a:lvl1pPr>
          </a:lstStyle>
          <a:p>
            <a:endParaRPr lang="en-GB"/>
          </a:p>
        </p:txBody>
      </p:sp>
      <p:sp>
        <p:nvSpPr>
          <p:cNvPr id="7" name="Slide Number Placeholder 6"/>
          <p:cNvSpPr>
            <a:spLocks noGrp="1"/>
          </p:cNvSpPr>
          <p:nvPr>
            <p:ph type="sldNum" sz="quarter" idx="5"/>
          </p:nvPr>
        </p:nvSpPr>
        <p:spPr>
          <a:xfrm>
            <a:off x="3776866" y="9428631"/>
            <a:ext cx="2890665" cy="498007"/>
          </a:xfrm>
          <a:prstGeom prst="rect">
            <a:avLst/>
          </a:prstGeom>
        </p:spPr>
        <p:txBody>
          <a:bodyPr vert="horz" lIns="90727" tIns="45363" rIns="90727" bIns="45363" rtlCol="0" anchor="b"/>
          <a:lstStyle>
            <a:lvl1pPr algn="r">
              <a:defRPr sz="1200"/>
            </a:lvl1pPr>
          </a:lstStyle>
          <a:p>
            <a:fld id="{DD2A321E-EB7F-4E0A-8927-AEB10E2611B1}" type="slidenum">
              <a:rPr lang="en-GB" smtClean="0"/>
              <a:pPr/>
              <a:t>‹#›</a:t>
            </a:fld>
            <a:endParaRPr lang="en-GB"/>
          </a:p>
        </p:txBody>
      </p:sp>
    </p:spTree>
    <p:extLst>
      <p:ext uri="{BB962C8B-B14F-4D97-AF65-F5344CB8AC3E}">
        <p14:creationId xmlns:p14="http://schemas.microsoft.com/office/powerpoint/2010/main" val="1242428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14A0C4-5232-40FE-980E-C452854C318A}" type="slidenum">
              <a:rPr lang="en-US" smtClean="0"/>
              <a:t>14</a:t>
            </a:fld>
            <a:endParaRPr lang="en-US"/>
          </a:p>
        </p:txBody>
      </p:sp>
    </p:spTree>
    <p:extLst>
      <p:ext uri="{BB962C8B-B14F-4D97-AF65-F5344CB8AC3E}">
        <p14:creationId xmlns:p14="http://schemas.microsoft.com/office/powerpoint/2010/main" val="134911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14A0C4-5232-40FE-980E-C452854C318A}" type="slidenum">
              <a:rPr lang="en-US" smtClean="0"/>
              <a:t>15</a:t>
            </a:fld>
            <a:endParaRPr lang="en-US"/>
          </a:p>
        </p:txBody>
      </p:sp>
    </p:spTree>
    <p:extLst>
      <p:ext uri="{BB962C8B-B14F-4D97-AF65-F5344CB8AC3E}">
        <p14:creationId xmlns:p14="http://schemas.microsoft.com/office/powerpoint/2010/main" val="1809682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pic>
        <p:nvPicPr>
          <p:cNvPr id="5" name="Image 4" descr="logooutline.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pic>
        <p:nvPicPr>
          <p:cNvPr id="3"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extLst>
      <p:ext uri="{BB962C8B-B14F-4D97-AF65-F5344CB8AC3E}">
        <p14:creationId xmlns:p14="http://schemas.microsoft.com/office/powerpoint/2010/main" val="97365941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10/7/22</a:t>
            </a:fld>
            <a:endParaRPr lang="en-US"/>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39296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10/7/22</a:t>
            </a:fld>
            <a:endParaRPr lang="en-US"/>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65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a:t>Click to edit Master title style</a:t>
            </a:r>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a:t>Click icon to add picture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10/7/22</a:t>
            </a:fld>
            <a:endParaRPr lang="en-US"/>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10245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_Diapositive de titre">
    <p:spTree>
      <p:nvGrpSpPr>
        <p:cNvPr id="1" name=""/>
        <p:cNvGrpSpPr/>
        <p:nvPr/>
      </p:nvGrpSpPr>
      <p:grpSpPr>
        <a:xfrm>
          <a:off x="0" y="0"/>
          <a:ext cx="0" cy="0"/>
          <a:chOff x="0" y="0"/>
          <a:chExt cx="0" cy="0"/>
        </a:xfrm>
      </p:grpSpPr>
      <p:sp>
        <p:nvSpPr>
          <p:cNvPr id="4"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5" name="Image 2" descr="logooutline.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9171" y="2663938"/>
            <a:ext cx="1545657" cy="1530123"/>
          </a:xfrm>
          <a:prstGeom prst="rect">
            <a:avLst/>
          </a:prstGeom>
        </p:spPr>
      </p:pic>
    </p:spTree>
    <p:extLst>
      <p:ext uri="{BB962C8B-B14F-4D97-AF65-F5344CB8AC3E}">
        <p14:creationId xmlns:p14="http://schemas.microsoft.com/office/powerpoint/2010/main" val="377780210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288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Diapositive de titre">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extLst>
      <p:ext uri="{BB962C8B-B14F-4D97-AF65-F5344CB8AC3E}">
        <p14:creationId xmlns:p14="http://schemas.microsoft.com/office/powerpoint/2010/main" val="123871887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_Diapositive de titre">
    <p:spTree>
      <p:nvGrpSpPr>
        <p:cNvPr id="1" name=""/>
        <p:cNvGrpSpPr/>
        <p:nvPr/>
      </p:nvGrpSpPr>
      <p:grpSpPr>
        <a:xfrm>
          <a:off x="0" y="0"/>
          <a:ext cx="0" cy="0"/>
          <a:chOff x="0" y="0"/>
          <a:chExt cx="0" cy="0"/>
        </a:xfrm>
      </p:grpSpPr>
      <p:sp>
        <p:nvSpPr>
          <p:cNvPr id="4"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pic>
        <p:nvPicPr>
          <p:cNvPr id="5" name="Image 2" descr="logooutline.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9171" y="2663938"/>
            <a:ext cx="1545657" cy="1530123"/>
          </a:xfrm>
          <a:prstGeom prst="rect">
            <a:avLst/>
          </a:prstGeom>
        </p:spPr>
      </p:pic>
    </p:spTree>
    <p:extLst>
      <p:ext uri="{BB962C8B-B14F-4D97-AF65-F5344CB8AC3E}">
        <p14:creationId xmlns:p14="http://schemas.microsoft.com/office/powerpoint/2010/main" val="143561139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5_Diapositive de titre">
    <p:spTree>
      <p:nvGrpSpPr>
        <p:cNvPr id="1" name=""/>
        <p:cNvGrpSpPr/>
        <p:nvPr/>
      </p:nvGrpSpPr>
      <p:grpSpPr>
        <a:xfrm>
          <a:off x="0" y="0"/>
          <a:ext cx="0" cy="0"/>
          <a:chOff x="0" y="0"/>
          <a:chExt cx="0" cy="0"/>
        </a:xfrm>
      </p:grpSpPr>
      <p:pic>
        <p:nvPicPr>
          <p:cNvPr id="2" name="Picture 1" descr="LogoOutline.ai"/>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59455767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6_Diapositive de titre">
    <p:spTree>
      <p:nvGrpSpPr>
        <p:cNvPr id="1" name=""/>
        <p:cNvGrpSpPr/>
        <p:nvPr/>
      </p:nvGrpSpPr>
      <p:grpSpPr>
        <a:xfrm>
          <a:off x="0" y="0"/>
          <a:ext cx="0" cy="0"/>
          <a:chOff x="0" y="0"/>
          <a:chExt cx="0" cy="0"/>
        </a:xfrm>
      </p:grpSpPr>
      <p:pic>
        <p:nvPicPr>
          <p:cNvPr id="3" name="Image 2" descr="logoBadgeWeb.eps"/>
          <p:cNvPicPr>
            <a:picLocks noChangeAspect="1"/>
          </p:cNvPicPr>
          <p:nvPr/>
        </p:nvPicPr>
        <p:blipFill rotWithShape="1">
          <a:blip r:embed="rId2" cstate="print">
            <a:extLst>
              <a:ext uri="{28A0092B-C50C-407E-A947-70E740481C1C}">
                <a14:useLocalDpi xmlns:a14="http://schemas.microsoft.com/office/drawing/2010/main" val="0"/>
              </a:ext>
            </a:extLst>
          </a:blip>
          <a:srcRect b="17835"/>
          <a:stretch/>
        </p:blipFill>
        <p:spPr>
          <a:xfrm>
            <a:off x="3959440" y="2765964"/>
            <a:ext cx="1221946" cy="1261931"/>
          </a:xfrm>
          <a:prstGeom prst="rect">
            <a:avLst/>
          </a:prstGeom>
        </p:spPr>
      </p:pic>
      <p:sp>
        <p:nvSpPr>
          <p:cNvPr id="4" name="Espace réservé du titre 8"/>
          <p:cNvSpPr>
            <a:spLocks noGrp="1"/>
          </p:cNvSpPr>
          <p:nvPr>
            <p:ph type="title" hasCustomPrompt="1"/>
          </p:nvPr>
        </p:nvSpPr>
        <p:spPr>
          <a:xfrm>
            <a:off x="457200" y="6390879"/>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a:t>home.cern</a:t>
            </a:r>
            <a:endParaRPr kumimoji="0" lang="en-US" dirty="0"/>
          </a:p>
        </p:txBody>
      </p:sp>
    </p:spTree>
    <p:extLst>
      <p:ext uri="{BB962C8B-B14F-4D97-AF65-F5344CB8AC3E}">
        <p14:creationId xmlns:p14="http://schemas.microsoft.com/office/powerpoint/2010/main" val="262908634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a:t>Click to edit Master title style</a:t>
            </a:r>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10/7/22</a:t>
            </a:fld>
            <a:endParaRPr lang="en-US"/>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814149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a:t>Click to edit Master title style</a:t>
            </a:r>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629879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10/7/22</a:t>
            </a:fld>
            <a:endParaRPr lang="en-US"/>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32733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10/7/22</a:t>
            </a:fld>
            <a:endParaRPr lang="en-US"/>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76544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a:t>Click to edit Master title style</a:t>
            </a:r>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10/7/22</a:t>
            </a:fld>
            <a:endParaRPr lang="en-US"/>
          </a:p>
        </p:txBody>
      </p:sp>
      <p:sp>
        <p:nvSpPr>
          <p:cNvPr id="11"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Slide Number Placeholder 3"/>
          <p:cNvSpPr>
            <a:spLocks noGrp="1"/>
          </p:cNvSpPr>
          <p:nvPr>
            <p:ph type="sldNum" sz="quarter" idx="12"/>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4683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10/7/22</a:t>
            </a:fld>
            <a:endParaRPr lang="en-US"/>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0" name="Image 9" descr="bande-02.ep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 y="6150798"/>
            <a:ext cx="9464580" cy="707202"/>
          </a:xfrm>
          <a:prstGeom prst="rect">
            <a:avLst/>
          </a:prstGeom>
        </p:spPr>
      </p:pic>
    </p:spTree>
    <p:extLst>
      <p:ext uri="{BB962C8B-B14F-4D97-AF65-F5344CB8AC3E}">
        <p14:creationId xmlns:p14="http://schemas.microsoft.com/office/powerpoint/2010/main" val="39852729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60" r:id="rId15"/>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4.png"/><Relationship Id="rId7" Type="http://schemas.openxmlformats.org/officeDocument/2006/relationships/image" Target="../media/image17.emf"/><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16.emf"/><Relationship Id="rId5" Type="http://schemas.openxmlformats.org/officeDocument/2006/relationships/image" Target="../media/image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19.jpeg"/><Relationship Id="rId5" Type="http://schemas.microsoft.com/office/2007/relationships/hdphoto" Target="../media/hdphoto2.wdp"/><Relationship Id="rId4" Type="http://schemas.openxmlformats.org/officeDocument/2006/relationships/image" Target="../media/image18.jpeg"/><Relationship Id="rId9" Type="http://schemas.openxmlformats.org/officeDocument/2006/relationships/image" Target="../media/image6.tiff"/></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6.tif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6.tiff"/><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5.png"/><Relationship Id="rId7" Type="http://schemas.openxmlformats.org/officeDocument/2006/relationships/image" Target="../media/image40.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png"/><Relationship Id="rId1" Type="http://schemas.openxmlformats.org/officeDocument/2006/relationships/slideLayout" Target="../slideLayouts/slideLayout14.xml"/><Relationship Id="rId5" Type="http://schemas.openxmlformats.org/officeDocument/2006/relationships/image" Target="../media/image6.tiff"/><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6.tiff"/></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14.xml"/><Relationship Id="rId5" Type="http://schemas.openxmlformats.org/officeDocument/2006/relationships/image" Target="../media/image6.tiff"/><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6.tif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descr="logooutline.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extLst>
      <p:ext uri="{BB962C8B-B14F-4D97-AF65-F5344CB8AC3E}">
        <p14:creationId xmlns:p14="http://schemas.microsoft.com/office/powerpoint/2010/main" val="1356838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t="2818" b="2424"/>
          <a:stretch/>
        </p:blipFill>
        <p:spPr>
          <a:xfrm>
            <a:off x="0" y="2371725"/>
            <a:ext cx="9144000" cy="4476750"/>
          </a:xfrm>
          <a:prstGeom prst="rect">
            <a:avLst/>
          </a:prstGeom>
        </p:spPr>
      </p:pic>
      <p:cxnSp>
        <p:nvCxnSpPr>
          <p:cNvPr id="25" name="Straight Arrow Connector 24"/>
          <p:cNvCxnSpPr/>
          <p:nvPr/>
        </p:nvCxnSpPr>
        <p:spPr>
          <a:xfrm flipH="1" flipV="1">
            <a:off x="5902337" y="4303505"/>
            <a:ext cx="1164115" cy="222104"/>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rotWithShape="1">
          <a:blip r:embed="rId3"/>
          <a:srcRect b="15705"/>
          <a:stretch/>
        </p:blipFill>
        <p:spPr>
          <a:xfrm>
            <a:off x="7088222" y="4043127"/>
            <a:ext cx="1917297" cy="2539200"/>
          </a:xfrm>
          <a:prstGeom prst="rect">
            <a:avLst/>
          </a:prstGeom>
          <a:ln w="9525">
            <a:solidFill>
              <a:srgbClr val="FF0000"/>
            </a:solidFill>
          </a:ln>
        </p:spPr>
      </p:pic>
      <p:cxnSp>
        <p:nvCxnSpPr>
          <p:cNvPr id="36" name="Straight Arrow Connector 35"/>
          <p:cNvCxnSpPr/>
          <p:nvPr/>
        </p:nvCxnSpPr>
        <p:spPr>
          <a:xfrm flipV="1">
            <a:off x="2490298" y="4065794"/>
            <a:ext cx="1319702" cy="45390"/>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8314779" y="3391138"/>
            <a:ext cx="806140"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REX-TRAP</a:t>
            </a:r>
            <a:endParaRPr lang="en-GB" sz="1100" dirty="0"/>
          </a:p>
        </p:txBody>
      </p:sp>
      <p:sp>
        <p:nvSpPr>
          <p:cNvPr id="33" name="TextBox 32"/>
          <p:cNvSpPr txBox="1"/>
          <p:nvPr/>
        </p:nvSpPr>
        <p:spPr>
          <a:xfrm rot="20807440">
            <a:off x="6210847" y="2717115"/>
            <a:ext cx="806140"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dirty="0"/>
              <a:t>REX </a:t>
            </a:r>
            <a:r>
              <a:rPr lang="en-US" sz="1100" dirty="0" err="1"/>
              <a:t>linac</a:t>
            </a:r>
            <a:endParaRPr lang="en-GB" sz="1100" dirty="0"/>
          </a:p>
        </p:txBody>
      </p:sp>
      <p:cxnSp>
        <p:nvCxnSpPr>
          <p:cNvPr id="34" name="Straight Arrow Connector 33"/>
          <p:cNvCxnSpPr/>
          <p:nvPr/>
        </p:nvCxnSpPr>
        <p:spPr>
          <a:xfrm flipH="1">
            <a:off x="5733744" y="2825203"/>
            <a:ext cx="1810056" cy="451397"/>
          </a:xfrm>
          <a:prstGeom prst="straightConnector1">
            <a:avLst/>
          </a:prstGeom>
          <a:ln w="19050">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543800" y="3401725"/>
            <a:ext cx="717184" cy="411257"/>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REX separator</a:t>
            </a:r>
            <a:endParaRPr lang="en-GB" sz="1100" dirty="0"/>
          </a:p>
        </p:txBody>
      </p:sp>
      <p:sp>
        <p:nvSpPr>
          <p:cNvPr id="39" name="TextBox 38"/>
          <p:cNvSpPr txBox="1"/>
          <p:nvPr/>
        </p:nvSpPr>
        <p:spPr>
          <a:xfrm rot="20807440">
            <a:off x="4104492" y="3203326"/>
            <a:ext cx="1203597"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HIE-ISOLDE </a:t>
            </a:r>
            <a:r>
              <a:rPr lang="en-US" sz="1100" dirty="0" err="1"/>
              <a:t>linac</a:t>
            </a:r>
            <a:endParaRPr lang="en-GB" sz="1100" dirty="0"/>
          </a:p>
        </p:txBody>
      </p:sp>
      <p:cxnSp>
        <p:nvCxnSpPr>
          <p:cNvPr id="40" name="Straight Arrow Connector 39"/>
          <p:cNvCxnSpPr/>
          <p:nvPr/>
        </p:nvCxnSpPr>
        <p:spPr>
          <a:xfrm flipH="1">
            <a:off x="3810000" y="3304089"/>
            <a:ext cx="1850666" cy="481884"/>
          </a:xfrm>
          <a:prstGeom prst="straightConnector1">
            <a:avLst/>
          </a:prstGeom>
          <a:ln w="19050">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91779" y="665428"/>
            <a:ext cx="8960441" cy="1831271"/>
          </a:xfrm>
          <a:prstGeom prst="rect">
            <a:avLst/>
          </a:prstGeom>
          <a:solidFill>
            <a:schemeClr val="bg1"/>
          </a:solidFill>
          <a:ln>
            <a:noFill/>
          </a:ln>
        </p:spPr>
        <p:txBody>
          <a:bodyPr wrap="square" rtlCol="0">
            <a:spAutoFit/>
          </a:bodyPr>
          <a:lstStyle/>
          <a:p>
            <a:pPr>
              <a:spcBef>
                <a:spcPts val="300"/>
              </a:spcBef>
            </a:pPr>
            <a:r>
              <a:rPr lang="en-GB" sz="1400" dirty="0"/>
              <a:t>The HIE-ISOLDE superconducting linac:</a:t>
            </a:r>
          </a:p>
          <a:p>
            <a:pPr marL="342900" indent="-342900">
              <a:spcBef>
                <a:spcPts val="300"/>
              </a:spcBef>
              <a:buFont typeface="Wingdings" pitchFamily="2" charset="2"/>
              <a:buChar char="Ø"/>
            </a:pPr>
            <a:r>
              <a:rPr lang="en-GB" sz="1400" dirty="0"/>
              <a:t>Cavities: Quarter Wave Resonators (QWR) made of a copper substrate with sputtered niobium</a:t>
            </a:r>
          </a:p>
          <a:p>
            <a:pPr marL="342900" indent="-342900">
              <a:spcBef>
                <a:spcPts val="300"/>
              </a:spcBef>
              <a:buFont typeface="Wingdings" pitchFamily="2" charset="2"/>
              <a:buChar char="Ø"/>
            </a:pPr>
            <a:r>
              <a:rPr lang="en-GB" sz="1400" dirty="0"/>
              <a:t>Cryomodule: five QWR and one SC solenoid</a:t>
            </a:r>
          </a:p>
          <a:p>
            <a:pPr marL="342900" indent="-342900">
              <a:spcBef>
                <a:spcPts val="300"/>
              </a:spcBef>
              <a:buFont typeface="Wingdings" pitchFamily="2" charset="2"/>
              <a:buChar char="Ø"/>
            </a:pPr>
            <a:r>
              <a:rPr lang="en-GB" sz="1400" dirty="0"/>
              <a:t>Common insulation and beam vacuum, top plate mounted</a:t>
            </a:r>
          </a:p>
          <a:p>
            <a:pPr marL="342900" indent="-342900">
              <a:spcBef>
                <a:spcPts val="300"/>
              </a:spcBef>
              <a:buFont typeface="Wingdings" pitchFamily="2" charset="2"/>
              <a:buChar char="Ø"/>
            </a:pPr>
            <a:r>
              <a:rPr lang="en-GB" sz="1400" dirty="0"/>
              <a:t>Nominal energy: 9.2 MeV/u for A/q = 4.5, 14.2 MeV/u for A/q = 2.5 </a:t>
            </a:r>
          </a:p>
          <a:p>
            <a:pPr marL="342900" indent="-342900">
              <a:spcBef>
                <a:spcPts val="300"/>
              </a:spcBef>
              <a:buFont typeface="Wingdings" pitchFamily="2" charset="2"/>
              <a:buChar char="Ø"/>
            </a:pPr>
            <a:r>
              <a:rPr lang="en-GB" sz="1400" dirty="0"/>
              <a:t>Diagnostics: Scanning slits, collimators and FCs</a:t>
            </a:r>
          </a:p>
          <a:p>
            <a:pPr marL="342900" indent="-342900">
              <a:spcBef>
                <a:spcPts val="300"/>
              </a:spcBef>
              <a:buFont typeface="Wingdings" pitchFamily="2" charset="2"/>
              <a:buChar char="Ø"/>
            </a:pPr>
            <a:r>
              <a:rPr lang="en-GB" sz="1400" dirty="0"/>
              <a:t>Focusing: SC solenoids, quadrupoles		Steering: Vertical/horizontal very few meters </a:t>
            </a:r>
          </a:p>
        </p:txBody>
      </p:sp>
      <p:pic>
        <p:nvPicPr>
          <p:cNvPr id="45" name="Picture 4"/>
          <p:cNvPicPr>
            <a:picLocks noChangeAspect="1" noChangeArrowheads="1"/>
          </p:cNvPicPr>
          <p:nvPr/>
        </p:nvPicPr>
        <p:blipFill>
          <a:blip r:embed="rId4" cstate="print"/>
          <a:srcRect/>
          <a:stretch>
            <a:fillRect/>
          </a:stretch>
        </p:blipFill>
        <p:spPr bwMode="auto">
          <a:xfrm>
            <a:off x="228600" y="2455367"/>
            <a:ext cx="2232151" cy="1997321"/>
          </a:xfrm>
          <a:prstGeom prst="rect">
            <a:avLst/>
          </a:prstGeom>
          <a:noFill/>
          <a:ln w="15875">
            <a:solidFill>
              <a:srgbClr val="FF0000"/>
            </a:solidFill>
            <a:miter lim="800000"/>
            <a:headEnd/>
            <a:tailEnd/>
          </a:ln>
        </p:spPr>
      </p:pic>
      <p:pic>
        <p:nvPicPr>
          <p:cNvPr id="16" name="Picture 15"/>
          <p:cNvPicPr>
            <a:picLocks noChangeAspect="1"/>
          </p:cNvPicPr>
          <p:nvPr/>
        </p:nvPicPr>
        <p:blipFill>
          <a:blip r:embed="rId5"/>
          <a:stretch>
            <a:fillRect/>
          </a:stretch>
        </p:blipFill>
        <p:spPr>
          <a:xfrm>
            <a:off x="8260984" y="15810"/>
            <a:ext cx="880432" cy="878306"/>
          </a:xfrm>
          <a:prstGeom prst="rect">
            <a:avLst/>
          </a:prstGeom>
        </p:spPr>
      </p:pic>
      <p:graphicFrame>
        <p:nvGraphicFramePr>
          <p:cNvPr id="46" name="Table 45"/>
          <p:cNvGraphicFramePr>
            <a:graphicFrameLocks noGrp="1"/>
          </p:cNvGraphicFramePr>
          <p:nvPr>
            <p:extLst>
              <p:ext uri="{D42A27DB-BD31-4B8C-83A1-F6EECF244321}">
                <p14:modId xmlns:p14="http://schemas.microsoft.com/office/powerpoint/2010/main" val="2068135449"/>
              </p:ext>
            </p:extLst>
          </p:nvPr>
        </p:nvGraphicFramePr>
        <p:xfrm>
          <a:off x="4013358" y="4831436"/>
          <a:ext cx="2817711" cy="1842350"/>
        </p:xfrm>
        <a:graphic>
          <a:graphicData uri="http://schemas.openxmlformats.org/drawingml/2006/table">
            <a:tbl>
              <a:tblPr bandRow="1">
                <a:tableStyleId>{5C22544A-7EE6-4342-B048-85BDC9FD1C3A}</a:tableStyleId>
              </a:tblPr>
              <a:tblGrid>
                <a:gridCol w="2174402">
                  <a:extLst>
                    <a:ext uri="{9D8B030D-6E8A-4147-A177-3AD203B41FA5}">
                      <a16:colId xmlns:a16="http://schemas.microsoft.com/office/drawing/2014/main" val="20000"/>
                    </a:ext>
                  </a:extLst>
                </a:gridCol>
                <a:gridCol w="643309">
                  <a:extLst>
                    <a:ext uri="{9D8B030D-6E8A-4147-A177-3AD203B41FA5}">
                      <a16:colId xmlns:a16="http://schemas.microsoft.com/office/drawing/2014/main" val="20001"/>
                    </a:ext>
                  </a:extLst>
                </a:gridCol>
              </a:tblGrid>
              <a:tr h="209063">
                <a:tc>
                  <a:txBody>
                    <a:bodyPr/>
                    <a:lstStyle/>
                    <a:p>
                      <a:r>
                        <a:rPr lang="en-US" sz="1100" dirty="0"/>
                        <a:t>f [MHz]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101.28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9063">
                <a:tc>
                  <a:txBody>
                    <a:bodyPr/>
                    <a:lstStyle/>
                    <a:p>
                      <a:r>
                        <a:rPr lang="en-US" sz="1100" dirty="0"/>
                        <a:t>Geometrical</a:t>
                      </a:r>
                      <a:r>
                        <a:rPr lang="en-US" sz="1100" baseline="0" dirty="0"/>
                        <a:t> b</a:t>
                      </a:r>
                      <a:r>
                        <a:rPr lang="en-US" sz="1100" dirty="0"/>
                        <a:t>eta (</a:t>
                      </a:r>
                      <a:r>
                        <a:rPr lang="el-GR" sz="1100" b="0" i="0" kern="1200" dirty="0">
                          <a:solidFill>
                            <a:schemeClr val="dk1"/>
                          </a:solidFill>
                          <a:latin typeface="+mn-lt"/>
                          <a:ea typeface="+mn-ea"/>
                          <a:cs typeface="+mn-cs"/>
                        </a:rPr>
                        <a:t>β</a:t>
                      </a:r>
                      <a:r>
                        <a:rPr lang="en-US" sz="1100" b="0" i="0" kern="1200" baseline="-25000" dirty="0">
                          <a:solidFill>
                            <a:schemeClr val="dk1"/>
                          </a:solidFill>
                          <a:latin typeface="+mn-lt"/>
                          <a:ea typeface="+mn-ea"/>
                          <a:cs typeface="+mn-cs"/>
                        </a:rPr>
                        <a:t>g</a:t>
                      </a:r>
                      <a:r>
                        <a:rPr lang="en-US" sz="1100" b="0" i="0" kern="1200" dirty="0">
                          <a:solidFill>
                            <a:schemeClr val="dk1"/>
                          </a:solidFill>
                          <a:latin typeface="+mn-lt"/>
                          <a:ea typeface="+mn-ea"/>
                          <a:cs typeface="+mn-cs"/>
                        </a:rPr>
                        <a:t>)</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10.3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9063">
                <a:tc>
                  <a:txBody>
                    <a:bodyPr/>
                    <a:lstStyle/>
                    <a:p>
                      <a:r>
                        <a:rPr lang="en-US" sz="1100" dirty="0" err="1"/>
                        <a:t>E</a:t>
                      </a:r>
                      <a:r>
                        <a:rPr lang="en-US" sz="1100" baseline="-25000" dirty="0" err="1"/>
                        <a:t>acc</a:t>
                      </a:r>
                      <a:r>
                        <a:rPr lang="en-US" sz="1100" dirty="0"/>
                        <a:t> [MV/m]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4818">
                <a:tc>
                  <a:txBody>
                    <a:bodyPr/>
                    <a:lstStyle/>
                    <a:p>
                      <a:r>
                        <a:rPr lang="en-US" sz="1100" dirty="0"/>
                        <a:t>Quality</a:t>
                      </a:r>
                      <a:r>
                        <a:rPr lang="en-US" sz="1100" baseline="0" dirty="0"/>
                        <a:t> factor (</a:t>
                      </a:r>
                      <a:r>
                        <a:rPr lang="en-US" sz="1100" baseline="0" dirty="0" err="1"/>
                        <a:t>Q</a:t>
                      </a:r>
                      <a:r>
                        <a:rPr lang="en-US" sz="1100" baseline="-25000" dirty="0" err="1"/>
                        <a:t>o</a:t>
                      </a:r>
                      <a:r>
                        <a:rPr lang="en-US" sz="1100" baseline="0" dirty="0"/>
                        <a:t>) at  </a:t>
                      </a:r>
                      <a:r>
                        <a:rPr lang="en-US" sz="1100" baseline="0" dirty="0" err="1"/>
                        <a:t>E</a:t>
                      </a:r>
                      <a:r>
                        <a:rPr lang="en-US" sz="1100" baseline="-25000" dirty="0" err="1"/>
                        <a:t>acc</a:t>
                      </a:r>
                      <a:endParaRPr lang="en-US" sz="1100" baseline="-25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5∙10</a:t>
                      </a:r>
                      <a:r>
                        <a:rPr lang="en-US" sz="1100" baseline="300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09063">
                <a:tc>
                  <a:txBody>
                    <a:bodyPr/>
                    <a:lstStyle/>
                    <a:p>
                      <a:r>
                        <a:rPr lang="en-US" sz="1100" dirty="0"/>
                        <a:t>Active length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09063">
                <a:tc>
                  <a:txBody>
                    <a:bodyPr/>
                    <a:lstStyle/>
                    <a:p>
                      <a:r>
                        <a:rPr lang="en-US" sz="1100" dirty="0"/>
                        <a:t>Beam aperture</a:t>
                      </a:r>
                      <a:r>
                        <a:rPr lang="en-US" sz="1100" baseline="0" dirty="0"/>
                        <a:t> [cm]</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7870">
                <a:tc>
                  <a:txBody>
                    <a:bodyPr/>
                    <a:lstStyle/>
                    <a:p>
                      <a:r>
                        <a:rPr lang="en-US" sz="1100" dirty="0"/>
                        <a:t>Max. Transit Time</a:t>
                      </a:r>
                      <a:r>
                        <a:rPr lang="en-US" sz="1100" baseline="0" dirty="0"/>
                        <a:t> Factor (TTF)</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100" dirty="0"/>
                        <a:t>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32" name="Picture 31"/>
          <p:cNvPicPr>
            <a:picLocks noChangeAspect="1"/>
          </p:cNvPicPr>
          <p:nvPr/>
        </p:nvPicPr>
        <p:blipFill>
          <a:blip r:embed="rId6" cstate="print"/>
          <a:stretch>
            <a:fillRect/>
          </a:stretch>
        </p:blipFill>
        <p:spPr>
          <a:xfrm>
            <a:off x="2529900" y="2482590"/>
            <a:ext cx="861362" cy="1443293"/>
          </a:xfrm>
          <a:prstGeom prst="rect">
            <a:avLst/>
          </a:prstGeom>
          <a:ln w="19050">
            <a:solidFill>
              <a:srgbClr val="FF0000"/>
            </a:solidFill>
          </a:ln>
        </p:spPr>
      </p:pic>
      <p:pic>
        <p:nvPicPr>
          <p:cNvPr id="37" name="Picture 36"/>
          <p:cNvPicPr>
            <a:picLocks noChangeAspect="1"/>
          </p:cNvPicPr>
          <p:nvPr/>
        </p:nvPicPr>
        <p:blipFill>
          <a:blip r:embed="rId7" cstate="print"/>
          <a:stretch>
            <a:fillRect/>
          </a:stretch>
        </p:blipFill>
        <p:spPr>
          <a:xfrm>
            <a:off x="3483041" y="2455455"/>
            <a:ext cx="985999" cy="739496"/>
          </a:xfrm>
          <a:prstGeom prst="rect">
            <a:avLst/>
          </a:prstGeom>
          <a:ln w="19050">
            <a:solidFill>
              <a:srgbClr val="FF0000"/>
            </a:solidFill>
          </a:ln>
        </p:spPr>
      </p:pic>
      <p:sp>
        <p:nvSpPr>
          <p:cNvPr id="38" name="TextBox 37">
            <a:extLst>
              <a:ext uri="{FF2B5EF4-FFF2-40B4-BE49-F238E27FC236}">
                <a16:creationId xmlns:a16="http://schemas.microsoft.com/office/drawing/2014/main" id="{C95E9206-72D9-E241-B159-C7CB0F04D816}"/>
              </a:ext>
            </a:extLst>
          </p:cNvPr>
          <p:cNvSpPr txBox="1"/>
          <p:nvPr/>
        </p:nvSpPr>
        <p:spPr>
          <a:xfrm>
            <a:off x="125988" y="166392"/>
            <a:ext cx="7570212" cy="507831"/>
          </a:xfrm>
          <a:prstGeom prst="rect">
            <a:avLst/>
          </a:prstGeom>
          <a:noFill/>
        </p:spPr>
        <p:txBody>
          <a:bodyPr wrap="square" rtlCol="0">
            <a:spAutoFit/>
          </a:bodyPr>
          <a:lstStyle/>
          <a:p>
            <a:r>
              <a:rPr lang="en-GB" sz="2700" u="sng" dirty="0"/>
              <a:t>The REX/HIE-ISOLDE Post-Accelerator:</a:t>
            </a:r>
          </a:p>
        </p:txBody>
      </p:sp>
      <p:sp>
        <p:nvSpPr>
          <p:cNvPr id="41" name="Subtitle 2">
            <a:extLst>
              <a:ext uri="{FF2B5EF4-FFF2-40B4-BE49-F238E27FC236}">
                <a16:creationId xmlns:a16="http://schemas.microsoft.com/office/drawing/2014/main" id="{EDEA09C4-F5A1-1B4F-979F-61A901C5C893}"/>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42" name="Picture 41">
            <a:extLst>
              <a:ext uri="{FF2B5EF4-FFF2-40B4-BE49-F238E27FC236}">
                <a16:creationId xmlns:a16="http://schemas.microsoft.com/office/drawing/2014/main" id="{BB808AC4-0465-CA4D-B6CA-C5731CDE9164}"/>
              </a:ext>
            </a:extLst>
          </p:cNvPr>
          <p:cNvPicPr>
            <a:picLocks noChangeAspect="1"/>
          </p:cNvPicPr>
          <p:nvPr/>
        </p:nvPicPr>
        <p:blipFill>
          <a:blip r:embed="rId8"/>
          <a:stretch>
            <a:fillRect/>
          </a:stretch>
        </p:blipFill>
        <p:spPr>
          <a:xfrm>
            <a:off x="0" y="6400800"/>
            <a:ext cx="1295400" cy="420840"/>
          </a:xfrm>
          <a:prstGeom prst="rect">
            <a:avLst/>
          </a:prstGeom>
        </p:spPr>
      </p:pic>
    </p:spTree>
    <p:extLst>
      <p:ext uri="{BB962C8B-B14F-4D97-AF65-F5344CB8AC3E}">
        <p14:creationId xmlns:p14="http://schemas.microsoft.com/office/powerpoint/2010/main" val="1691056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t="2818" b="2424"/>
          <a:stretch/>
        </p:blipFill>
        <p:spPr>
          <a:xfrm>
            <a:off x="0" y="2371725"/>
            <a:ext cx="9144000" cy="4476750"/>
          </a:xfrm>
          <a:prstGeom prst="rect">
            <a:avLst/>
          </a:prstGeom>
        </p:spPr>
      </p:pic>
      <p:pic>
        <p:nvPicPr>
          <p:cNvPr id="16" name="Picture 15"/>
          <p:cNvPicPr>
            <a:picLocks noChangeAspect="1"/>
          </p:cNvPicPr>
          <p:nvPr/>
        </p:nvPicPr>
        <p:blipFill>
          <a:blip r:embed="rId3"/>
          <a:stretch>
            <a:fillRect/>
          </a:stretch>
        </p:blipFill>
        <p:spPr>
          <a:xfrm>
            <a:off x="8260984" y="15810"/>
            <a:ext cx="880432" cy="878306"/>
          </a:xfrm>
          <a:prstGeom prst="rect">
            <a:avLst/>
          </a:prstGeom>
        </p:spPr>
      </p:pic>
      <p:sp>
        <p:nvSpPr>
          <p:cNvPr id="22" name="TextBox 21"/>
          <p:cNvSpPr txBox="1"/>
          <p:nvPr/>
        </p:nvSpPr>
        <p:spPr>
          <a:xfrm>
            <a:off x="664619" y="5874138"/>
            <a:ext cx="543386"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dirty="0"/>
              <a:t>SEC</a:t>
            </a:r>
            <a:endParaRPr lang="en-GB" sz="1100" dirty="0"/>
          </a:p>
        </p:txBody>
      </p:sp>
      <p:sp>
        <p:nvSpPr>
          <p:cNvPr id="24" name="TextBox 23"/>
          <p:cNvSpPr txBox="1"/>
          <p:nvPr/>
        </p:nvSpPr>
        <p:spPr>
          <a:xfrm>
            <a:off x="1637252" y="6262604"/>
            <a:ext cx="413163"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ISS</a:t>
            </a:r>
            <a:endParaRPr lang="en-GB" sz="1100" dirty="0"/>
          </a:p>
        </p:txBody>
      </p:sp>
      <p:sp>
        <p:nvSpPr>
          <p:cNvPr id="26" name="TextBox 25"/>
          <p:cNvSpPr txBox="1"/>
          <p:nvPr/>
        </p:nvSpPr>
        <p:spPr>
          <a:xfrm>
            <a:off x="2209800" y="5164116"/>
            <a:ext cx="577417"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dirty="0" err="1"/>
              <a:t>Miniball</a:t>
            </a:r>
            <a:endParaRPr lang="en-GB" sz="1100" dirty="0"/>
          </a:p>
        </p:txBody>
      </p:sp>
      <p:cxnSp>
        <p:nvCxnSpPr>
          <p:cNvPr id="36" name="Straight Arrow Connector 35"/>
          <p:cNvCxnSpPr/>
          <p:nvPr/>
        </p:nvCxnSpPr>
        <p:spPr>
          <a:xfrm flipH="1" flipV="1">
            <a:off x="2925669" y="6262605"/>
            <a:ext cx="2996159" cy="286756"/>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1071901" y="3863931"/>
            <a:ext cx="272208" cy="830737"/>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8153400" y="2129745"/>
            <a:ext cx="731849"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REX-EBIS</a:t>
            </a:r>
            <a:endParaRPr lang="en-GB" sz="1100" dirty="0"/>
          </a:p>
        </p:txBody>
      </p:sp>
      <p:sp>
        <p:nvSpPr>
          <p:cNvPr id="31" name="TextBox 30"/>
          <p:cNvSpPr txBox="1"/>
          <p:nvPr/>
        </p:nvSpPr>
        <p:spPr>
          <a:xfrm>
            <a:off x="8314779" y="3391138"/>
            <a:ext cx="806140"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REX-TRAP</a:t>
            </a:r>
            <a:endParaRPr lang="en-GB" sz="1100" dirty="0"/>
          </a:p>
        </p:txBody>
      </p:sp>
      <p:sp>
        <p:nvSpPr>
          <p:cNvPr id="33" name="TextBox 32"/>
          <p:cNvSpPr txBox="1"/>
          <p:nvPr/>
        </p:nvSpPr>
        <p:spPr>
          <a:xfrm rot="20807440">
            <a:off x="6210847" y="2717115"/>
            <a:ext cx="806140"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dirty="0"/>
              <a:t>REX </a:t>
            </a:r>
            <a:r>
              <a:rPr lang="en-US" sz="1100" dirty="0" err="1"/>
              <a:t>linac</a:t>
            </a:r>
            <a:endParaRPr lang="en-GB" sz="1100" dirty="0"/>
          </a:p>
        </p:txBody>
      </p:sp>
      <p:cxnSp>
        <p:nvCxnSpPr>
          <p:cNvPr id="34" name="Straight Arrow Connector 33"/>
          <p:cNvCxnSpPr/>
          <p:nvPr/>
        </p:nvCxnSpPr>
        <p:spPr>
          <a:xfrm flipH="1">
            <a:off x="5733744" y="2825203"/>
            <a:ext cx="1810056" cy="451397"/>
          </a:xfrm>
          <a:prstGeom prst="straightConnector1">
            <a:avLst/>
          </a:prstGeom>
          <a:ln w="19050">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543800" y="3401725"/>
            <a:ext cx="717184" cy="411257"/>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REX separator</a:t>
            </a:r>
            <a:endParaRPr lang="en-GB" sz="1100" dirty="0"/>
          </a:p>
        </p:txBody>
      </p:sp>
      <p:sp>
        <p:nvSpPr>
          <p:cNvPr id="41" name="TextBox 40"/>
          <p:cNvSpPr txBox="1"/>
          <p:nvPr/>
        </p:nvSpPr>
        <p:spPr>
          <a:xfrm rot="20807440">
            <a:off x="1493102" y="4271419"/>
            <a:ext cx="806140"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dirty="0"/>
              <a:t>HEBT lines</a:t>
            </a:r>
            <a:endParaRPr lang="en-GB" sz="1100" dirty="0"/>
          </a:p>
        </p:txBody>
      </p:sp>
      <p:pic>
        <p:nvPicPr>
          <p:cNvPr id="43" name="Picture 4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869"/>
                    </a14:imgEffect>
                  </a14:imgLayer>
                </a14:imgProps>
              </a:ext>
              <a:ext uri="{28A0092B-C50C-407E-A947-70E740481C1C}">
                <a14:useLocalDpi xmlns:a14="http://schemas.microsoft.com/office/drawing/2010/main" val="0"/>
              </a:ext>
            </a:extLst>
          </a:blip>
          <a:stretch>
            <a:fillRect/>
          </a:stretch>
        </p:blipFill>
        <p:spPr>
          <a:xfrm>
            <a:off x="91779" y="2232068"/>
            <a:ext cx="2901090" cy="1631863"/>
          </a:xfrm>
          <a:prstGeom prst="rect">
            <a:avLst/>
          </a:prstGeom>
          <a:ln w="19050">
            <a:solidFill>
              <a:srgbClr val="FF0000"/>
            </a:solidFill>
          </a:ln>
        </p:spPr>
      </p:pic>
      <p:sp>
        <p:nvSpPr>
          <p:cNvPr id="44" name="TextBox 43"/>
          <p:cNvSpPr txBox="1"/>
          <p:nvPr/>
        </p:nvSpPr>
        <p:spPr>
          <a:xfrm>
            <a:off x="91779" y="665428"/>
            <a:ext cx="8960441" cy="1323439"/>
          </a:xfrm>
          <a:prstGeom prst="rect">
            <a:avLst/>
          </a:prstGeom>
          <a:noFill/>
          <a:ln>
            <a:noFill/>
          </a:ln>
        </p:spPr>
        <p:txBody>
          <a:bodyPr wrap="square" rtlCol="0">
            <a:spAutoFit/>
          </a:bodyPr>
          <a:lstStyle/>
          <a:p>
            <a:pPr>
              <a:spcBef>
                <a:spcPts val="300"/>
              </a:spcBef>
            </a:pPr>
            <a:r>
              <a:rPr lang="en-GB" sz="1400" dirty="0"/>
              <a:t>The HIE-ISOLDE High Energy Beam Transfer (HEBT) lines :</a:t>
            </a:r>
          </a:p>
          <a:p>
            <a:pPr marL="342900" indent="-342900">
              <a:spcBef>
                <a:spcPts val="300"/>
              </a:spcBef>
              <a:buFont typeface="Wingdings" pitchFamily="2" charset="2"/>
              <a:buChar char="Ø"/>
            </a:pPr>
            <a:r>
              <a:rPr lang="en-GB" sz="1400" dirty="0"/>
              <a:t>Three lines (XT01 </a:t>
            </a:r>
            <a:r>
              <a:rPr lang="mr-IN" sz="1400" dirty="0"/>
              <a:t>–</a:t>
            </a:r>
            <a:r>
              <a:rPr lang="en-GB" sz="1400" dirty="0"/>
              <a:t> </a:t>
            </a:r>
            <a:r>
              <a:rPr lang="en-GB" sz="1400" dirty="0" err="1"/>
              <a:t>Miniball</a:t>
            </a:r>
            <a:r>
              <a:rPr lang="en-GB" sz="1400" dirty="0"/>
              <a:t>, XT02 </a:t>
            </a:r>
            <a:r>
              <a:rPr lang="mr-IN" sz="1400" dirty="0"/>
              <a:t>–</a:t>
            </a:r>
            <a:r>
              <a:rPr lang="en-GB" sz="1400" dirty="0"/>
              <a:t> ISS and XT03 </a:t>
            </a:r>
            <a:r>
              <a:rPr lang="mr-IN" sz="1400" dirty="0"/>
              <a:t>–</a:t>
            </a:r>
            <a:r>
              <a:rPr lang="en-GB" sz="1400" dirty="0"/>
              <a:t> Scattering Chamber / Travelling experiments)</a:t>
            </a:r>
            <a:endParaRPr lang="en-GB" sz="1400" dirty="0">
              <a:solidFill>
                <a:schemeClr val="tx2"/>
              </a:solidFill>
            </a:endParaRPr>
          </a:p>
          <a:p>
            <a:pPr marL="342900" indent="-342900">
              <a:spcBef>
                <a:spcPts val="300"/>
              </a:spcBef>
              <a:buFont typeface="Wingdings" pitchFamily="2" charset="2"/>
              <a:buChar char="Ø"/>
            </a:pPr>
            <a:r>
              <a:rPr lang="en-GB" sz="1400" dirty="0"/>
              <a:t>Focusing:  quadrupoles			Steering: Vertical/horizontal very few meters </a:t>
            </a:r>
          </a:p>
          <a:p>
            <a:pPr marL="342900" indent="-342900">
              <a:spcBef>
                <a:spcPts val="300"/>
              </a:spcBef>
              <a:buFont typeface="Wingdings" pitchFamily="2" charset="2"/>
              <a:buChar char="Ø"/>
            </a:pPr>
            <a:r>
              <a:rPr lang="en-GB" sz="1400" dirty="0"/>
              <a:t>Beam instrumentation: Scanning slits, collimators, FCs and silicon detectors</a:t>
            </a:r>
          </a:p>
          <a:p>
            <a:pPr marL="342900" indent="-342900">
              <a:spcBef>
                <a:spcPts val="300"/>
              </a:spcBef>
              <a:buFont typeface="Wingdings" pitchFamily="2" charset="2"/>
              <a:buChar char="Ø"/>
            </a:pPr>
            <a:r>
              <a:rPr lang="en-GB" sz="1400" dirty="0">
                <a:solidFill>
                  <a:schemeClr val="tx2"/>
                </a:solidFill>
              </a:rPr>
              <a:t>Stripping foils to clean contaminants (specially useful for light beams)</a:t>
            </a:r>
          </a:p>
        </p:txBody>
      </p:sp>
      <p:sp>
        <p:nvSpPr>
          <p:cNvPr id="37" name="TextBox 36"/>
          <p:cNvSpPr txBox="1"/>
          <p:nvPr/>
        </p:nvSpPr>
        <p:spPr>
          <a:xfrm rot="20807440">
            <a:off x="4104492" y="3203326"/>
            <a:ext cx="1203597"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HIE-ISOLDE </a:t>
            </a:r>
            <a:r>
              <a:rPr lang="en-US" sz="1100" dirty="0" err="1"/>
              <a:t>linac</a:t>
            </a:r>
            <a:endParaRPr lang="en-GB" sz="1100" dirty="0"/>
          </a:p>
        </p:txBody>
      </p:sp>
      <p:cxnSp>
        <p:nvCxnSpPr>
          <p:cNvPr id="45" name="Straight Arrow Connector 44"/>
          <p:cNvCxnSpPr/>
          <p:nvPr/>
        </p:nvCxnSpPr>
        <p:spPr>
          <a:xfrm flipH="1">
            <a:off x="3810000" y="3304089"/>
            <a:ext cx="1850666" cy="481884"/>
          </a:xfrm>
          <a:prstGeom prst="straightConnector1">
            <a:avLst/>
          </a:prstGeom>
          <a:ln w="19050">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3404"/>
                    </a14:imgEffect>
                  </a14:imgLayer>
                </a14:imgProps>
              </a:ext>
              <a:ext uri="{28A0092B-C50C-407E-A947-70E740481C1C}">
                <a14:useLocalDpi xmlns:a14="http://schemas.microsoft.com/office/drawing/2010/main" val="0"/>
              </a:ext>
            </a:extLst>
          </a:blip>
          <a:stretch>
            <a:fillRect/>
          </a:stretch>
        </p:blipFill>
        <p:spPr>
          <a:xfrm>
            <a:off x="5943599" y="4933748"/>
            <a:ext cx="3084695" cy="1812940"/>
          </a:xfrm>
          <a:prstGeom prst="rect">
            <a:avLst/>
          </a:prstGeom>
          <a:ln w="19050">
            <a:solidFill>
              <a:srgbClr val="FF0000"/>
            </a:solidFill>
          </a:ln>
        </p:spPr>
      </p:pic>
      <p:pic>
        <p:nvPicPr>
          <p:cNvPr id="5" name="Picture 4"/>
          <p:cNvPicPr>
            <a:picLocks noChangeAspect="1"/>
          </p:cNvPicPr>
          <p:nvPr/>
        </p:nvPicPr>
        <p:blipFill>
          <a:blip r:embed="rId8"/>
          <a:stretch>
            <a:fillRect/>
          </a:stretch>
        </p:blipFill>
        <p:spPr>
          <a:xfrm>
            <a:off x="3848015" y="4834325"/>
            <a:ext cx="1967784" cy="1281793"/>
          </a:xfrm>
          <a:prstGeom prst="rect">
            <a:avLst/>
          </a:prstGeom>
          <a:ln w="19050">
            <a:solidFill>
              <a:srgbClr val="FF0000"/>
            </a:solidFill>
          </a:ln>
        </p:spPr>
      </p:pic>
      <p:cxnSp>
        <p:nvCxnSpPr>
          <p:cNvPr id="42" name="Straight Arrow Connector 41"/>
          <p:cNvCxnSpPr/>
          <p:nvPr/>
        </p:nvCxnSpPr>
        <p:spPr>
          <a:xfrm flipH="1">
            <a:off x="3352800" y="5057231"/>
            <a:ext cx="495216" cy="97360"/>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385C1C1-DD4E-7A46-B1E8-D760BD29E72E}"/>
              </a:ext>
            </a:extLst>
          </p:cNvPr>
          <p:cNvSpPr txBox="1"/>
          <p:nvPr/>
        </p:nvSpPr>
        <p:spPr>
          <a:xfrm>
            <a:off x="125988" y="166392"/>
            <a:ext cx="7570212" cy="507831"/>
          </a:xfrm>
          <a:prstGeom prst="rect">
            <a:avLst/>
          </a:prstGeom>
          <a:noFill/>
        </p:spPr>
        <p:txBody>
          <a:bodyPr wrap="square" rtlCol="0">
            <a:spAutoFit/>
          </a:bodyPr>
          <a:lstStyle/>
          <a:p>
            <a:r>
              <a:rPr lang="en-GB" sz="2700" u="sng" dirty="0"/>
              <a:t>The REX/HIE-ISOLDE Post-Accelerator:</a:t>
            </a:r>
          </a:p>
        </p:txBody>
      </p:sp>
      <p:sp>
        <p:nvSpPr>
          <p:cNvPr id="46" name="Subtitle 2">
            <a:extLst>
              <a:ext uri="{FF2B5EF4-FFF2-40B4-BE49-F238E27FC236}">
                <a16:creationId xmlns:a16="http://schemas.microsoft.com/office/drawing/2014/main" id="{AC91A5E3-EDA6-FD42-9B86-BAF208DAF3D5}"/>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48" name="Picture 47">
            <a:extLst>
              <a:ext uri="{FF2B5EF4-FFF2-40B4-BE49-F238E27FC236}">
                <a16:creationId xmlns:a16="http://schemas.microsoft.com/office/drawing/2014/main" id="{D2E00FB6-762E-A34B-B6B8-106A3EC7C88B}"/>
              </a:ext>
            </a:extLst>
          </p:cNvPr>
          <p:cNvPicPr>
            <a:picLocks noChangeAspect="1"/>
          </p:cNvPicPr>
          <p:nvPr/>
        </p:nvPicPr>
        <p:blipFill>
          <a:blip r:embed="rId9"/>
          <a:stretch>
            <a:fillRect/>
          </a:stretch>
        </p:blipFill>
        <p:spPr>
          <a:xfrm>
            <a:off x="0" y="6400800"/>
            <a:ext cx="1295400" cy="420840"/>
          </a:xfrm>
          <a:prstGeom prst="rect">
            <a:avLst/>
          </a:prstGeom>
        </p:spPr>
      </p:pic>
    </p:spTree>
    <p:extLst>
      <p:ext uri="{BB962C8B-B14F-4D97-AF65-F5344CB8AC3E}">
        <p14:creationId xmlns:p14="http://schemas.microsoft.com/office/powerpoint/2010/main" val="2139199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7168" y="53079"/>
            <a:ext cx="6762794"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Outline:</a:t>
            </a:r>
          </a:p>
        </p:txBody>
      </p:sp>
      <p:sp>
        <p:nvSpPr>
          <p:cNvPr id="3" name="Content Placeholder 2"/>
          <p:cNvSpPr>
            <a:spLocks noGrp="1"/>
          </p:cNvSpPr>
          <p:nvPr>
            <p:ph idx="1"/>
          </p:nvPr>
        </p:nvSpPr>
        <p:spPr>
          <a:xfrm>
            <a:off x="304800" y="1143000"/>
            <a:ext cx="7848600" cy="3938277"/>
          </a:xfrm>
        </p:spPr>
        <p:txBody>
          <a:bodyPr>
            <a:normAutofit fontScale="92500" lnSpcReduction="20000"/>
          </a:bodyPr>
          <a:lstStyle/>
          <a:p>
            <a:pPr>
              <a:buFont typeface="Wingdings" pitchFamily="2" charset="2"/>
              <a:buChar char="Ø"/>
            </a:pPr>
            <a:r>
              <a:rPr lang="en-GB" sz="2400" dirty="0"/>
              <a:t>Introduction to the ISOLDE Facility</a:t>
            </a:r>
          </a:p>
          <a:p>
            <a:pPr>
              <a:buFont typeface="Wingdings" pitchFamily="2" charset="2"/>
              <a:buChar char="Ø"/>
            </a:pPr>
            <a:endParaRPr lang="en-GB" sz="2400" dirty="0"/>
          </a:p>
          <a:p>
            <a:pPr>
              <a:buFont typeface="Wingdings" pitchFamily="2" charset="2"/>
              <a:buChar char="Ø"/>
            </a:pPr>
            <a:r>
              <a:rPr lang="en-GB" sz="2400" dirty="0"/>
              <a:t>The REX/HIE-ISOLDE Post-Accelerator</a:t>
            </a:r>
          </a:p>
          <a:p>
            <a:pPr>
              <a:buFont typeface="Wingdings" pitchFamily="2" charset="2"/>
              <a:buChar char="Ø"/>
            </a:pPr>
            <a:endParaRPr lang="en-GB" sz="2400" dirty="0"/>
          </a:p>
          <a:p>
            <a:pPr>
              <a:buFont typeface="Wingdings" pitchFamily="2" charset="2"/>
              <a:buChar char="Ø"/>
            </a:pPr>
            <a:r>
              <a:rPr lang="en-GB" sz="2400" dirty="0"/>
              <a:t>Highlights Beam Commissioning</a:t>
            </a:r>
          </a:p>
          <a:p>
            <a:pPr>
              <a:buFont typeface="Wingdings" pitchFamily="2" charset="2"/>
              <a:buChar char="Ø"/>
            </a:pPr>
            <a:endParaRPr lang="en-GB" sz="2400" dirty="0"/>
          </a:p>
          <a:p>
            <a:pPr>
              <a:buFont typeface="Wingdings" pitchFamily="2" charset="2"/>
              <a:buChar char="Ø"/>
            </a:pPr>
            <a:r>
              <a:rPr lang="en-GB" sz="2400" dirty="0"/>
              <a:t>Highlights Early Operations</a:t>
            </a:r>
          </a:p>
          <a:p>
            <a:pPr>
              <a:buFont typeface="Wingdings" pitchFamily="2" charset="2"/>
              <a:buChar char="Ø"/>
            </a:pPr>
            <a:endParaRPr lang="en-GB" sz="2400" dirty="0"/>
          </a:p>
          <a:p>
            <a:pPr>
              <a:buFont typeface="Wingdings" pitchFamily="2" charset="2"/>
              <a:buChar char="Ø"/>
            </a:pPr>
            <a:r>
              <a:rPr lang="en-GB" sz="2400" dirty="0"/>
              <a:t>Selected Issues</a:t>
            </a:r>
          </a:p>
          <a:p>
            <a:pPr>
              <a:buFont typeface="Wingdings" pitchFamily="2" charset="2"/>
              <a:buChar char="Ø"/>
            </a:pPr>
            <a:endParaRPr lang="en-GB" sz="2400" dirty="0"/>
          </a:p>
          <a:p>
            <a:pPr>
              <a:buFont typeface="Wingdings" pitchFamily="2" charset="2"/>
              <a:buChar char="Ø"/>
            </a:pPr>
            <a:r>
              <a:rPr lang="en-GB" sz="2400" dirty="0"/>
              <a:t>Summary</a:t>
            </a:r>
          </a:p>
        </p:txBody>
      </p:sp>
      <p:sp>
        <p:nvSpPr>
          <p:cNvPr id="11" name="Rounded Rectangle 10"/>
          <p:cNvSpPr/>
          <p:nvPr/>
        </p:nvSpPr>
        <p:spPr>
          <a:xfrm flipV="1">
            <a:off x="228600" y="2438400"/>
            <a:ext cx="6781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a:blip r:embed="rId2" cstate="print"/>
          <a:stretch>
            <a:fillRect/>
          </a:stretch>
        </p:blipFill>
        <p:spPr>
          <a:xfrm>
            <a:off x="8260984" y="15810"/>
            <a:ext cx="880432" cy="878306"/>
          </a:xfrm>
          <a:prstGeom prst="rect">
            <a:avLst/>
          </a:prstGeom>
        </p:spPr>
      </p:pic>
      <p:sp>
        <p:nvSpPr>
          <p:cNvPr id="8" name="Subtitle 2"/>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9" name="Picture 8">
            <a:extLst>
              <a:ext uri="{FF2B5EF4-FFF2-40B4-BE49-F238E27FC236}">
                <a16:creationId xmlns:a16="http://schemas.microsoft.com/office/drawing/2014/main" id="{91EB5F03-68BF-7E48-822C-3043E3DA7007}"/>
              </a:ext>
            </a:extLst>
          </p:cNvPr>
          <p:cNvPicPr>
            <a:picLocks noChangeAspect="1"/>
          </p:cNvPicPr>
          <p:nvPr/>
        </p:nvPicPr>
        <p:blipFill>
          <a:blip r:embed="rId3"/>
          <a:stretch>
            <a:fillRect/>
          </a:stretch>
        </p:blipFill>
        <p:spPr>
          <a:xfrm>
            <a:off x="0" y="6400800"/>
            <a:ext cx="1295400" cy="420840"/>
          </a:xfrm>
          <a:prstGeom prst="rect">
            <a:avLst/>
          </a:prstGeom>
        </p:spPr>
      </p:pic>
    </p:spTree>
    <p:extLst>
      <p:ext uri="{BB962C8B-B14F-4D97-AF65-F5344CB8AC3E}">
        <p14:creationId xmlns:p14="http://schemas.microsoft.com/office/powerpoint/2010/main" val="200603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cstate="print"/>
          <a:srcRect l="29388" t="63275" r="11094" b="7345"/>
          <a:stretch/>
        </p:blipFill>
        <p:spPr>
          <a:xfrm>
            <a:off x="673565" y="5619261"/>
            <a:ext cx="8077200" cy="914400"/>
          </a:xfrm>
          <a:prstGeom prst="rect">
            <a:avLst/>
          </a:prstGeom>
        </p:spPr>
      </p:pic>
      <p:pic>
        <p:nvPicPr>
          <p:cNvPr id="17" name="Picture 16"/>
          <p:cNvPicPr>
            <a:picLocks noChangeAspect="1"/>
          </p:cNvPicPr>
          <p:nvPr/>
        </p:nvPicPr>
        <p:blipFill>
          <a:blip r:embed="rId3"/>
          <a:stretch>
            <a:fillRect/>
          </a:stretch>
        </p:blipFill>
        <p:spPr>
          <a:xfrm>
            <a:off x="8260984" y="15810"/>
            <a:ext cx="880432" cy="878306"/>
          </a:xfrm>
          <a:prstGeom prst="rect">
            <a:avLst/>
          </a:prstGeom>
        </p:spPr>
      </p:pic>
      <p:sp>
        <p:nvSpPr>
          <p:cNvPr id="20" name="Rounded Rectangle 19"/>
          <p:cNvSpPr/>
          <p:nvPr/>
        </p:nvSpPr>
        <p:spPr>
          <a:xfrm>
            <a:off x="7430307" y="5813578"/>
            <a:ext cx="228600" cy="69993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5" name="Rounded Rectangle 64"/>
          <p:cNvSpPr/>
          <p:nvPr/>
        </p:nvSpPr>
        <p:spPr>
          <a:xfrm>
            <a:off x="4643346" y="5860076"/>
            <a:ext cx="228600" cy="69993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72" name="Straight Arrow Connector 71"/>
          <p:cNvCxnSpPr/>
          <p:nvPr/>
        </p:nvCxnSpPr>
        <p:spPr>
          <a:xfrm flipH="1">
            <a:off x="4777201" y="6076461"/>
            <a:ext cx="2767406" cy="0"/>
          </a:xfrm>
          <a:prstGeom prst="straightConnector1">
            <a:avLst/>
          </a:prstGeom>
          <a:ln w="19050">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3417106" y="6388364"/>
            <a:ext cx="987895" cy="405683"/>
          </a:xfrm>
          <a:prstGeom prst="rect">
            <a:avLst/>
          </a:prstGeom>
          <a:solidFill>
            <a:schemeClr val="bg1"/>
          </a:solidFill>
          <a:ln>
            <a:solidFill>
              <a:srgbClr val="FF0000"/>
            </a:solidFill>
          </a:ln>
        </p:spPr>
        <p:txBody>
          <a:bodyPr wrap="square" lIns="36000" tIns="18000" rIns="36000" bIns="18000" rtlCol="0">
            <a:spAutoFit/>
          </a:bodyPr>
          <a:lstStyle/>
          <a:p>
            <a:pPr algn="ctr"/>
            <a:r>
              <a:rPr lang="en-US" sz="1200" dirty="0">
                <a:solidFill>
                  <a:srgbClr val="FF0000"/>
                </a:solidFill>
              </a:rPr>
              <a:t>XT00.1000 Si detector</a:t>
            </a:r>
          </a:p>
        </p:txBody>
      </p:sp>
      <p:cxnSp>
        <p:nvCxnSpPr>
          <p:cNvPr id="76" name="Straight Arrow Connector 75"/>
          <p:cNvCxnSpPr>
            <a:stCxn id="75" idx="3"/>
          </p:cNvCxnSpPr>
          <p:nvPr/>
        </p:nvCxnSpPr>
        <p:spPr>
          <a:xfrm flipV="1">
            <a:off x="4405001" y="6417245"/>
            <a:ext cx="238345" cy="173961"/>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1" idx="1"/>
            <a:endCxn id="20" idx="3"/>
          </p:cNvCxnSpPr>
          <p:nvPr/>
        </p:nvCxnSpPr>
        <p:spPr>
          <a:xfrm flipH="1" flipV="1">
            <a:off x="7658907" y="6163543"/>
            <a:ext cx="359566" cy="283800"/>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5849152" y="5960013"/>
            <a:ext cx="603949" cy="221018"/>
          </a:xfrm>
          <a:prstGeom prst="rect">
            <a:avLst/>
          </a:prstGeom>
          <a:solidFill>
            <a:schemeClr val="bg1"/>
          </a:solidFill>
          <a:ln>
            <a:noFill/>
          </a:ln>
        </p:spPr>
        <p:txBody>
          <a:bodyPr wrap="square" lIns="36000" tIns="18000" rIns="36000" bIns="18000" rtlCol="0">
            <a:spAutoFit/>
          </a:bodyPr>
          <a:lstStyle/>
          <a:p>
            <a:pPr algn="ctr"/>
            <a:r>
              <a:rPr lang="en-US" sz="1200" dirty="0">
                <a:solidFill>
                  <a:srgbClr val="FF0000"/>
                </a:solidFill>
              </a:rPr>
              <a:t>7.76 m</a:t>
            </a:r>
          </a:p>
        </p:txBody>
      </p:sp>
      <p:grpSp>
        <p:nvGrpSpPr>
          <p:cNvPr id="15" name="Group 14"/>
          <p:cNvGrpSpPr/>
          <p:nvPr/>
        </p:nvGrpSpPr>
        <p:grpSpPr>
          <a:xfrm>
            <a:off x="5257800" y="628699"/>
            <a:ext cx="3748568" cy="2446897"/>
            <a:chOff x="5165467" y="1368190"/>
            <a:chExt cx="3748568" cy="2584723"/>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6406" t="3183" r="7902" b="2155"/>
            <a:stretch/>
          </p:blipFill>
          <p:spPr>
            <a:xfrm>
              <a:off x="5257800" y="1676400"/>
              <a:ext cx="3505200" cy="2133600"/>
            </a:xfrm>
            <a:prstGeom prst="rect">
              <a:avLst/>
            </a:prstGeom>
          </p:spPr>
        </p:pic>
        <p:sp>
          <p:nvSpPr>
            <p:cNvPr id="61" name="Rectangle 60"/>
            <p:cNvSpPr/>
            <p:nvPr/>
          </p:nvSpPr>
          <p:spPr>
            <a:xfrm>
              <a:off x="6918628" y="3675914"/>
              <a:ext cx="766557" cy="276999"/>
            </a:xfrm>
            <a:prstGeom prst="rect">
              <a:avLst/>
            </a:prstGeom>
          </p:spPr>
          <p:txBody>
            <a:bodyPr wrap="none">
              <a:spAutoFit/>
            </a:bodyPr>
            <a:lstStyle/>
            <a:p>
              <a:r>
                <a:rPr lang="en-GB" sz="1200" dirty="0"/>
                <a:t>time [ns]</a:t>
              </a:r>
            </a:p>
          </p:txBody>
        </p:sp>
        <p:sp>
          <p:nvSpPr>
            <p:cNvPr id="62" name="TextBox 61"/>
            <p:cNvSpPr txBox="1"/>
            <p:nvPr/>
          </p:nvSpPr>
          <p:spPr>
            <a:xfrm rot="10800000">
              <a:off x="5165467" y="2259790"/>
              <a:ext cx="184666" cy="617157"/>
            </a:xfrm>
            <a:prstGeom prst="rect">
              <a:avLst/>
            </a:prstGeom>
            <a:solidFill>
              <a:schemeClr val="bg1"/>
            </a:solidFill>
          </p:spPr>
          <p:txBody>
            <a:bodyPr vert="eaVert" wrap="none" lIns="0" tIns="0" rIns="0" bIns="0" rtlCol="0">
              <a:spAutoFit/>
            </a:bodyPr>
            <a:lstStyle/>
            <a:p>
              <a:r>
                <a:rPr lang="en-GB" sz="1200" dirty="0"/>
                <a:t>N /  N</a:t>
              </a:r>
              <a:r>
                <a:rPr lang="en-GB" sz="1200" baseline="-25000" dirty="0"/>
                <a:t>MAX</a:t>
              </a:r>
            </a:p>
          </p:txBody>
        </p:sp>
        <p:sp>
          <p:nvSpPr>
            <p:cNvPr id="44" name="Rectangle 43"/>
            <p:cNvSpPr/>
            <p:nvPr/>
          </p:nvSpPr>
          <p:spPr>
            <a:xfrm>
              <a:off x="5637668" y="1368190"/>
              <a:ext cx="3276367" cy="487669"/>
            </a:xfrm>
            <a:prstGeom prst="rect">
              <a:avLst/>
            </a:prstGeom>
            <a:solidFill>
              <a:schemeClr val="bg1"/>
            </a:solidFill>
            <a:ln>
              <a:solidFill>
                <a:schemeClr val="tx1"/>
              </a:solidFill>
            </a:ln>
          </p:spPr>
          <p:txBody>
            <a:bodyPr wrap="square">
              <a:spAutoFit/>
            </a:bodyPr>
            <a:lstStyle/>
            <a:p>
              <a:r>
                <a:rPr lang="en-GB" sz="1200" dirty="0"/>
                <a:t>Bunch time structure for beams with different energies measured at XT00.1000 Si detector</a:t>
              </a:r>
            </a:p>
          </p:txBody>
        </p:sp>
      </p:grpSp>
      <p:sp>
        <p:nvSpPr>
          <p:cNvPr id="31" name="TextBox 30"/>
          <p:cNvSpPr txBox="1"/>
          <p:nvPr/>
        </p:nvSpPr>
        <p:spPr>
          <a:xfrm>
            <a:off x="8018473" y="6244501"/>
            <a:ext cx="987895" cy="405683"/>
          </a:xfrm>
          <a:prstGeom prst="rect">
            <a:avLst/>
          </a:prstGeom>
          <a:solidFill>
            <a:schemeClr val="bg1"/>
          </a:solidFill>
          <a:ln>
            <a:solidFill>
              <a:srgbClr val="FF0000"/>
            </a:solidFill>
          </a:ln>
        </p:spPr>
        <p:txBody>
          <a:bodyPr wrap="square" lIns="36000" tIns="18000" rIns="36000" bIns="18000" rtlCol="0">
            <a:spAutoFit/>
          </a:bodyPr>
          <a:lstStyle/>
          <a:p>
            <a:pPr algn="ctr"/>
            <a:r>
              <a:rPr lang="en-US" sz="1200" dirty="0">
                <a:solidFill>
                  <a:srgbClr val="FF0000"/>
                </a:solidFill>
              </a:rPr>
              <a:t>XT00.1900 Si detector</a:t>
            </a:r>
          </a:p>
        </p:txBody>
      </p:sp>
      <p:grpSp>
        <p:nvGrpSpPr>
          <p:cNvPr id="21" name="Group 20"/>
          <p:cNvGrpSpPr/>
          <p:nvPr/>
        </p:nvGrpSpPr>
        <p:grpSpPr>
          <a:xfrm>
            <a:off x="5181600" y="3069587"/>
            <a:ext cx="3944006" cy="2653769"/>
            <a:chOff x="5181600" y="3069587"/>
            <a:chExt cx="3944006" cy="2653769"/>
          </a:xfrm>
        </p:grpSpPr>
        <p:grpSp>
          <p:nvGrpSpPr>
            <p:cNvPr id="42" name="Group 41"/>
            <p:cNvGrpSpPr/>
            <p:nvPr/>
          </p:nvGrpSpPr>
          <p:grpSpPr>
            <a:xfrm>
              <a:off x="5181600" y="3069587"/>
              <a:ext cx="3678078" cy="2653769"/>
              <a:chOff x="5165467" y="1198322"/>
              <a:chExt cx="3678078" cy="2754591"/>
            </a:xfrm>
          </p:grpSpPr>
          <p:pic>
            <p:nvPicPr>
              <p:cNvPr id="45" name="Picture 44"/>
              <p:cNvPicPr>
                <a:picLocks noChangeAspect="1"/>
              </p:cNvPicPr>
              <p:nvPr/>
            </p:nvPicPr>
            <p:blipFill rotWithShape="1">
              <a:blip r:embed="rId5">
                <a:extLst>
                  <a:ext uri="{28A0092B-C50C-407E-A947-70E740481C1C}">
                    <a14:useLocalDpi xmlns:a14="http://schemas.microsoft.com/office/drawing/2010/main" val="0"/>
                  </a:ext>
                </a:extLst>
              </a:blip>
              <a:srcRect l="7115" t="5509" r="5929" b="3751"/>
              <a:stretch/>
            </p:blipFill>
            <p:spPr>
              <a:xfrm>
                <a:off x="5286397" y="1679916"/>
                <a:ext cx="3555827" cy="2122278"/>
              </a:xfrm>
              <a:prstGeom prst="rect">
                <a:avLst/>
              </a:prstGeom>
            </p:spPr>
          </p:pic>
          <p:sp>
            <p:nvSpPr>
              <p:cNvPr id="46" name="Rectangle 45"/>
              <p:cNvSpPr/>
              <p:nvPr/>
            </p:nvSpPr>
            <p:spPr>
              <a:xfrm>
                <a:off x="6918628" y="3675914"/>
                <a:ext cx="766557" cy="276999"/>
              </a:xfrm>
              <a:prstGeom prst="rect">
                <a:avLst/>
              </a:prstGeom>
            </p:spPr>
            <p:txBody>
              <a:bodyPr wrap="none">
                <a:spAutoFit/>
              </a:bodyPr>
              <a:lstStyle/>
              <a:p>
                <a:r>
                  <a:rPr lang="en-GB" sz="1200" dirty="0"/>
                  <a:t>time [ns]</a:t>
                </a:r>
              </a:p>
            </p:txBody>
          </p:sp>
          <p:sp>
            <p:nvSpPr>
              <p:cNvPr id="47" name="TextBox 46"/>
              <p:cNvSpPr txBox="1"/>
              <p:nvPr/>
            </p:nvSpPr>
            <p:spPr>
              <a:xfrm rot="10800000">
                <a:off x="5165467" y="2259790"/>
                <a:ext cx="184666" cy="617157"/>
              </a:xfrm>
              <a:prstGeom prst="rect">
                <a:avLst/>
              </a:prstGeom>
              <a:solidFill>
                <a:schemeClr val="bg1"/>
              </a:solidFill>
            </p:spPr>
            <p:txBody>
              <a:bodyPr vert="eaVert" wrap="none" lIns="0" tIns="0" rIns="0" bIns="0" rtlCol="0">
                <a:spAutoFit/>
              </a:bodyPr>
              <a:lstStyle/>
              <a:p>
                <a:r>
                  <a:rPr lang="en-GB" sz="1200" dirty="0"/>
                  <a:t>N /  N</a:t>
                </a:r>
                <a:r>
                  <a:rPr lang="en-GB" sz="1200" baseline="-25000" dirty="0"/>
                  <a:t>MAX</a:t>
                </a:r>
              </a:p>
            </p:txBody>
          </p:sp>
          <p:sp>
            <p:nvSpPr>
              <p:cNvPr id="49" name="Rectangle 48"/>
              <p:cNvSpPr/>
              <p:nvPr/>
            </p:nvSpPr>
            <p:spPr>
              <a:xfrm>
                <a:off x="5567178" y="1198322"/>
                <a:ext cx="3276367" cy="479204"/>
              </a:xfrm>
              <a:prstGeom prst="rect">
                <a:avLst/>
              </a:prstGeom>
              <a:solidFill>
                <a:schemeClr val="bg1"/>
              </a:solidFill>
              <a:ln>
                <a:solidFill>
                  <a:schemeClr val="tx1"/>
                </a:solidFill>
              </a:ln>
            </p:spPr>
            <p:txBody>
              <a:bodyPr wrap="square">
                <a:spAutoFit/>
              </a:bodyPr>
              <a:lstStyle/>
              <a:p>
                <a:r>
                  <a:rPr lang="en-GB" sz="1200" dirty="0"/>
                  <a:t>Bunch time structure for beams with different energies measured at XT00.1900 Si detector</a:t>
                </a:r>
              </a:p>
            </p:txBody>
          </p:sp>
        </p:grpSp>
        <p:pic>
          <p:nvPicPr>
            <p:cNvPr id="19" name="Picture 18"/>
            <p:cNvPicPr>
              <a:picLocks noChangeAspect="1"/>
            </p:cNvPicPr>
            <p:nvPr/>
          </p:nvPicPr>
          <p:blipFill>
            <a:blip r:embed="rId6"/>
            <a:stretch>
              <a:fillRect/>
            </a:stretch>
          </p:blipFill>
          <p:spPr>
            <a:xfrm>
              <a:off x="8583514" y="3639446"/>
              <a:ext cx="542092" cy="1060090"/>
            </a:xfrm>
            <a:prstGeom prst="rect">
              <a:avLst/>
            </a:prstGeom>
          </p:spPr>
        </p:pic>
      </p:grpSp>
      <mc:AlternateContent xmlns:mc="http://schemas.openxmlformats.org/markup-compatibility/2006" xmlns:a14="http://schemas.microsoft.com/office/drawing/2010/main">
        <mc:Choice Requires="a14">
          <p:sp>
            <p:nvSpPr>
              <p:cNvPr id="43" name="TextBox 42"/>
              <p:cNvSpPr txBox="1"/>
              <p:nvPr/>
            </p:nvSpPr>
            <p:spPr>
              <a:xfrm>
                <a:off x="18445" y="1169716"/>
                <a:ext cx="5453412" cy="2030684"/>
              </a:xfrm>
              <a:prstGeom prst="rect">
                <a:avLst/>
              </a:prstGeom>
              <a:noFill/>
              <a:ln>
                <a:noFill/>
              </a:ln>
            </p:spPr>
            <p:txBody>
              <a:bodyPr wrap="square" rtlCol="0">
                <a:spAutoFit/>
              </a:bodyPr>
              <a:lstStyle/>
              <a:p>
                <a:pPr marL="285750" indent="-285750">
                  <a:spcBef>
                    <a:spcPts val="300"/>
                  </a:spcBef>
                  <a:buFont typeface="Wingdings" panose="05000000000000000000" pitchFamily="2" charset="2"/>
                  <a:buChar char="§"/>
                </a:pPr>
                <a:r>
                  <a:rPr lang="en-GB" sz="1400" dirty="0"/>
                  <a:t>The TOF system uses the time information provided by two silicon detectors separated 7.76 m from each other </a:t>
                </a:r>
                <a:br>
                  <a:rPr lang="en-GB" sz="1400" dirty="0"/>
                </a:br>
                <a14:m>
                  <m:oMath xmlns:m="http://schemas.openxmlformats.org/officeDocument/2006/math">
                    <m:r>
                      <a:rPr lang="en-GB" sz="1400" i="1">
                        <a:latin typeface="Cambria Math" panose="02040503050406030204" pitchFamily="18" charset="0"/>
                      </a:rPr>
                      <m:t>𝑇𝑂</m:t>
                    </m:r>
                    <m:sSubSup>
                      <m:sSubSupPr>
                        <m:ctrlPr>
                          <a:rPr lang="en-GB" sz="1400" i="1">
                            <a:latin typeface="Cambria Math" panose="02040503050406030204" pitchFamily="18" charset="0"/>
                          </a:rPr>
                        </m:ctrlPr>
                      </m:sSubSupPr>
                      <m:e>
                        <m:r>
                          <a:rPr lang="en-GB" sz="1400" i="1">
                            <a:latin typeface="Cambria Math" panose="02040503050406030204" pitchFamily="18" charset="0"/>
                          </a:rPr>
                          <m:t>𝐹</m:t>
                        </m:r>
                      </m:e>
                      <m:sub>
                        <m:r>
                          <a:rPr lang="en-GB" sz="1400" i="1">
                            <a:latin typeface="Cambria Math" panose="02040503050406030204" pitchFamily="18" charset="0"/>
                          </a:rPr>
                          <m:t>𝑖</m:t>
                        </m:r>
                      </m:sub>
                      <m:sup>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𝑘</m:t>
                            </m:r>
                          </m:sub>
                        </m:sSub>
                      </m:sup>
                    </m:sSubSup>
                    <m:r>
                      <a:rPr lang="en-GB" sz="1400" i="1">
                        <a:latin typeface="Cambria Math" panose="02040503050406030204" pitchFamily="18" charset="0"/>
                      </a:rPr>
                      <m:t>=</m:t>
                    </m:r>
                    <m:r>
                      <m:rPr>
                        <m:sty m:val="p"/>
                      </m:rPr>
                      <a:rPr lang="el-GR" sz="1400" i="1">
                        <a:latin typeface="Cambria Math" panose="02040503050406030204" pitchFamily="18" charset="0"/>
                      </a:rPr>
                      <m:t>Δ</m:t>
                    </m:r>
                    <m:r>
                      <a:rPr lang="en-GB" sz="1400" i="1">
                        <a:latin typeface="Cambria Math" panose="02040503050406030204" pitchFamily="18" charset="0"/>
                      </a:rPr>
                      <m:t>𝑇𝑂</m:t>
                    </m:r>
                    <m:sSubSup>
                      <m:sSubSupPr>
                        <m:ctrlPr>
                          <a:rPr lang="en-GB" sz="1400" i="1">
                            <a:latin typeface="Cambria Math" panose="02040503050406030204" pitchFamily="18" charset="0"/>
                          </a:rPr>
                        </m:ctrlPr>
                      </m:sSubSupPr>
                      <m:e>
                        <m:r>
                          <a:rPr lang="en-GB" sz="1400" i="1">
                            <a:latin typeface="Cambria Math" panose="02040503050406030204" pitchFamily="18" charset="0"/>
                          </a:rPr>
                          <m:t>𝐹</m:t>
                        </m:r>
                      </m:e>
                      <m:sub>
                        <m:r>
                          <a:rPr lang="en-GB" sz="1400" i="1">
                            <a:latin typeface="Cambria Math" panose="02040503050406030204" pitchFamily="18" charset="0"/>
                          </a:rPr>
                          <m:t>𝑖</m:t>
                        </m:r>
                      </m:sub>
                      <m:sup>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𝑘</m:t>
                            </m:r>
                          </m:sub>
                        </m:sSub>
                      </m:sup>
                    </m:sSubSup>
                    <m:r>
                      <a:rPr lang="en-GB" sz="1400" i="1">
                        <a:latin typeface="Cambria Math" panose="02040503050406030204" pitchFamily="18" charset="0"/>
                      </a:rPr>
                      <m:t>+</m:t>
                    </m:r>
                    <m:sSubSup>
                      <m:sSubSupPr>
                        <m:ctrlPr>
                          <a:rPr lang="en-GB" sz="1400" i="1">
                            <a:latin typeface="Cambria Math" panose="02040503050406030204" pitchFamily="18" charset="0"/>
                          </a:rPr>
                        </m:ctrlPr>
                      </m:sSubSupPr>
                      <m:e>
                        <m:r>
                          <a:rPr lang="en-GB" sz="1400" i="1">
                            <a:latin typeface="Cambria Math" panose="02040503050406030204" pitchFamily="18" charset="0"/>
                          </a:rPr>
                          <m:t>𝑛</m:t>
                        </m:r>
                      </m:e>
                      <m:sub>
                        <m:r>
                          <a:rPr lang="en-GB" sz="1400" i="1">
                            <a:latin typeface="Cambria Math" panose="02040503050406030204" pitchFamily="18" charset="0"/>
                          </a:rPr>
                          <m:t>𝑖</m:t>
                        </m:r>
                      </m:sub>
                      <m:sup>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𝑘</m:t>
                            </m:r>
                          </m:sub>
                        </m:sSub>
                      </m:sup>
                    </m:sSubSup>
                    <m:sSub>
                      <m:sSubPr>
                        <m:ctrlPr>
                          <a:rPr lang="en-GB" sz="1400" i="1">
                            <a:latin typeface="Cambria Math" panose="02040503050406030204" pitchFamily="18" charset="0"/>
                          </a:rPr>
                        </m:ctrlPr>
                      </m:sSubPr>
                      <m:e>
                        <m:r>
                          <a:rPr lang="en-GB" sz="1400" i="1">
                            <a:latin typeface="Cambria Math" panose="02040503050406030204" pitchFamily="18" charset="0"/>
                          </a:rPr>
                          <m:t>𝑇</m:t>
                        </m:r>
                      </m:e>
                      <m:sub>
                        <m:r>
                          <a:rPr lang="en-GB" sz="1400" i="1">
                            <a:latin typeface="Cambria Math" panose="02040503050406030204" pitchFamily="18" charset="0"/>
                          </a:rPr>
                          <m:t>𝑅𝐹</m:t>
                        </m:r>
                      </m:sub>
                    </m:sSub>
                    <m:r>
                      <a:rPr lang="en-GB" sz="1400" i="1">
                        <a:latin typeface="Cambria Math" panose="02040503050406030204" pitchFamily="18" charset="0"/>
                      </a:rPr>
                      <m:t>−</m:t>
                    </m:r>
                    <m:sSubSup>
                      <m:sSubSupPr>
                        <m:ctrlPr>
                          <a:rPr lang="en-GB" sz="1400" i="1">
                            <a:latin typeface="Cambria Math" panose="02040503050406030204" pitchFamily="18" charset="0"/>
                          </a:rPr>
                        </m:ctrlPr>
                      </m:sSubSupPr>
                      <m:e>
                        <m:r>
                          <a:rPr lang="en-GB" sz="1400" i="1">
                            <a:latin typeface="Cambria Math" panose="02040503050406030204" pitchFamily="18" charset="0"/>
                          </a:rPr>
                          <m:t>𝑡</m:t>
                        </m:r>
                      </m:e>
                      <m:sub>
                        <m:r>
                          <a:rPr lang="en-GB" sz="1400" i="1">
                            <a:latin typeface="Cambria Math" panose="02040503050406030204" pitchFamily="18" charset="0"/>
                          </a:rPr>
                          <m:t>𝑐𝑎𝑏𝑙𝑒</m:t>
                        </m:r>
                      </m:sub>
                      <m:sup>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𝑘</m:t>
                            </m:r>
                          </m:sub>
                        </m:sSub>
                      </m:sup>
                    </m:sSubSup>
                  </m:oMath>
                </a14:m>
                <a:endParaRPr lang="en-GB" sz="1400" dirty="0"/>
              </a:p>
              <a:p>
                <a:pPr marL="285750" indent="-285750">
                  <a:spcBef>
                    <a:spcPts val="300"/>
                  </a:spcBef>
                  <a:buFont typeface="Wingdings" panose="05000000000000000000" pitchFamily="2" charset="2"/>
                  <a:buChar char="§"/>
                </a:pPr>
                <a:r>
                  <a:rPr lang="en-GB" sz="1400" dirty="0"/>
                  <a:t>The bunch structure of the beam was measured for six different beam energies (the gradient of the third SRF cavity of the second cryomodule was changed between 5.5 and 0 MV/m)</a:t>
                </a:r>
              </a:p>
              <a:p>
                <a:pPr marL="285750" indent="-285750">
                  <a:spcBef>
                    <a:spcPts val="300"/>
                  </a:spcBef>
                  <a:buFont typeface="Wingdings" panose="05000000000000000000" pitchFamily="2" charset="2"/>
                  <a:buChar char="§"/>
                </a:pPr>
                <a:r>
                  <a:rPr lang="en-GB" sz="1400" dirty="0"/>
                  <a:t>Energy changes smaller than 0.5 % could be easily resolved</a:t>
                </a:r>
              </a:p>
              <a:p>
                <a:pPr marL="285750" indent="-285750">
                  <a:spcBef>
                    <a:spcPts val="300"/>
                  </a:spcBef>
                  <a:buFont typeface="Wingdings" panose="05000000000000000000" pitchFamily="2" charset="2"/>
                  <a:buChar char="§"/>
                </a:pPr>
                <a:r>
                  <a:rPr lang="en-GB" sz="1400" dirty="0"/>
                  <a:t>Bunch structure in second Si detector has partially degrade</a:t>
                </a:r>
              </a:p>
            </p:txBody>
          </p:sp>
        </mc:Choice>
        <mc:Fallback xmlns="">
          <p:sp>
            <p:nvSpPr>
              <p:cNvPr id="43" name="TextBox 42"/>
              <p:cNvSpPr txBox="1">
                <a:spLocks noRot="1" noChangeAspect="1" noMove="1" noResize="1" noEditPoints="1" noAdjustHandles="1" noChangeArrowheads="1" noChangeShapeType="1" noTextEdit="1"/>
              </p:cNvSpPr>
              <p:nvPr/>
            </p:nvSpPr>
            <p:spPr>
              <a:xfrm>
                <a:off x="18445" y="1169716"/>
                <a:ext cx="5453412" cy="2030684"/>
              </a:xfrm>
              <a:prstGeom prst="rect">
                <a:avLst/>
              </a:prstGeom>
              <a:blipFill rotWithShape="0">
                <a:blip r:embed="rId7"/>
                <a:stretch>
                  <a:fillRect l="-112" t="-601" r="-89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1514000122"/>
                  </p:ext>
                </p:extLst>
              </p:nvPr>
            </p:nvGraphicFramePr>
            <p:xfrm>
              <a:off x="1130291" y="3411897"/>
              <a:ext cx="3274710" cy="2199514"/>
            </p:xfrm>
            <a:graphic>
              <a:graphicData uri="http://schemas.openxmlformats.org/drawingml/2006/table">
                <a:tbl>
                  <a:tblPr>
                    <a:tableStyleId>{E8B1032C-EA38-4F05-BA0D-38AFFFC7BED3}</a:tableStyleId>
                  </a:tblPr>
                  <a:tblGrid>
                    <a:gridCol w="335289">
                      <a:extLst>
                        <a:ext uri="{9D8B030D-6E8A-4147-A177-3AD203B41FA5}">
                          <a16:colId xmlns:a16="http://schemas.microsoft.com/office/drawing/2014/main" val="20000"/>
                        </a:ext>
                      </a:extLst>
                    </a:gridCol>
                    <a:gridCol w="529503">
                      <a:extLst>
                        <a:ext uri="{9D8B030D-6E8A-4147-A177-3AD203B41FA5}">
                          <a16:colId xmlns:a16="http://schemas.microsoft.com/office/drawing/2014/main" val="20001"/>
                        </a:ext>
                      </a:extLst>
                    </a:gridCol>
                    <a:gridCol w="601452">
                      <a:extLst>
                        <a:ext uri="{9D8B030D-6E8A-4147-A177-3AD203B41FA5}">
                          <a16:colId xmlns:a16="http://schemas.microsoft.com/office/drawing/2014/main" val="20002"/>
                        </a:ext>
                      </a:extLst>
                    </a:gridCol>
                    <a:gridCol w="554837">
                      <a:extLst>
                        <a:ext uri="{9D8B030D-6E8A-4147-A177-3AD203B41FA5}">
                          <a16:colId xmlns:a16="http://schemas.microsoft.com/office/drawing/2014/main" val="20003"/>
                        </a:ext>
                      </a:extLst>
                    </a:gridCol>
                    <a:gridCol w="550613">
                      <a:extLst>
                        <a:ext uri="{9D8B030D-6E8A-4147-A177-3AD203B41FA5}">
                          <a16:colId xmlns:a16="http://schemas.microsoft.com/office/drawing/2014/main" val="20004"/>
                        </a:ext>
                      </a:extLst>
                    </a:gridCol>
                    <a:gridCol w="703016">
                      <a:extLst>
                        <a:ext uri="{9D8B030D-6E8A-4147-A177-3AD203B41FA5}">
                          <a16:colId xmlns:a16="http://schemas.microsoft.com/office/drawing/2014/main" val="20005"/>
                        </a:ext>
                      </a:extLst>
                    </a:gridCol>
                  </a:tblGrid>
                  <a:tr h="381000">
                    <a:tc>
                      <a:txBody>
                        <a:bodyPr/>
                        <a:lstStyle/>
                        <a:p>
                          <a:pPr algn="ctr" fontAlgn="b"/>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dirty="0">
                              <a:solidFill>
                                <a:schemeClr val="accent6"/>
                              </a:solidFill>
                              <a:effectLst/>
                              <a:latin typeface="+mn-lt"/>
                            </a:rPr>
                            <a:t>E</a:t>
                          </a:r>
                          <a:r>
                            <a:rPr lang="en-GB" sz="1200" b="0" i="0" u="none" strike="noStrike" baseline="-25000" dirty="0">
                              <a:solidFill>
                                <a:schemeClr val="accent6"/>
                              </a:solidFill>
                              <a:effectLst/>
                              <a:latin typeface="+mn-lt"/>
                            </a:rPr>
                            <a:t>SRF08</a:t>
                          </a:r>
                          <a:r>
                            <a:rPr lang="en-GB" sz="1200" b="0" i="0" u="none" strike="noStrike" dirty="0">
                              <a:solidFill>
                                <a:schemeClr val="accent6"/>
                              </a:solidFill>
                              <a:effectLst/>
                              <a:latin typeface="+mn-lt"/>
                            </a:rPr>
                            <a:t> [MV/m]</a:t>
                          </a:r>
                        </a:p>
                      </a:txBody>
                      <a:tcPr marL="9525" marR="9525" marT="9525" marB="0" anchor="ctr"/>
                    </a:tc>
                    <a:tc>
                      <a:txBody>
                        <a:bodyPr/>
                        <a:lstStyle/>
                        <a:p>
                          <a:pPr algn="ctr" fontAlgn="ctr"/>
                          <a14:m>
                            <m:oMath xmlns:m="http://schemas.openxmlformats.org/officeDocument/2006/math">
                              <m:r>
                                <m:rPr>
                                  <m:sty m:val="p"/>
                                </m:rPr>
                                <a:rPr lang="el-GR" sz="1200" i="1" smtClean="0">
                                  <a:solidFill>
                                    <a:schemeClr val="accent6"/>
                                  </a:solidFill>
                                  <a:latin typeface="Cambria Math" panose="02040503050406030204" pitchFamily="18" charset="0"/>
                                </a:rPr>
                                <m:t>Δ</m:t>
                              </m:r>
                              <m:r>
                                <a:rPr lang="en-GB" sz="1200" i="1">
                                  <a:solidFill>
                                    <a:schemeClr val="accent6"/>
                                  </a:solidFill>
                                  <a:latin typeface="Cambria Math" panose="02040503050406030204" pitchFamily="18" charset="0"/>
                                </a:rPr>
                                <m:t>𝑇𝑂</m:t>
                              </m:r>
                              <m:sSubSup>
                                <m:sSubSupPr>
                                  <m:ctrlPr>
                                    <a:rPr lang="en-GB" sz="1200" i="1">
                                      <a:solidFill>
                                        <a:schemeClr val="accent6"/>
                                      </a:solidFill>
                                      <a:latin typeface="Cambria Math" panose="02040503050406030204" pitchFamily="18" charset="0"/>
                                    </a:rPr>
                                  </m:ctrlPr>
                                </m:sSubSupPr>
                                <m:e>
                                  <m:r>
                                    <a:rPr lang="en-GB" sz="1200" i="1">
                                      <a:solidFill>
                                        <a:schemeClr val="accent6"/>
                                      </a:solidFill>
                                      <a:latin typeface="Cambria Math" panose="02040503050406030204" pitchFamily="18" charset="0"/>
                                    </a:rPr>
                                    <m:t>𝐹</m:t>
                                  </m:r>
                                </m:e>
                                <m:sub>
                                  <m:r>
                                    <a:rPr lang="en-GB" sz="1200" i="1">
                                      <a:solidFill>
                                        <a:schemeClr val="accent6"/>
                                      </a:solidFill>
                                      <a:latin typeface="Cambria Math" panose="02040503050406030204" pitchFamily="18" charset="0"/>
                                    </a:rPr>
                                    <m:t>𝑖</m:t>
                                  </m:r>
                                </m:sub>
                                <m:sup>
                                  <m:sSub>
                                    <m:sSubPr>
                                      <m:ctrlPr>
                                        <a:rPr lang="en-GB" sz="1200" i="1">
                                          <a:solidFill>
                                            <a:schemeClr val="accent6"/>
                                          </a:solidFill>
                                          <a:latin typeface="Cambria Math" panose="02040503050406030204" pitchFamily="18" charset="0"/>
                                        </a:rPr>
                                      </m:ctrlPr>
                                    </m:sSubPr>
                                    <m:e>
                                      <m:r>
                                        <a:rPr lang="en-GB" sz="1200" i="1">
                                          <a:solidFill>
                                            <a:schemeClr val="accent6"/>
                                          </a:solidFill>
                                          <a:latin typeface="Cambria Math" panose="02040503050406030204" pitchFamily="18" charset="0"/>
                                        </a:rPr>
                                        <m:t>𝑆</m:t>
                                      </m:r>
                                    </m:e>
                                    <m:sub>
                                      <m:r>
                                        <a:rPr lang="en-GB" sz="1200" b="0" i="1" smtClean="0">
                                          <a:solidFill>
                                            <a:schemeClr val="accent6"/>
                                          </a:solidFill>
                                          <a:latin typeface="Cambria Math" panose="02040503050406030204" pitchFamily="18" charset="0"/>
                                        </a:rPr>
                                        <m:t>1</m:t>
                                      </m:r>
                                    </m:sub>
                                  </m:sSub>
                                </m:sup>
                              </m:sSubSup>
                            </m:oMath>
                          </a14:m>
                          <a:r>
                            <a:rPr lang="en-GB" sz="1200" b="0" i="0" u="none" strike="noStrike" dirty="0">
                              <a:solidFill>
                                <a:schemeClr val="accent6"/>
                              </a:solidFill>
                              <a:effectLst/>
                              <a:latin typeface="+mn-lt"/>
                            </a:rPr>
                            <a:t> [ns]</a:t>
                          </a:r>
                        </a:p>
                      </a:txBody>
                      <a:tcPr marL="9525" marR="9525" marT="9525" marB="0" anchor="ctr"/>
                    </a:tc>
                    <a:tc>
                      <a:txBody>
                        <a:bodyPr/>
                        <a:lstStyle/>
                        <a:p>
                          <a:pPr algn="ctr" fontAlgn="ctr"/>
                          <a14:m>
                            <m:oMath xmlns:m="http://schemas.openxmlformats.org/officeDocument/2006/math">
                              <m:r>
                                <m:rPr>
                                  <m:sty m:val="p"/>
                                </m:rPr>
                                <a:rPr lang="el-GR" sz="1200" i="1" smtClean="0">
                                  <a:solidFill>
                                    <a:schemeClr val="accent6"/>
                                  </a:solidFill>
                                  <a:latin typeface="Cambria Math" panose="02040503050406030204" pitchFamily="18" charset="0"/>
                                </a:rPr>
                                <m:t>Δ</m:t>
                              </m:r>
                              <m:r>
                                <a:rPr lang="en-GB" sz="1200" i="1">
                                  <a:solidFill>
                                    <a:schemeClr val="accent6"/>
                                  </a:solidFill>
                                  <a:latin typeface="Cambria Math" panose="02040503050406030204" pitchFamily="18" charset="0"/>
                                </a:rPr>
                                <m:t>𝑇𝑂</m:t>
                              </m:r>
                              <m:sSubSup>
                                <m:sSubSupPr>
                                  <m:ctrlPr>
                                    <a:rPr lang="en-GB" sz="1200" i="1">
                                      <a:solidFill>
                                        <a:schemeClr val="accent6"/>
                                      </a:solidFill>
                                      <a:latin typeface="Cambria Math" panose="02040503050406030204" pitchFamily="18" charset="0"/>
                                    </a:rPr>
                                  </m:ctrlPr>
                                </m:sSubSupPr>
                                <m:e>
                                  <m:r>
                                    <a:rPr lang="en-GB" sz="1200" i="1">
                                      <a:solidFill>
                                        <a:schemeClr val="accent6"/>
                                      </a:solidFill>
                                      <a:latin typeface="Cambria Math" panose="02040503050406030204" pitchFamily="18" charset="0"/>
                                    </a:rPr>
                                    <m:t>𝐹</m:t>
                                  </m:r>
                                </m:e>
                                <m:sub>
                                  <m:r>
                                    <a:rPr lang="en-GB" sz="1200" i="1">
                                      <a:solidFill>
                                        <a:schemeClr val="accent6"/>
                                      </a:solidFill>
                                      <a:latin typeface="Cambria Math" panose="02040503050406030204" pitchFamily="18" charset="0"/>
                                    </a:rPr>
                                    <m:t>𝑖</m:t>
                                  </m:r>
                                </m:sub>
                                <m:sup>
                                  <m:sSub>
                                    <m:sSubPr>
                                      <m:ctrlPr>
                                        <a:rPr lang="en-GB" sz="1200" i="1">
                                          <a:solidFill>
                                            <a:schemeClr val="accent6"/>
                                          </a:solidFill>
                                          <a:latin typeface="Cambria Math" panose="02040503050406030204" pitchFamily="18" charset="0"/>
                                        </a:rPr>
                                      </m:ctrlPr>
                                    </m:sSubPr>
                                    <m:e>
                                      <m:r>
                                        <a:rPr lang="en-GB" sz="1200" i="1">
                                          <a:solidFill>
                                            <a:schemeClr val="accent6"/>
                                          </a:solidFill>
                                          <a:latin typeface="Cambria Math" panose="02040503050406030204" pitchFamily="18" charset="0"/>
                                        </a:rPr>
                                        <m:t>𝑆</m:t>
                                      </m:r>
                                    </m:e>
                                    <m:sub>
                                      <m:r>
                                        <a:rPr lang="en-GB" sz="1200" b="0" i="1" smtClean="0">
                                          <a:solidFill>
                                            <a:schemeClr val="accent6"/>
                                          </a:solidFill>
                                          <a:latin typeface="Cambria Math" panose="02040503050406030204" pitchFamily="18" charset="0"/>
                                        </a:rPr>
                                        <m:t>2</m:t>
                                      </m:r>
                                    </m:sub>
                                  </m:sSub>
                                </m:sup>
                              </m:sSubSup>
                            </m:oMath>
                          </a14:m>
                          <a:r>
                            <a:rPr lang="en-GB" sz="1200" b="0" i="0" u="none" strike="noStrike" dirty="0">
                              <a:solidFill>
                                <a:schemeClr val="accent6"/>
                              </a:solidFill>
                              <a:effectLst/>
                              <a:latin typeface="+mn-lt"/>
                            </a:rPr>
                            <a:t>[ns]</a:t>
                          </a:r>
                        </a:p>
                      </a:txBody>
                      <a:tcPr marL="9525" marR="9525" marT="9525" marB="0" anchor="ctr"/>
                    </a:tc>
                    <a:tc>
                      <a:txBody>
                        <a:bodyPr/>
                        <a:lstStyle/>
                        <a:p>
                          <a:pPr algn="ctr" fontAlgn="ctr"/>
                          <a:r>
                            <a:rPr lang="en-GB" sz="1200" b="0" i="0" u="none" strike="noStrike" dirty="0">
                              <a:solidFill>
                                <a:schemeClr val="accent6"/>
                              </a:solidFill>
                              <a:effectLst/>
                              <a:latin typeface="+mn-lt"/>
                            </a:rPr>
                            <a:t>beta</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chemeClr val="accent6"/>
                              </a:solidFill>
                              <a:effectLst/>
                              <a:latin typeface="+mn-lt"/>
                            </a:rPr>
                            <a:t>Energy [MeV/u]</a:t>
                          </a:r>
                        </a:p>
                      </a:txBody>
                      <a:tcPr marL="9525" marR="9525" marT="9525" marB="0" anchor="ctr"/>
                    </a:tc>
                    <a:extLst>
                      <a:ext uri="{0D108BD9-81ED-4DB2-BD59-A6C34878D82A}">
                        <a16:rowId xmlns:a16="http://schemas.microsoft.com/office/drawing/2014/main" val="10000"/>
                      </a:ext>
                    </a:extLst>
                  </a:tr>
                  <a:tr h="190500">
                    <a:tc>
                      <a:txBody>
                        <a:bodyPr/>
                        <a:lstStyle/>
                        <a:p>
                          <a:pPr algn="ctr" fontAlgn="b"/>
                          <a:r>
                            <a:rPr lang="en-GB" sz="1200" b="0" u="none" strike="noStrike" dirty="0">
                              <a:solidFill>
                                <a:schemeClr val="accent6"/>
                              </a:solidFill>
                              <a:effectLst/>
                              <a:latin typeface="+mn-lt"/>
                            </a:rPr>
                            <a:t>E1</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5.455</a:t>
                          </a:r>
                        </a:p>
                      </a:txBody>
                      <a:tcPr marL="9525" marR="9525" marT="9525" marB="0" anchor="ctr"/>
                    </a:tc>
                    <a:tc>
                      <a:txBody>
                        <a:bodyPr/>
                        <a:lstStyle/>
                        <a:p>
                          <a:pPr algn="ctr" fontAlgn="ctr"/>
                          <a:r>
                            <a:rPr lang="en-GB" sz="1200" b="0" i="0" u="none" strike="noStrike">
                              <a:solidFill>
                                <a:schemeClr val="accent6"/>
                              </a:solidFill>
                              <a:effectLst/>
                              <a:latin typeface="+mn-lt"/>
                            </a:rPr>
                            <a:t>2.12</a:t>
                          </a:r>
                        </a:p>
                      </a:txBody>
                      <a:tcPr marL="9525" marR="9525" marT="9525" marB="0" anchor="ctr"/>
                    </a:tc>
                    <a:tc>
                      <a:txBody>
                        <a:bodyPr/>
                        <a:lstStyle/>
                        <a:p>
                          <a:pPr algn="ctr" fontAlgn="ctr"/>
                          <a:r>
                            <a:rPr lang="en-GB" sz="1200" b="0" i="0" u="none" strike="noStrike">
                              <a:solidFill>
                                <a:schemeClr val="accent6"/>
                              </a:solidFill>
                              <a:effectLst/>
                              <a:latin typeface="+mn-lt"/>
                            </a:rPr>
                            <a:t>0.00</a:t>
                          </a:r>
                        </a:p>
                      </a:txBody>
                      <a:tcPr marL="9525" marR="9525" marT="9525" marB="0" anchor="ctr"/>
                    </a:tc>
                    <a:tc>
                      <a:txBody>
                        <a:bodyPr/>
                        <a:lstStyle/>
                        <a:p>
                          <a:pPr algn="ctr" fontAlgn="b"/>
                          <a:r>
                            <a:rPr lang="en-GB" sz="1200" b="0" i="0" u="none" strike="noStrike">
                              <a:solidFill>
                                <a:schemeClr val="accent6"/>
                              </a:solidFill>
                              <a:effectLst/>
                              <a:latin typeface="+mn-lt"/>
                            </a:rPr>
                            <a:t>0.1018</a:t>
                          </a:r>
                        </a:p>
                      </a:txBody>
                      <a:tcPr marL="9525" marR="9525" marT="9525" marB="0" anchor="ctr"/>
                    </a:tc>
                    <a:tc>
                      <a:txBody>
                        <a:bodyPr/>
                        <a:lstStyle/>
                        <a:p>
                          <a:pPr algn="ctr" fontAlgn="b"/>
                          <a:r>
                            <a:rPr lang="en-GB" sz="1200" b="0" i="0" u="none" strike="noStrike">
                              <a:solidFill>
                                <a:schemeClr val="accent6"/>
                              </a:solidFill>
                              <a:effectLst/>
                              <a:latin typeface="+mn-lt"/>
                            </a:rPr>
                            <a:t>4.866</a:t>
                          </a:r>
                        </a:p>
                      </a:txBody>
                      <a:tcPr marL="9525" marR="9525" marT="9525" marB="0" anchor="ctr"/>
                    </a:tc>
                    <a:extLst>
                      <a:ext uri="{0D108BD9-81ED-4DB2-BD59-A6C34878D82A}">
                        <a16:rowId xmlns:a16="http://schemas.microsoft.com/office/drawing/2014/main" val="10001"/>
                      </a:ext>
                    </a:extLst>
                  </a:tr>
                  <a:tr h="190500">
                    <a:tc>
                      <a:txBody>
                        <a:bodyPr/>
                        <a:lstStyle/>
                        <a:p>
                          <a:pPr algn="ctr" fontAlgn="b"/>
                          <a:r>
                            <a:rPr lang="en-GB" sz="1200" b="0" u="none" strike="noStrike" dirty="0">
                              <a:solidFill>
                                <a:schemeClr val="accent6"/>
                              </a:solidFill>
                              <a:effectLst/>
                              <a:latin typeface="+mn-lt"/>
                            </a:rPr>
                            <a:t>E2</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4.455</a:t>
                          </a:r>
                        </a:p>
                      </a:txBody>
                      <a:tcPr marL="9525" marR="9525" marT="9525" marB="0" anchor="ctr"/>
                    </a:tc>
                    <a:tc>
                      <a:txBody>
                        <a:bodyPr/>
                        <a:lstStyle/>
                        <a:p>
                          <a:pPr algn="ctr" fontAlgn="ctr"/>
                          <a:r>
                            <a:rPr lang="en-GB" sz="1200" b="0" i="0" u="none" strike="noStrike">
                              <a:solidFill>
                                <a:schemeClr val="accent6"/>
                              </a:solidFill>
                              <a:effectLst/>
                              <a:latin typeface="+mn-lt"/>
                            </a:rPr>
                            <a:t>3.64</a:t>
                          </a:r>
                        </a:p>
                      </a:txBody>
                      <a:tcPr marL="9525" marR="9525" marT="9525" marB="0" anchor="ctr"/>
                    </a:tc>
                    <a:tc>
                      <a:txBody>
                        <a:bodyPr/>
                        <a:lstStyle/>
                        <a:p>
                          <a:pPr algn="ctr" fontAlgn="ctr"/>
                          <a:r>
                            <a:rPr lang="en-GB" sz="1200" b="0" i="0" u="none" strike="noStrike">
                              <a:solidFill>
                                <a:schemeClr val="accent6"/>
                              </a:solidFill>
                              <a:effectLst/>
                              <a:latin typeface="+mn-lt"/>
                            </a:rPr>
                            <a:t>3.34</a:t>
                          </a:r>
                        </a:p>
                      </a:txBody>
                      <a:tcPr marL="9525" marR="9525" marT="9525" marB="0" anchor="ctr"/>
                    </a:tc>
                    <a:tc>
                      <a:txBody>
                        <a:bodyPr/>
                        <a:lstStyle/>
                        <a:p>
                          <a:pPr algn="ctr" fontAlgn="b"/>
                          <a:r>
                            <a:rPr lang="en-GB" sz="1200" b="0" i="0" u="none" strike="noStrike">
                              <a:solidFill>
                                <a:schemeClr val="accent6"/>
                              </a:solidFill>
                              <a:effectLst/>
                              <a:latin typeface="+mn-lt"/>
                            </a:rPr>
                            <a:t>0.1011</a:t>
                          </a:r>
                        </a:p>
                      </a:txBody>
                      <a:tcPr marL="9525" marR="9525" marT="9525" marB="0" anchor="ctr"/>
                    </a:tc>
                    <a:tc>
                      <a:txBody>
                        <a:bodyPr/>
                        <a:lstStyle/>
                        <a:p>
                          <a:pPr algn="ctr" fontAlgn="b"/>
                          <a:r>
                            <a:rPr lang="en-GB" sz="1200" b="0" i="0" u="none" strike="noStrike">
                              <a:solidFill>
                                <a:schemeClr val="accent6"/>
                              </a:solidFill>
                              <a:effectLst/>
                              <a:latin typeface="+mn-lt"/>
                            </a:rPr>
                            <a:t>4.797</a:t>
                          </a:r>
                        </a:p>
                      </a:txBody>
                      <a:tcPr marL="9525" marR="9525" marT="9525" marB="0" anchor="ctr"/>
                    </a:tc>
                    <a:extLst>
                      <a:ext uri="{0D108BD9-81ED-4DB2-BD59-A6C34878D82A}">
                        <a16:rowId xmlns:a16="http://schemas.microsoft.com/office/drawing/2014/main" val="10002"/>
                      </a:ext>
                    </a:extLst>
                  </a:tr>
                  <a:tr h="190500">
                    <a:tc>
                      <a:txBody>
                        <a:bodyPr/>
                        <a:lstStyle/>
                        <a:p>
                          <a:pPr algn="ctr" fontAlgn="b"/>
                          <a:r>
                            <a:rPr lang="en-GB" sz="1200" b="0" u="none" strike="noStrike" dirty="0">
                              <a:solidFill>
                                <a:schemeClr val="accent6"/>
                              </a:solidFill>
                              <a:effectLst/>
                              <a:latin typeface="+mn-lt"/>
                            </a:rPr>
                            <a:t>E3</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3.455</a:t>
                          </a:r>
                        </a:p>
                      </a:txBody>
                      <a:tcPr marL="9525" marR="9525" marT="9525" marB="0" anchor="ctr"/>
                    </a:tc>
                    <a:tc>
                      <a:txBody>
                        <a:bodyPr/>
                        <a:lstStyle/>
                        <a:p>
                          <a:pPr algn="ctr" fontAlgn="ctr"/>
                          <a:r>
                            <a:rPr lang="en-GB" sz="1200" b="0" i="0" u="none" strike="noStrike">
                              <a:solidFill>
                                <a:schemeClr val="accent6"/>
                              </a:solidFill>
                              <a:effectLst/>
                              <a:latin typeface="+mn-lt"/>
                            </a:rPr>
                            <a:t>5.44</a:t>
                          </a:r>
                        </a:p>
                      </a:txBody>
                      <a:tcPr marL="9525" marR="9525" marT="9525" marB="0" anchor="ctr"/>
                    </a:tc>
                    <a:tc>
                      <a:txBody>
                        <a:bodyPr/>
                        <a:lstStyle/>
                        <a:p>
                          <a:pPr algn="ctr" fontAlgn="ctr"/>
                          <a:r>
                            <a:rPr lang="en-GB" sz="1200" b="0" i="0" u="none" strike="noStrike">
                              <a:solidFill>
                                <a:schemeClr val="accent6"/>
                              </a:solidFill>
                              <a:effectLst/>
                              <a:latin typeface="+mn-lt"/>
                            </a:rPr>
                            <a:t>6.68</a:t>
                          </a:r>
                        </a:p>
                      </a:txBody>
                      <a:tcPr marL="9525" marR="9525" marT="9525" marB="0" anchor="ctr"/>
                    </a:tc>
                    <a:tc>
                      <a:txBody>
                        <a:bodyPr/>
                        <a:lstStyle/>
                        <a:p>
                          <a:pPr algn="ctr" fontAlgn="b"/>
                          <a:r>
                            <a:rPr lang="en-GB" sz="1200" b="0" i="0" u="none" strike="noStrike">
                              <a:solidFill>
                                <a:schemeClr val="accent6"/>
                              </a:solidFill>
                              <a:effectLst/>
                              <a:latin typeface="+mn-lt"/>
                            </a:rPr>
                            <a:t>0.1005</a:t>
                          </a:r>
                        </a:p>
                      </a:txBody>
                      <a:tcPr marL="9525" marR="9525" marT="9525" marB="0" anchor="ctr"/>
                    </a:tc>
                    <a:tc>
                      <a:txBody>
                        <a:bodyPr/>
                        <a:lstStyle/>
                        <a:p>
                          <a:pPr algn="ctr" fontAlgn="b"/>
                          <a:r>
                            <a:rPr lang="en-GB" sz="1200" b="0" i="0" u="none" strike="noStrike" dirty="0">
                              <a:solidFill>
                                <a:schemeClr val="accent6"/>
                              </a:solidFill>
                              <a:effectLst/>
                              <a:latin typeface="+mn-lt"/>
                            </a:rPr>
                            <a:t>4.740</a:t>
                          </a:r>
                        </a:p>
                      </a:txBody>
                      <a:tcPr marL="9525" marR="9525" marT="9525" marB="0" anchor="ctr"/>
                    </a:tc>
                    <a:extLst>
                      <a:ext uri="{0D108BD9-81ED-4DB2-BD59-A6C34878D82A}">
                        <a16:rowId xmlns:a16="http://schemas.microsoft.com/office/drawing/2014/main" val="10003"/>
                      </a:ext>
                    </a:extLst>
                  </a:tr>
                  <a:tr h="190500">
                    <a:tc>
                      <a:txBody>
                        <a:bodyPr/>
                        <a:lstStyle/>
                        <a:p>
                          <a:pPr algn="ctr" fontAlgn="b"/>
                          <a:r>
                            <a:rPr lang="en-GB" sz="1200" b="0" u="none" strike="noStrike" dirty="0">
                              <a:solidFill>
                                <a:schemeClr val="accent6"/>
                              </a:solidFill>
                              <a:effectLst/>
                              <a:latin typeface="+mn-lt"/>
                            </a:rPr>
                            <a:t>E4</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2.455</a:t>
                          </a:r>
                        </a:p>
                      </a:txBody>
                      <a:tcPr marL="9525" marR="9525" marT="9525" marB="0" anchor="ctr"/>
                    </a:tc>
                    <a:tc>
                      <a:txBody>
                        <a:bodyPr/>
                        <a:lstStyle/>
                        <a:p>
                          <a:pPr algn="ctr" fontAlgn="ctr"/>
                          <a:r>
                            <a:rPr lang="en-GB" sz="1200" b="0" i="0" u="none" strike="noStrike">
                              <a:solidFill>
                                <a:schemeClr val="accent6"/>
                              </a:solidFill>
                              <a:effectLst/>
                              <a:latin typeface="+mn-lt"/>
                            </a:rPr>
                            <a:t>7.15</a:t>
                          </a:r>
                        </a:p>
                      </a:txBody>
                      <a:tcPr marL="9525" marR="9525" marT="9525" marB="0" anchor="ctr"/>
                    </a:tc>
                    <a:tc>
                      <a:txBody>
                        <a:bodyPr/>
                        <a:lstStyle/>
                        <a:p>
                          <a:pPr algn="ctr" fontAlgn="ctr"/>
                          <a:r>
                            <a:rPr lang="en-GB" sz="1200" b="0" i="0" u="none" strike="noStrike">
                              <a:solidFill>
                                <a:schemeClr val="accent6"/>
                              </a:solidFill>
                              <a:effectLst/>
                              <a:latin typeface="+mn-lt"/>
                            </a:rPr>
                            <a:t>10.05</a:t>
                          </a:r>
                        </a:p>
                      </a:txBody>
                      <a:tcPr marL="9525" marR="9525" marT="9525" marB="0" anchor="ctr"/>
                    </a:tc>
                    <a:tc>
                      <a:txBody>
                        <a:bodyPr/>
                        <a:lstStyle/>
                        <a:p>
                          <a:pPr algn="ctr" fontAlgn="b"/>
                          <a:r>
                            <a:rPr lang="en-GB" sz="1200" b="0" i="0" u="none" strike="noStrike">
                              <a:solidFill>
                                <a:schemeClr val="accent6"/>
                              </a:solidFill>
                              <a:effectLst/>
                              <a:latin typeface="+mn-lt"/>
                            </a:rPr>
                            <a:t>0.0999</a:t>
                          </a:r>
                        </a:p>
                      </a:txBody>
                      <a:tcPr marL="9525" marR="9525" marT="9525" marB="0" anchor="ctr"/>
                    </a:tc>
                    <a:tc>
                      <a:txBody>
                        <a:bodyPr/>
                        <a:lstStyle/>
                        <a:p>
                          <a:pPr algn="ctr" fontAlgn="b"/>
                          <a:r>
                            <a:rPr lang="en-GB" sz="1200" b="0" i="0" u="none" strike="noStrike">
                              <a:solidFill>
                                <a:schemeClr val="accent6"/>
                              </a:solidFill>
                              <a:effectLst/>
                              <a:latin typeface="+mn-lt"/>
                            </a:rPr>
                            <a:t>4.679</a:t>
                          </a:r>
                        </a:p>
                      </a:txBody>
                      <a:tcPr marL="9525" marR="9525" marT="9525" marB="0" anchor="ctr"/>
                    </a:tc>
                    <a:extLst>
                      <a:ext uri="{0D108BD9-81ED-4DB2-BD59-A6C34878D82A}">
                        <a16:rowId xmlns:a16="http://schemas.microsoft.com/office/drawing/2014/main" val="10004"/>
                      </a:ext>
                    </a:extLst>
                  </a:tr>
                  <a:tr h="190500">
                    <a:tc>
                      <a:txBody>
                        <a:bodyPr/>
                        <a:lstStyle/>
                        <a:p>
                          <a:pPr algn="ctr" fontAlgn="b"/>
                          <a:r>
                            <a:rPr lang="en-GB" sz="1200" b="0" u="none" strike="noStrike" dirty="0">
                              <a:solidFill>
                                <a:schemeClr val="accent6"/>
                              </a:solidFill>
                              <a:effectLst/>
                              <a:latin typeface="+mn-lt"/>
                            </a:rPr>
                            <a:t>E5</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1.455</a:t>
                          </a:r>
                        </a:p>
                      </a:txBody>
                      <a:tcPr marL="9525" marR="9525" marT="9525" marB="0" anchor="ctr"/>
                    </a:tc>
                    <a:tc>
                      <a:txBody>
                        <a:bodyPr/>
                        <a:lstStyle/>
                        <a:p>
                          <a:pPr algn="ctr" fontAlgn="ctr"/>
                          <a:r>
                            <a:rPr lang="en-GB" sz="1200" b="0" i="0" u="none" strike="noStrike">
                              <a:solidFill>
                                <a:schemeClr val="accent6"/>
                              </a:solidFill>
                              <a:effectLst/>
                              <a:latin typeface="+mn-lt"/>
                            </a:rPr>
                            <a:t>8.79</a:t>
                          </a:r>
                        </a:p>
                      </a:txBody>
                      <a:tcPr marL="9525" marR="9525" marT="9525" marB="0" anchor="ctr"/>
                    </a:tc>
                    <a:tc>
                      <a:txBody>
                        <a:bodyPr/>
                        <a:lstStyle/>
                        <a:p>
                          <a:pPr algn="ctr" fontAlgn="ctr"/>
                          <a:r>
                            <a:rPr lang="en-GB" sz="1200" b="0" i="0" u="none" strike="noStrike">
                              <a:solidFill>
                                <a:schemeClr val="accent6"/>
                              </a:solidFill>
                              <a:effectLst/>
                              <a:latin typeface="+mn-lt"/>
                            </a:rPr>
                            <a:t>13.29</a:t>
                          </a:r>
                        </a:p>
                      </a:txBody>
                      <a:tcPr marL="9525" marR="9525" marT="9525" marB="0" anchor="ctr"/>
                    </a:tc>
                    <a:tc>
                      <a:txBody>
                        <a:bodyPr/>
                        <a:lstStyle/>
                        <a:p>
                          <a:pPr algn="ctr" fontAlgn="b"/>
                          <a:r>
                            <a:rPr lang="en-GB" sz="1200" b="0" i="0" u="none" strike="noStrike" dirty="0">
                              <a:solidFill>
                                <a:schemeClr val="accent6"/>
                              </a:solidFill>
                              <a:effectLst/>
                              <a:latin typeface="+mn-lt"/>
                            </a:rPr>
                            <a:t>0.0992</a:t>
                          </a:r>
                        </a:p>
                      </a:txBody>
                      <a:tcPr marL="9525" marR="9525" marT="9525" marB="0" anchor="ctr"/>
                    </a:tc>
                    <a:tc>
                      <a:txBody>
                        <a:bodyPr/>
                        <a:lstStyle/>
                        <a:p>
                          <a:pPr algn="ctr" fontAlgn="b"/>
                          <a:r>
                            <a:rPr lang="en-GB" sz="1200" b="0" i="0" u="none" strike="noStrike" dirty="0">
                              <a:solidFill>
                                <a:schemeClr val="accent6"/>
                              </a:solidFill>
                              <a:effectLst/>
                              <a:latin typeface="+mn-lt"/>
                            </a:rPr>
                            <a:t>4.621</a:t>
                          </a:r>
                        </a:p>
                      </a:txBody>
                      <a:tcPr marL="9525" marR="9525" marT="9525" marB="0" anchor="ctr"/>
                    </a:tc>
                    <a:extLst>
                      <a:ext uri="{0D108BD9-81ED-4DB2-BD59-A6C34878D82A}">
                        <a16:rowId xmlns:a16="http://schemas.microsoft.com/office/drawing/2014/main" val="10005"/>
                      </a:ext>
                    </a:extLst>
                  </a:tr>
                  <a:tr h="190500">
                    <a:tc>
                      <a:txBody>
                        <a:bodyPr/>
                        <a:lstStyle/>
                        <a:p>
                          <a:pPr algn="ctr" fontAlgn="b"/>
                          <a:r>
                            <a:rPr lang="en-GB" sz="1200" b="0" u="none" strike="noStrike" dirty="0">
                              <a:solidFill>
                                <a:schemeClr val="accent6"/>
                              </a:solidFill>
                              <a:effectLst/>
                              <a:latin typeface="+mn-lt"/>
                            </a:rPr>
                            <a:t>E6</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0.455</a:t>
                          </a:r>
                        </a:p>
                      </a:txBody>
                      <a:tcPr marL="9525" marR="9525" marT="9525" marB="0" anchor="ctr"/>
                    </a:tc>
                    <a:tc>
                      <a:txBody>
                        <a:bodyPr/>
                        <a:lstStyle/>
                        <a:p>
                          <a:pPr algn="ctr" fontAlgn="ctr"/>
                          <a:r>
                            <a:rPr lang="en-GB" sz="1200" b="0" i="0" u="none" strike="noStrike">
                              <a:solidFill>
                                <a:schemeClr val="accent6"/>
                              </a:solidFill>
                              <a:effectLst/>
                              <a:latin typeface="+mn-lt"/>
                            </a:rPr>
                            <a:t>10.56</a:t>
                          </a:r>
                        </a:p>
                      </a:txBody>
                      <a:tcPr marL="9525" marR="9525" marT="9525" marB="0" anchor="ctr"/>
                    </a:tc>
                    <a:tc>
                      <a:txBody>
                        <a:bodyPr/>
                        <a:lstStyle/>
                        <a:p>
                          <a:pPr algn="ctr" fontAlgn="ctr"/>
                          <a:r>
                            <a:rPr lang="en-GB" sz="1200" b="0" i="0" u="none" strike="noStrike" dirty="0">
                              <a:solidFill>
                                <a:schemeClr val="accent6"/>
                              </a:solidFill>
                              <a:effectLst/>
                              <a:latin typeface="+mn-lt"/>
                            </a:rPr>
                            <a:t>16.39</a:t>
                          </a:r>
                        </a:p>
                      </a:txBody>
                      <a:tcPr marL="9525" marR="9525" marT="9525" marB="0" anchor="ctr"/>
                    </a:tc>
                    <a:tc>
                      <a:txBody>
                        <a:bodyPr/>
                        <a:lstStyle/>
                        <a:p>
                          <a:pPr algn="ctr" fontAlgn="b"/>
                          <a:r>
                            <a:rPr lang="en-GB" sz="1200" b="0" i="0" u="none" strike="noStrike">
                              <a:solidFill>
                                <a:schemeClr val="accent6"/>
                              </a:solidFill>
                              <a:effectLst/>
                              <a:latin typeface="+mn-lt"/>
                            </a:rPr>
                            <a:t>0.0987</a:t>
                          </a:r>
                        </a:p>
                      </a:txBody>
                      <a:tcPr marL="9525" marR="9525" marT="9525" marB="0" anchor="ctr"/>
                    </a:tc>
                    <a:tc>
                      <a:txBody>
                        <a:bodyPr/>
                        <a:lstStyle/>
                        <a:p>
                          <a:pPr algn="ctr" fontAlgn="b"/>
                          <a:r>
                            <a:rPr lang="en-GB" sz="1200" b="0" i="0" u="none" strike="noStrike">
                              <a:solidFill>
                                <a:schemeClr val="accent6"/>
                              </a:solidFill>
                              <a:effectLst/>
                              <a:latin typeface="+mn-lt"/>
                            </a:rPr>
                            <a:t>4.574</a:t>
                          </a:r>
                        </a:p>
                      </a:txBody>
                      <a:tcPr marL="9525" marR="9525" marT="9525" marB="0" anchor="ctr"/>
                    </a:tc>
                    <a:extLst>
                      <a:ext uri="{0D108BD9-81ED-4DB2-BD59-A6C34878D82A}">
                        <a16:rowId xmlns:a16="http://schemas.microsoft.com/office/drawing/2014/main" val="10006"/>
                      </a:ext>
                    </a:extLst>
                  </a:tr>
                  <a:tr h="190500">
                    <a:tc>
                      <a:txBody>
                        <a:bodyPr/>
                        <a:lstStyle/>
                        <a:p>
                          <a:pPr algn="ctr" fontAlgn="b"/>
                          <a:r>
                            <a:rPr lang="en-GB" sz="1200" b="0" i="0" u="none" strike="noStrike" dirty="0">
                              <a:solidFill>
                                <a:schemeClr val="accent6"/>
                              </a:solidFill>
                              <a:effectLst/>
                              <a:latin typeface="+mn-lt"/>
                            </a:rPr>
                            <a:t>E7</a:t>
                          </a:r>
                        </a:p>
                      </a:txBody>
                      <a:tcPr marL="72000" marR="72000" marT="36000" marB="36000" anchor="ctr"/>
                    </a:tc>
                    <a:tc>
                      <a:txBody>
                        <a:bodyPr/>
                        <a:lstStyle/>
                        <a:p>
                          <a:pPr algn="ctr" fontAlgn="ctr"/>
                          <a:r>
                            <a:rPr lang="en-GB" sz="1200" b="0" i="0" u="none" strike="noStrike" dirty="0">
                              <a:solidFill>
                                <a:schemeClr val="accent6"/>
                              </a:solidFill>
                              <a:effectLst/>
                              <a:latin typeface="+mn-lt"/>
                            </a:rPr>
                            <a:t>0.000</a:t>
                          </a:r>
                        </a:p>
                      </a:txBody>
                      <a:tcPr marL="9525" marR="9525" marT="9525" marB="0" anchor="ctr"/>
                    </a:tc>
                    <a:tc>
                      <a:txBody>
                        <a:bodyPr/>
                        <a:lstStyle/>
                        <a:p>
                          <a:pPr algn="ctr" fontAlgn="ctr"/>
                          <a:r>
                            <a:rPr lang="en-GB" sz="1200" b="0" i="0" u="none" strike="noStrike" dirty="0">
                              <a:solidFill>
                                <a:schemeClr val="accent6"/>
                              </a:solidFill>
                              <a:effectLst/>
                              <a:latin typeface="+mn-lt"/>
                            </a:rPr>
                            <a:t>11.37</a:t>
                          </a:r>
                        </a:p>
                      </a:txBody>
                      <a:tcPr marL="9525" marR="9525" marT="9525" marB="0" anchor="ctr"/>
                    </a:tc>
                    <a:tc>
                      <a:txBody>
                        <a:bodyPr/>
                        <a:lstStyle/>
                        <a:p>
                          <a:pPr algn="ctr" fontAlgn="ctr"/>
                          <a:r>
                            <a:rPr lang="en-GB" sz="1200" b="0" i="0" u="none" strike="noStrike" dirty="0">
                              <a:solidFill>
                                <a:schemeClr val="accent6"/>
                              </a:solidFill>
                              <a:effectLst/>
                              <a:latin typeface="+mn-lt"/>
                            </a:rPr>
                            <a:t>17.59</a:t>
                          </a:r>
                        </a:p>
                      </a:txBody>
                      <a:tcPr marL="9525" marR="9525" marT="9525" marB="0" anchor="ctr"/>
                    </a:tc>
                    <a:tc>
                      <a:txBody>
                        <a:bodyPr/>
                        <a:lstStyle/>
                        <a:p>
                          <a:pPr algn="ctr" fontAlgn="b"/>
                          <a:r>
                            <a:rPr lang="en-GB" sz="1200" b="0" i="0" u="none" strike="noStrike">
                              <a:solidFill>
                                <a:schemeClr val="accent6"/>
                              </a:solidFill>
                              <a:effectLst/>
                              <a:latin typeface="+mn-lt"/>
                            </a:rPr>
                            <a:t>0.0986</a:t>
                          </a:r>
                        </a:p>
                      </a:txBody>
                      <a:tcPr marL="9525" marR="9525" marT="9525" marB="0" anchor="ctr"/>
                    </a:tc>
                    <a:tc>
                      <a:txBody>
                        <a:bodyPr/>
                        <a:lstStyle/>
                        <a:p>
                          <a:pPr algn="ctr" fontAlgn="b"/>
                          <a:r>
                            <a:rPr lang="en-GB" sz="1200" b="0" i="0" u="none" strike="noStrike" dirty="0">
                              <a:solidFill>
                                <a:schemeClr val="accent6"/>
                              </a:solidFill>
                              <a:effectLst/>
                              <a:latin typeface="+mn-lt"/>
                            </a:rPr>
                            <a:t>4.560</a:t>
                          </a:r>
                        </a:p>
                      </a:txBody>
                      <a:tcPr marL="9525" marR="9525" marT="9525" marB="0" anchor="ctr"/>
                    </a:tc>
                    <a:extLst>
                      <a:ext uri="{0D108BD9-81ED-4DB2-BD59-A6C34878D82A}">
                        <a16:rowId xmlns:a16="http://schemas.microsoft.com/office/drawing/2014/main" val="10007"/>
                      </a:ext>
                    </a:extLst>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1514000122"/>
                  </p:ext>
                </p:extLst>
              </p:nvPr>
            </p:nvGraphicFramePr>
            <p:xfrm>
              <a:off x="1130291" y="3411897"/>
              <a:ext cx="3274710" cy="2199514"/>
            </p:xfrm>
            <a:graphic>
              <a:graphicData uri="http://schemas.openxmlformats.org/drawingml/2006/table">
                <a:tbl>
                  <a:tblPr>
                    <a:tableStyleId>{E8B1032C-EA38-4F05-BA0D-38AFFFC7BED3}</a:tableStyleId>
                  </a:tblPr>
                  <a:tblGrid>
                    <a:gridCol w="335289">
                      <a:extLst>
                        <a:ext uri="{9D8B030D-6E8A-4147-A177-3AD203B41FA5}">
                          <a16:colId xmlns:a16="http://schemas.microsoft.com/office/drawing/2014/main" xmlns:a14="http://schemas.microsoft.com/office/drawing/2010/main" xmlns="" val="20000"/>
                        </a:ext>
                      </a:extLst>
                    </a:gridCol>
                    <a:gridCol w="529503">
                      <a:extLst>
                        <a:ext uri="{9D8B030D-6E8A-4147-A177-3AD203B41FA5}">
                          <a16:colId xmlns:a16="http://schemas.microsoft.com/office/drawing/2014/main" xmlns:a14="http://schemas.microsoft.com/office/drawing/2010/main" xmlns="" val="20001"/>
                        </a:ext>
                      </a:extLst>
                    </a:gridCol>
                    <a:gridCol w="601452">
                      <a:extLst>
                        <a:ext uri="{9D8B030D-6E8A-4147-A177-3AD203B41FA5}">
                          <a16:colId xmlns:a16="http://schemas.microsoft.com/office/drawing/2014/main" xmlns:a14="http://schemas.microsoft.com/office/drawing/2010/main" xmlns="" val="20002"/>
                        </a:ext>
                      </a:extLst>
                    </a:gridCol>
                    <a:gridCol w="554837">
                      <a:extLst>
                        <a:ext uri="{9D8B030D-6E8A-4147-A177-3AD203B41FA5}">
                          <a16:colId xmlns:a16="http://schemas.microsoft.com/office/drawing/2014/main" xmlns:a14="http://schemas.microsoft.com/office/drawing/2010/main" xmlns="" val="20003"/>
                        </a:ext>
                      </a:extLst>
                    </a:gridCol>
                    <a:gridCol w="550613">
                      <a:extLst>
                        <a:ext uri="{9D8B030D-6E8A-4147-A177-3AD203B41FA5}">
                          <a16:colId xmlns:a16="http://schemas.microsoft.com/office/drawing/2014/main" xmlns:a14="http://schemas.microsoft.com/office/drawing/2010/main" xmlns="" val="20004"/>
                        </a:ext>
                      </a:extLst>
                    </a:gridCol>
                    <a:gridCol w="703016">
                      <a:extLst>
                        <a:ext uri="{9D8B030D-6E8A-4147-A177-3AD203B41FA5}">
                          <a16:colId xmlns:a16="http://schemas.microsoft.com/office/drawing/2014/main" xmlns:a14="http://schemas.microsoft.com/office/drawing/2010/main" xmlns="" val="20005"/>
                        </a:ext>
                      </a:extLst>
                    </a:gridCol>
                  </a:tblGrid>
                  <a:tr h="415354">
                    <a:tc>
                      <a:txBody>
                        <a:bodyPr/>
                        <a:lstStyle/>
                        <a:p>
                          <a:pPr algn="ctr" fontAlgn="b"/>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dirty="0" smtClean="0">
                              <a:solidFill>
                                <a:schemeClr val="accent6"/>
                              </a:solidFill>
                              <a:effectLst/>
                              <a:latin typeface="+mn-lt"/>
                            </a:rPr>
                            <a:t>E</a:t>
                          </a:r>
                          <a:r>
                            <a:rPr lang="en-GB" sz="1200" b="0" i="0" u="none" strike="noStrike" baseline="-25000" dirty="0" smtClean="0">
                              <a:solidFill>
                                <a:schemeClr val="accent6"/>
                              </a:solidFill>
                              <a:effectLst/>
                              <a:latin typeface="+mn-lt"/>
                            </a:rPr>
                            <a:t>SRF08</a:t>
                          </a:r>
                          <a:r>
                            <a:rPr lang="en-GB" sz="1200" b="0" i="0" u="none" strike="noStrike" dirty="0" smtClean="0">
                              <a:solidFill>
                                <a:schemeClr val="accent6"/>
                              </a:solidFill>
                              <a:effectLst/>
                              <a:latin typeface="+mn-lt"/>
                            </a:rPr>
                            <a:t> </a:t>
                          </a:r>
                          <a:r>
                            <a:rPr lang="en-GB" sz="1200" b="0" i="0" u="none" strike="noStrike" dirty="0">
                              <a:solidFill>
                                <a:schemeClr val="accent6"/>
                              </a:solidFill>
                              <a:effectLst/>
                              <a:latin typeface="+mn-lt"/>
                            </a:rPr>
                            <a:t>[MV/m]</a:t>
                          </a:r>
                        </a:p>
                      </a:txBody>
                      <a:tcPr marL="9525" marR="9525" marT="9525" marB="0" anchor="ctr"/>
                    </a:tc>
                    <a:tc>
                      <a:txBody>
                        <a:bodyPr/>
                        <a:lstStyle/>
                        <a:p>
                          <a:endParaRPr lang="en-US"/>
                        </a:p>
                      </a:txBody>
                      <a:tcPr marL="9525" marR="9525" marT="9525" marB="0" anchor="ctr">
                        <a:blipFill rotWithShape="0">
                          <a:blip r:embed="rId8"/>
                          <a:stretch>
                            <a:fillRect l="-144444" t="-2941" r="-302020" b="-447059"/>
                          </a:stretch>
                        </a:blipFill>
                      </a:tcPr>
                    </a:tc>
                    <a:tc>
                      <a:txBody>
                        <a:bodyPr/>
                        <a:lstStyle/>
                        <a:p>
                          <a:endParaRPr lang="en-US"/>
                        </a:p>
                      </a:txBody>
                      <a:tcPr marL="9525" marR="9525" marT="9525" marB="0" anchor="ctr">
                        <a:blipFill rotWithShape="0">
                          <a:blip r:embed="rId8"/>
                          <a:stretch>
                            <a:fillRect l="-265934" t="-2941" r="-228571" b="-447059"/>
                          </a:stretch>
                        </a:blipFill>
                      </a:tcPr>
                    </a:tc>
                    <a:tc>
                      <a:txBody>
                        <a:bodyPr/>
                        <a:lstStyle/>
                        <a:p>
                          <a:pPr algn="ctr" fontAlgn="ctr"/>
                          <a:r>
                            <a:rPr lang="en-GB" sz="1200" b="0" i="0" u="none" strike="noStrike" dirty="0" smtClean="0">
                              <a:solidFill>
                                <a:schemeClr val="accent6"/>
                              </a:solidFill>
                              <a:effectLst/>
                              <a:latin typeface="+mn-lt"/>
                            </a:rPr>
                            <a:t>beta</a:t>
                          </a:r>
                          <a:endParaRPr lang="en-GB" sz="1200" b="0" i="0" u="none" strike="noStrike" dirty="0">
                            <a:solidFill>
                              <a:schemeClr val="accent6"/>
                            </a:solidFill>
                            <a:effectLst/>
                            <a:latin typeface="+mn-lt"/>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smtClean="0">
                              <a:solidFill>
                                <a:schemeClr val="accent6"/>
                              </a:solidFill>
                              <a:effectLst/>
                              <a:latin typeface="+mn-lt"/>
                            </a:rPr>
                            <a:t>Energy [MeV/u]</a:t>
                          </a:r>
                        </a:p>
                      </a:txBody>
                      <a:tcPr marL="9525" marR="9525" marT="9525" marB="0" anchor="ctr"/>
                    </a:tc>
                    <a:extLst>
                      <a:ext uri="{0D108BD9-81ED-4DB2-BD59-A6C34878D82A}">
                        <a16:rowId xmlns:a16="http://schemas.microsoft.com/office/drawing/2014/main" xmlns:a14="http://schemas.microsoft.com/office/drawing/2010/main" xmlns="" val="10000"/>
                      </a:ext>
                    </a:extLst>
                  </a:tr>
                  <a:tr h="254880">
                    <a:tc>
                      <a:txBody>
                        <a:bodyPr/>
                        <a:lstStyle/>
                        <a:p>
                          <a:pPr algn="ctr" fontAlgn="b"/>
                          <a:r>
                            <a:rPr lang="en-GB" sz="1200" b="0" u="none" strike="noStrike" dirty="0" smtClean="0">
                              <a:solidFill>
                                <a:schemeClr val="accent6"/>
                              </a:solidFill>
                              <a:effectLst/>
                              <a:latin typeface="+mn-lt"/>
                            </a:rPr>
                            <a:t>E1</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5.455</a:t>
                          </a:r>
                        </a:p>
                      </a:txBody>
                      <a:tcPr marL="9525" marR="9525" marT="9525" marB="0" anchor="ctr"/>
                    </a:tc>
                    <a:tc>
                      <a:txBody>
                        <a:bodyPr/>
                        <a:lstStyle/>
                        <a:p>
                          <a:pPr algn="ctr" fontAlgn="ctr"/>
                          <a:r>
                            <a:rPr lang="en-GB" sz="1200" b="0" i="0" u="none" strike="noStrike">
                              <a:solidFill>
                                <a:schemeClr val="accent6"/>
                              </a:solidFill>
                              <a:effectLst/>
                              <a:latin typeface="+mn-lt"/>
                            </a:rPr>
                            <a:t>2.12</a:t>
                          </a:r>
                        </a:p>
                      </a:txBody>
                      <a:tcPr marL="9525" marR="9525" marT="9525" marB="0" anchor="ctr"/>
                    </a:tc>
                    <a:tc>
                      <a:txBody>
                        <a:bodyPr/>
                        <a:lstStyle/>
                        <a:p>
                          <a:pPr algn="ctr" fontAlgn="ctr"/>
                          <a:r>
                            <a:rPr lang="en-GB" sz="1200" b="0" i="0" u="none" strike="noStrike">
                              <a:solidFill>
                                <a:schemeClr val="accent6"/>
                              </a:solidFill>
                              <a:effectLst/>
                              <a:latin typeface="+mn-lt"/>
                            </a:rPr>
                            <a:t>0.00</a:t>
                          </a:r>
                        </a:p>
                      </a:txBody>
                      <a:tcPr marL="9525" marR="9525" marT="9525" marB="0" anchor="ctr"/>
                    </a:tc>
                    <a:tc>
                      <a:txBody>
                        <a:bodyPr/>
                        <a:lstStyle/>
                        <a:p>
                          <a:pPr algn="ctr" fontAlgn="b"/>
                          <a:r>
                            <a:rPr lang="en-GB" sz="1200" b="0" i="0" u="none" strike="noStrike">
                              <a:solidFill>
                                <a:schemeClr val="accent6"/>
                              </a:solidFill>
                              <a:effectLst/>
                              <a:latin typeface="+mn-lt"/>
                            </a:rPr>
                            <a:t>0.1018</a:t>
                          </a:r>
                        </a:p>
                      </a:txBody>
                      <a:tcPr marL="9525" marR="9525" marT="9525" marB="0" anchor="ctr"/>
                    </a:tc>
                    <a:tc>
                      <a:txBody>
                        <a:bodyPr/>
                        <a:lstStyle/>
                        <a:p>
                          <a:pPr algn="ctr" fontAlgn="b"/>
                          <a:r>
                            <a:rPr lang="en-GB" sz="1200" b="0" i="0" u="none" strike="noStrike">
                              <a:solidFill>
                                <a:schemeClr val="accent6"/>
                              </a:solidFill>
                              <a:effectLst/>
                              <a:latin typeface="+mn-lt"/>
                            </a:rPr>
                            <a:t>4.866</a:t>
                          </a:r>
                        </a:p>
                      </a:txBody>
                      <a:tcPr marL="9525" marR="9525" marT="9525" marB="0" anchor="ctr"/>
                    </a:tc>
                    <a:extLst>
                      <a:ext uri="{0D108BD9-81ED-4DB2-BD59-A6C34878D82A}">
                        <a16:rowId xmlns:a16="http://schemas.microsoft.com/office/drawing/2014/main" xmlns:a14="http://schemas.microsoft.com/office/drawing/2010/main" xmlns="" val="10001"/>
                      </a:ext>
                    </a:extLst>
                  </a:tr>
                  <a:tr h="254880">
                    <a:tc>
                      <a:txBody>
                        <a:bodyPr/>
                        <a:lstStyle/>
                        <a:p>
                          <a:pPr algn="ctr" fontAlgn="b"/>
                          <a:r>
                            <a:rPr lang="en-GB" sz="1200" b="0" u="none" strike="noStrike" dirty="0" smtClean="0">
                              <a:solidFill>
                                <a:schemeClr val="accent6"/>
                              </a:solidFill>
                              <a:effectLst/>
                              <a:latin typeface="+mn-lt"/>
                            </a:rPr>
                            <a:t>E2</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4.455</a:t>
                          </a:r>
                        </a:p>
                      </a:txBody>
                      <a:tcPr marL="9525" marR="9525" marT="9525" marB="0" anchor="ctr"/>
                    </a:tc>
                    <a:tc>
                      <a:txBody>
                        <a:bodyPr/>
                        <a:lstStyle/>
                        <a:p>
                          <a:pPr algn="ctr" fontAlgn="ctr"/>
                          <a:r>
                            <a:rPr lang="en-GB" sz="1200" b="0" i="0" u="none" strike="noStrike">
                              <a:solidFill>
                                <a:schemeClr val="accent6"/>
                              </a:solidFill>
                              <a:effectLst/>
                              <a:latin typeface="+mn-lt"/>
                            </a:rPr>
                            <a:t>3.64</a:t>
                          </a:r>
                        </a:p>
                      </a:txBody>
                      <a:tcPr marL="9525" marR="9525" marT="9525" marB="0" anchor="ctr"/>
                    </a:tc>
                    <a:tc>
                      <a:txBody>
                        <a:bodyPr/>
                        <a:lstStyle/>
                        <a:p>
                          <a:pPr algn="ctr" fontAlgn="ctr"/>
                          <a:r>
                            <a:rPr lang="en-GB" sz="1200" b="0" i="0" u="none" strike="noStrike">
                              <a:solidFill>
                                <a:schemeClr val="accent6"/>
                              </a:solidFill>
                              <a:effectLst/>
                              <a:latin typeface="+mn-lt"/>
                            </a:rPr>
                            <a:t>3.34</a:t>
                          </a:r>
                        </a:p>
                      </a:txBody>
                      <a:tcPr marL="9525" marR="9525" marT="9525" marB="0" anchor="ctr"/>
                    </a:tc>
                    <a:tc>
                      <a:txBody>
                        <a:bodyPr/>
                        <a:lstStyle/>
                        <a:p>
                          <a:pPr algn="ctr" fontAlgn="b"/>
                          <a:r>
                            <a:rPr lang="en-GB" sz="1200" b="0" i="0" u="none" strike="noStrike">
                              <a:solidFill>
                                <a:schemeClr val="accent6"/>
                              </a:solidFill>
                              <a:effectLst/>
                              <a:latin typeface="+mn-lt"/>
                            </a:rPr>
                            <a:t>0.1011</a:t>
                          </a:r>
                        </a:p>
                      </a:txBody>
                      <a:tcPr marL="9525" marR="9525" marT="9525" marB="0" anchor="ctr"/>
                    </a:tc>
                    <a:tc>
                      <a:txBody>
                        <a:bodyPr/>
                        <a:lstStyle/>
                        <a:p>
                          <a:pPr algn="ctr" fontAlgn="b"/>
                          <a:r>
                            <a:rPr lang="en-GB" sz="1200" b="0" i="0" u="none" strike="noStrike">
                              <a:solidFill>
                                <a:schemeClr val="accent6"/>
                              </a:solidFill>
                              <a:effectLst/>
                              <a:latin typeface="+mn-lt"/>
                            </a:rPr>
                            <a:t>4.797</a:t>
                          </a:r>
                        </a:p>
                      </a:txBody>
                      <a:tcPr marL="9525" marR="9525" marT="9525" marB="0" anchor="ctr"/>
                    </a:tc>
                    <a:extLst>
                      <a:ext uri="{0D108BD9-81ED-4DB2-BD59-A6C34878D82A}">
                        <a16:rowId xmlns:a16="http://schemas.microsoft.com/office/drawing/2014/main" xmlns:a14="http://schemas.microsoft.com/office/drawing/2010/main" xmlns="" val="10002"/>
                      </a:ext>
                    </a:extLst>
                  </a:tr>
                  <a:tr h="254880">
                    <a:tc>
                      <a:txBody>
                        <a:bodyPr/>
                        <a:lstStyle/>
                        <a:p>
                          <a:pPr algn="ctr" fontAlgn="b"/>
                          <a:r>
                            <a:rPr lang="en-GB" sz="1200" b="0" u="none" strike="noStrike" dirty="0" smtClean="0">
                              <a:solidFill>
                                <a:schemeClr val="accent6"/>
                              </a:solidFill>
                              <a:effectLst/>
                              <a:latin typeface="+mn-lt"/>
                            </a:rPr>
                            <a:t>E3</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3.455</a:t>
                          </a:r>
                        </a:p>
                      </a:txBody>
                      <a:tcPr marL="9525" marR="9525" marT="9525" marB="0" anchor="ctr"/>
                    </a:tc>
                    <a:tc>
                      <a:txBody>
                        <a:bodyPr/>
                        <a:lstStyle/>
                        <a:p>
                          <a:pPr algn="ctr" fontAlgn="ctr"/>
                          <a:r>
                            <a:rPr lang="en-GB" sz="1200" b="0" i="0" u="none" strike="noStrike">
                              <a:solidFill>
                                <a:schemeClr val="accent6"/>
                              </a:solidFill>
                              <a:effectLst/>
                              <a:latin typeface="+mn-lt"/>
                            </a:rPr>
                            <a:t>5.44</a:t>
                          </a:r>
                        </a:p>
                      </a:txBody>
                      <a:tcPr marL="9525" marR="9525" marT="9525" marB="0" anchor="ctr"/>
                    </a:tc>
                    <a:tc>
                      <a:txBody>
                        <a:bodyPr/>
                        <a:lstStyle/>
                        <a:p>
                          <a:pPr algn="ctr" fontAlgn="ctr"/>
                          <a:r>
                            <a:rPr lang="en-GB" sz="1200" b="0" i="0" u="none" strike="noStrike">
                              <a:solidFill>
                                <a:schemeClr val="accent6"/>
                              </a:solidFill>
                              <a:effectLst/>
                              <a:latin typeface="+mn-lt"/>
                            </a:rPr>
                            <a:t>6.68</a:t>
                          </a:r>
                        </a:p>
                      </a:txBody>
                      <a:tcPr marL="9525" marR="9525" marT="9525" marB="0" anchor="ctr"/>
                    </a:tc>
                    <a:tc>
                      <a:txBody>
                        <a:bodyPr/>
                        <a:lstStyle/>
                        <a:p>
                          <a:pPr algn="ctr" fontAlgn="b"/>
                          <a:r>
                            <a:rPr lang="en-GB" sz="1200" b="0" i="0" u="none" strike="noStrike">
                              <a:solidFill>
                                <a:schemeClr val="accent6"/>
                              </a:solidFill>
                              <a:effectLst/>
                              <a:latin typeface="+mn-lt"/>
                            </a:rPr>
                            <a:t>0.1005</a:t>
                          </a:r>
                        </a:p>
                      </a:txBody>
                      <a:tcPr marL="9525" marR="9525" marT="9525" marB="0" anchor="ctr"/>
                    </a:tc>
                    <a:tc>
                      <a:txBody>
                        <a:bodyPr/>
                        <a:lstStyle/>
                        <a:p>
                          <a:pPr algn="ctr" fontAlgn="b"/>
                          <a:r>
                            <a:rPr lang="en-GB" sz="1200" b="0" i="0" u="none" strike="noStrike" dirty="0">
                              <a:solidFill>
                                <a:schemeClr val="accent6"/>
                              </a:solidFill>
                              <a:effectLst/>
                              <a:latin typeface="+mn-lt"/>
                            </a:rPr>
                            <a:t>4.740</a:t>
                          </a:r>
                        </a:p>
                      </a:txBody>
                      <a:tcPr marL="9525" marR="9525" marT="9525" marB="0" anchor="ctr"/>
                    </a:tc>
                    <a:extLst>
                      <a:ext uri="{0D108BD9-81ED-4DB2-BD59-A6C34878D82A}">
                        <a16:rowId xmlns:a16="http://schemas.microsoft.com/office/drawing/2014/main" xmlns:a14="http://schemas.microsoft.com/office/drawing/2010/main" xmlns="" val="10003"/>
                      </a:ext>
                    </a:extLst>
                  </a:tr>
                  <a:tr h="254880">
                    <a:tc>
                      <a:txBody>
                        <a:bodyPr/>
                        <a:lstStyle/>
                        <a:p>
                          <a:pPr algn="ctr" fontAlgn="b"/>
                          <a:r>
                            <a:rPr lang="en-GB" sz="1200" b="0" u="none" strike="noStrike" dirty="0" smtClean="0">
                              <a:solidFill>
                                <a:schemeClr val="accent6"/>
                              </a:solidFill>
                              <a:effectLst/>
                              <a:latin typeface="+mn-lt"/>
                            </a:rPr>
                            <a:t>E4</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2.455</a:t>
                          </a:r>
                        </a:p>
                      </a:txBody>
                      <a:tcPr marL="9525" marR="9525" marT="9525" marB="0" anchor="ctr"/>
                    </a:tc>
                    <a:tc>
                      <a:txBody>
                        <a:bodyPr/>
                        <a:lstStyle/>
                        <a:p>
                          <a:pPr algn="ctr" fontAlgn="ctr"/>
                          <a:r>
                            <a:rPr lang="en-GB" sz="1200" b="0" i="0" u="none" strike="noStrike">
                              <a:solidFill>
                                <a:schemeClr val="accent6"/>
                              </a:solidFill>
                              <a:effectLst/>
                              <a:latin typeface="+mn-lt"/>
                            </a:rPr>
                            <a:t>7.15</a:t>
                          </a:r>
                        </a:p>
                      </a:txBody>
                      <a:tcPr marL="9525" marR="9525" marT="9525" marB="0" anchor="ctr"/>
                    </a:tc>
                    <a:tc>
                      <a:txBody>
                        <a:bodyPr/>
                        <a:lstStyle/>
                        <a:p>
                          <a:pPr algn="ctr" fontAlgn="ctr"/>
                          <a:r>
                            <a:rPr lang="en-GB" sz="1200" b="0" i="0" u="none" strike="noStrike">
                              <a:solidFill>
                                <a:schemeClr val="accent6"/>
                              </a:solidFill>
                              <a:effectLst/>
                              <a:latin typeface="+mn-lt"/>
                            </a:rPr>
                            <a:t>10.05</a:t>
                          </a:r>
                        </a:p>
                      </a:txBody>
                      <a:tcPr marL="9525" marR="9525" marT="9525" marB="0" anchor="ctr"/>
                    </a:tc>
                    <a:tc>
                      <a:txBody>
                        <a:bodyPr/>
                        <a:lstStyle/>
                        <a:p>
                          <a:pPr algn="ctr" fontAlgn="b"/>
                          <a:r>
                            <a:rPr lang="en-GB" sz="1200" b="0" i="0" u="none" strike="noStrike">
                              <a:solidFill>
                                <a:schemeClr val="accent6"/>
                              </a:solidFill>
                              <a:effectLst/>
                              <a:latin typeface="+mn-lt"/>
                            </a:rPr>
                            <a:t>0.0999</a:t>
                          </a:r>
                        </a:p>
                      </a:txBody>
                      <a:tcPr marL="9525" marR="9525" marT="9525" marB="0" anchor="ctr"/>
                    </a:tc>
                    <a:tc>
                      <a:txBody>
                        <a:bodyPr/>
                        <a:lstStyle/>
                        <a:p>
                          <a:pPr algn="ctr" fontAlgn="b"/>
                          <a:r>
                            <a:rPr lang="en-GB" sz="1200" b="0" i="0" u="none" strike="noStrike">
                              <a:solidFill>
                                <a:schemeClr val="accent6"/>
                              </a:solidFill>
                              <a:effectLst/>
                              <a:latin typeface="+mn-lt"/>
                            </a:rPr>
                            <a:t>4.679</a:t>
                          </a:r>
                        </a:p>
                      </a:txBody>
                      <a:tcPr marL="9525" marR="9525" marT="9525" marB="0" anchor="ctr"/>
                    </a:tc>
                    <a:extLst>
                      <a:ext uri="{0D108BD9-81ED-4DB2-BD59-A6C34878D82A}">
                        <a16:rowId xmlns:a16="http://schemas.microsoft.com/office/drawing/2014/main" xmlns:a14="http://schemas.microsoft.com/office/drawing/2010/main" xmlns="" val="10004"/>
                      </a:ext>
                    </a:extLst>
                  </a:tr>
                  <a:tr h="254880">
                    <a:tc>
                      <a:txBody>
                        <a:bodyPr/>
                        <a:lstStyle/>
                        <a:p>
                          <a:pPr algn="ctr" fontAlgn="b"/>
                          <a:r>
                            <a:rPr lang="en-GB" sz="1200" b="0" u="none" strike="noStrike" dirty="0" smtClean="0">
                              <a:solidFill>
                                <a:schemeClr val="accent6"/>
                              </a:solidFill>
                              <a:effectLst/>
                              <a:latin typeface="+mn-lt"/>
                            </a:rPr>
                            <a:t>E5</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1.455</a:t>
                          </a:r>
                        </a:p>
                      </a:txBody>
                      <a:tcPr marL="9525" marR="9525" marT="9525" marB="0" anchor="ctr"/>
                    </a:tc>
                    <a:tc>
                      <a:txBody>
                        <a:bodyPr/>
                        <a:lstStyle/>
                        <a:p>
                          <a:pPr algn="ctr" fontAlgn="ctr"/>
                          <a:r>
                            <a:rPr lang="en-GB" sz="1200" b="0" i="0" u="none" strike="noStrike">
                              <a:solidFill>
                                <a:schemeClr val="accent6"/>
                              </a:solidFill>
                              <a:effectLst/>
                              <a:latin typeface="+mn-lt"/>
                            </a:rPr>
                            <a:t>8.79</a:t>
                          </a:r>
                        </a:p>
                      </a:txBody>
                      <a:tcPr marL="9525" marR="9525" marT="9525" marB="0" anchor="ctr"/>
                    </a:tc>
                    <a:tc>
                      <a:txBody>
                        <a:bodyPr/>
                        <a:lstStyle/>
                        <a:p>
                          <a:pPr algn="ctr" fontAlgn="ctr"/>
                          <a:r>
                            <a:rPr lang="en-GB" sz="1200" b="0" i="0" u="none" strike="noStrike">
                              <a:solidFill>
                                <a:schemeClr val="accent6"/>
                              </a:solidFill>
                              <a:effectLst/>
                              <a:latin typeface="+mn-lt"/>
                            </a:rPr>
                            <a:t>13.29</a:t>
                          </a:r>
                        </a:p>
                      </a:txBody>
                      <a:tcPr marL="9525" marR="9525" marT="9525" marB="0" anchor="ctr"/>
                    </a:tc>
                    <a:tc>
                      <a:txBody>
                        <a:bodyPr/>
                        <a:lstStyle/>
                        <a:p>
                          <a:pPr algn="ctr" fontAlgn="b"/>
                          <a:r>
                            <a:rPr lang="en-GB" sz="1200" b="0" i="0" u="none" strike="noStrike" dirty="0">
                              <a:solidFill>
                                <a:schemeClr val="accent6"/>
                              </a:solidFill>
                              <a:effectLst/>
                              <a:latin typeface="+mn-lt"/>
                            </a:rPr>
                            <a:t>0.0992</a:t>
                          </a:r>
                        </a:p>
                      </a:txBody>
                      <a:tcPr marL="9525" marR="9525" marT="9525" marB="0" anchor="ctr"/>
                    </a:tc>
                    <a:tc>
                      <a:txBody>
                        <a:bodyPr/>
                        <a:lstStyle/>
                        <a:p>
                          <a:pPr algn="ctr" fontAlgn="b"/>
                          <a:r>
                            <a:rPr lang="en-GB" sz="1200" b="0" i="0" u="none" strike="noStrike" dirty="0">
                              <a:solidFill>
                                <a:schemeClr val="accent6"/>
                              </a:solidFill>
                              <a:effectLst/>
                              <a:latin typeface="+mn-lt"/>
                            </a:rPr>
                            <a:t>4.621</a:t>
                          </a:r>
                        </a:p>
                      </a:txBody>
                      <a:tcPr marL="9525" marR="9525" marT="9525" marB="0" anchor="ctr"/>
                    </a:tc>
                    <a:extLst>
                      <a:ext uri="{0D108BD9-81ED-4DB2-BD59-A6C34878D82A}">
                        <a16:rowId xmlns:a16="http://schemas.microsoft.com/office/drawing/2014/main" xmlns:a14="http://schemas.microsoft.com/office/drawing/2010/main" xmlns="" val="10005"/>
                      </a:ext>
                    </a:extLst>
                  </a:tr>
                  <a:tr h="254880">
                    <a:tc>
                      <a:txBody>
                        <a:bodyPr/>
                        <a:lstStyle/>
                        <a:p>
                          <a:pPr algn="ctr" fontAlgn="b"/>
                          <a:r>
                            <a:rPr lang="en-GB" sz="1200" b="0" u="none" strike="noStrike" dirty="0" smtClean="0">
                              <a:solidFill>
                                <a:schemeClr val="accent6"/>
                              </a:solidFill>
                              <a:effectLst/>
                              <a:latin typeface="+mn-lt"/>
                            </a:rPr>
                            <a:t>E6</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a:solidFill>
                                <a:schemeClr val="accent6"/>
                              </a:solidFill>
                              <a:effectLst/>
                              <a:latin typeface="+mn-lt"/>
                            </a:rPr>
                            <a:t>0.455</a:t>
                          </a:r>
                        </a:p>
                      </a:txBody>
                      <a:tcPr marL="9525" marR="9525" marT="9525" marB="0" anchor="ctr"/>
                    </a:tc>
                    <a:tc>
                      <a:txBody>
                        <a:bodyPr/>
                        <a:lstStyle/>
                        <a:p>
                          <a:pPr algn="ctr" fontAlgn="ctr"/>
                          <a:r>
                            <a:rPr lang="en-GB" sz="1200" b="0" i="0" u="none" strike="noStrike">
                              <a:solidFill>
                                <a:schemeClr val="accent6"/>
                              </a:solidFill>
                              <a:effectLst/>
                              <a:latin typeface="+mn-lt"/>
                            </a:rPr>
                            <a:t>10.56</a:t>
                          </a:r>
                        </a:p>
                      </a:txBody>
                      <a:tcPr marL="9525" marR="9525" marT="9525" marB="0" anchor="ctr"/>
                    </a:tc>
                    <a:tc>
                      <a:txBody>
                        <a:bodyPr/>
                        <a:lstStyle/>
                        <a:p>
                          <a:pPr algn="ctr" fontAlgn="ctr"/>
                          <a:r>
                            <a:rPr lang="en-GB" sz="1200" b="0" i="0" u="none" strike="noStrike" dirty="0">
                              <a:solidFill>
                                <a:schemeClr val="accent6"/>
                              </a:solidFill>
                              <a:effectLst/>
                              <a:latin typeface="+mn-lt"/>
                            </a:rPr>
                            <a:t>16.39</a:t>
                          </a:r>
                        </a:p>
                      </a:txBody>
                      <a:tcPr marL="9525" marR="9525" marT="9525" marB="0" anchor="ctr"/>
                    </a:tc>
                    <a:tc>
                      <a:txBody>
                        <a:bodyPr/>
                        <a:lstStyle/>
                        <a:p>
                          <a:pPr algn="ctr" fontAlgn="b"/>
                          <a:r>
                            <a:rPr lang="en-GB" sz="1200" b="0" i="0" u="none" strike="noStrike">
                              <a:solidFill>
                                <a:schemeClr val="accent6"/>
                              </a:solidFill>
                              <a:effectLst/>
                              <a:latin typeface="+mn-lt"/>
                            </a:rPr>
                            <a:t>0.0987</a:t>
                          </a:r>
                        </a:p>
                      </a:txBody>
                      <a:tcPr marL="9525" marR="9525" marT="9525" marB="0" anchor="ctr"/>
                    </a:tc>
                    <a:tc>
                      <a:txBody>
                        <a:bodyPr/>
                        <a:lstStyle/>
                        <a:p>
                          <a:pPr algn="ctr" fontAlgn="b"/>
                          <a:r>
                            <a:rPr lang="en-GB" sz="1200" b="0" i="0" u="none" strike="noStrike">
                              <a:solidFill>
                                <a:schemeClr val="accent6"/>
                              </a:solidFill>
                              <a:effectLst/>
                              <a:latin typeface="+mn-lt"/>
                            </a:rPr>
                            <a:t>4.574</a:t>
                          </a:r>
                        </a:p>
                      </a:txBody>
                      <a:tcPr marL="9525" marR="9525" marT="9525" marB="0" anchor="ctr"/>
                    </a:tc>
                    <a:extLst>
                      <a:ext uri="{0D108BD9-81ED-4DB2-BD59-A6C34878D82A}">
                        <a16:rowId xmlns:a16="http://schemas.microsoft.com/office/drawing/2014/main" xmlns:a14="http://schemas.microsoft.com/office/drawing/2010/main" xmlns="" val="10006"/>
                      </a:ext>
                    </a:extLst>
                  </a:tr>
                  <a:tr h="254880">
                    <a:tc>
                      <a:txBody>
                        <a:bodyPr/>
                        <a:lstStyle/>
                        <a:p>
                          <a:pPr algn="ctr" fontAlgn="b"/>
                          <a:r>
                            <a:rPr lang="en-GB" sz="1200" b="0" i="0" u="none" strike="noStrike" dirty="0" smtClean="0">
                              <a:solidFill>
                                <a:schemeClr val="accent6"/>
                              </a:solidFill>
                              <a:effectLst/>
                              <a:latin typeface="+mn-lt"/>
                            </a:rPr>
                            <a:t>E7</a:t>
                          </a:r>
                          <a:endParaRPr lang="en-GB" sz="1200" b="0" i="0" u="none" strike="noStrike" dirty="0">
                            <a:solidFill>
                              <a:schemeClr val="accent6"/>
                            </a:solidFill>
                            <a:effectLst/>
                            <a:latin typeface="+mn-lt"/>
                          </a:endParaRPr>
                        </a:p>
                      </a:txBody>
                      <a:tcPr marL="72000" marR="72000" marT="36000" marB="36000" anchor="ctr"/>
                    </a:tc>
                    <a:tc>
                      <a:txBody>
                        <a:bodyPr/>
                        <a:lstStyle/>
                        <a:p>
                          <a:pPr algn="ctr" fontAlgn="ctr"/>
                          <a:r>
                            <a:rPr lang="en-GB" sz="1200" b="0" i="0" u="none" strike="noStrike" dirty="0" smtClean="0">
                              <a:solidFill>
                                <a:schemeClr val="accent6"/>
                              </a:solidFill>
                              <a:effectLst/>
                              <a:latin typeface="+mn-lt"/>
                            </a:rPr>
                            <a:t>0.000</a:t>
                          </a:r>
                          <a:endParaRPr lang="en-GB" sz="1200" b="0" i="0" u="none" strike="noStrike" dirty="0">
                            <a:solidFill>
                              <a:schemeClr val="accent6"/>
                            </a:solidFill>
                            <a:effectLst/>
                            <a:latin typeface="+mn-lt"/>
                          </a:endParaRPr>
                        </a:p>
                      </a:txBody>
                      <a:tcPr marL="9525" marR="9525" marT="9525" marB="0" anchor="ctr"/>
                    </a:tc>
                    <a:tc>
                      <a:txBody>
                        <a:bodyPr/>
                        <a:lstStyle/>
                        <a:p>
                          <a:pPr algn="ctr" fontAlgn="ctr"/>
                          <a:r>
                            <a:rPr lang="en-GB" sz="1200" b="0" i="0" u="none" strike="noStrike" dirty="0" smtClean="0">
                              <a:solidFill>
                                <a:schemeClr val="accent6"/>
                              </a:solidFill>
                              <a:effectLst/>
                              <a:latin typeface="+mn-lt"/>
                            </a:rPr>
                            <a:t>11.37</a:t>
                          </a:r>
                          <a:endParaRPr lang="en-GB" sz="1200" b="0" i="0" u="none" strike="noStrike" dirty="0">
                            <a:solidFill>
                              <a:schemeClr val="accent6"/>
                            </a:solidFill>
                            <a:effectLst/>
                            <a:latin typeface="+mn-lt"/>
                          </a:endParaRPr>
                        </a:p>
                      </a:txBody>
                      <a:tcPr marL="9525" marR="9525" marT="9525" marB="0" anchor="ctr"/>
                    </a:tc>
                    <a:tc>
                      <a:txBody>
                        <a:bodyPr/>
                        <a:lstStyle/>
                        <a:p>
                          <a:pPr algn="ctr" fontAlgn="ctr"/>
                          <a:r>
                            <a:rPr lang="en-GB" sz="1200" b="0" i="0" u="none" strike="noStrike" dirty="0" smtClean="0">
                              <a:solidFill>
                                <a:schemeClr val="accent6"/>
                              </a:solidFill>
                              <a:effectLst/>
                              <a:latin typeface="+mn-lt"/>
                            </a:rPr>
                            <a:t>17.59</a:t>
                          </a:r>
                        </a:p>
                      </a:txBody>
                      <a:tcPr marL="9525" marR="9525" marT="9525" marB="0" anchor="ctr"/>
                    </a:tc>
                    <a:tc>
                      <a:txBody>
                        <a:bodyPr/>
                        <a:lstStyle/>
                        <a:p>
                          <a:pPr algn="ctr" fontAlgn="b"/>
                          <a:r>
                            <a:rPr lang="en-GB" sz="1200" b="0" i="0" u="none" strike="noStrike">
                              <a:solidFill>
                                <a:schemeClr val="accent6"/>
                              </a:solidFill>
                              <a:effectLst/>
                              <a:latin typeface="+mn-lt"/>
                            </a:rPr>
                            <a:t>0.0986</a:t>
                          </a:r>
                        </a:p>
                      </a:txBody>
                      <a:tcPr marL="9525" marR="9525" marT="9525" marB="0" anchor="ctr"/>
                    </a:tc>
                    <a:tc>
                      <a:txBody>
                        <a:bodyPr/>
                        <a:lstStyle/>
                        <a:p>
                          <a:pPr algn="ctr" fontAlgn="b"/>
                          <a:r>
                            <a:rPr lang="en-GB" sz="1200" b="0" i="0" u="none" strike="noStrike" dirty="0">
                              <a:solidFill>
                                <a:schemeClr val="accent6"/>
                              </a:solidFill>
                              <a:effectLst/>
                              <a:latin typeface="+mn-lt"/>
                            </a:rPr>
                            <a:t>4.560</a:t>
                          </a:r>
                        </a:p>
                      </a:txBody>
                      <a:tcPr marL="9525" marR="9525" marT="9525" marB="0" anchor="ctr"/>
                    </a:tc>
                    <a:extLst>
                      <a:ext uri="{0D108BD9-81ED-4DB2-BD59-A6C34878D82A}">
                        <a16:rowId xmlns:a16="http://schemas.microsoft.com/office/drawing/2014/main" xmlns:a14="http://schemas.microsoft.com/office/drawing/2010/main" xmlns="" val="10007"/>
                      </a:ext>
                    </a:extLst>
                  </a:tr>
                </a:tbl>
              </a:graphicData>
            </a:graphic>
          </p:graphicFrame>
        </mc:Fallback>
      </mc:AlternateContent>
      <p:sp>
        <p:nvSpPr>
          <p:cNvPr id="33" name="Title 1"/>
          <p:cNvSpPr txBox="1">
            <a:spLocks/>
          </p:cNvSpPr>
          <p:nvPr/>
        </p:nvSpPr>
        <p:spPr>
          <a:xfrm>
            <a:off x="-15831" y="50414"/>
            <a:ext cx="89154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Highlights Beam Commissioning:</a:t>
            </a:r>
          </a:p>
        </p:txBody>
      </p:sp>
      <p:sp>
        <p:nvSpPr>
          <p:cNvPr id="34" name="Title 1"/>
          <p:cNvSpPr txBox="1">
            <a:spLocks/>
          </p:cNvSpPr>
          <p:nvPr/>
        </p:nvSpPr>
        <p:spPr>
          <a:xfrm>
            <a:off x="15710" y="658726"/>
            <a:ext cx="6080290" cy="42208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u="sng" dirty="0"/>
              <a:t>Energy measurements using TOF (by S. </a:t>
            </a:r>
            <a:r>
              <a:rPr lang="en-GB" sz="1600" u="sng" dirty="0" err="1"/>
              <a:t>Sadovich+OP</a:t>
            </a:r>
            <a:r>
              <a:rPr lang="en-GB" sz="1600" u="sng" dirty="0"/>
              <a:t>):</a:t>
            </a:r>
          </a:p>
        </p:txBody>
      </p:sp>
      <p:pic>
        <p:nvPicPr>
          <p:cNvPr id="29" name="Picture 28">
            <a:extLst>
              <a:ext uri="{FF2B5EF4-FFF2-40B4-BE49-F238E27FC236}">
                <a16:creationId xmlns:a16="http://schemas.microsoft.com/office/drawing/2014/main" id="{EA4EE623-7A95-424B-AEC1-0668FCF5827B}"/>
              </a:ext>
            </a:extLst>
          </p:cNvPr>
          <p:cNvPicPr>
            <a:picLocks noChangeAspect="1"/>
          </p:cNvPicPr>
          <p:nvPr/>
        </p:nvPicPr>
        <p:blipFill>
          <a:blip r:embed="rId9"/>
          <a:stretch>
            <a:fillRect/>
          </a:stretch>
        </p:blipFill>
        <p:spPr>
          <a:xfrm>
            <a:off x="0" y="6400800"/>
            <a:ext cx="1295400" cy="420840"/>
          </a:xfrm>
          <a:prstGeom prst="rect">
            <a:avLst/>
          </a:prstGeom>
        </p:spPr>
      </p:pic>
      <p:sp>
        <p:nvSpPr>
          <p:cNvPr id="35" name="Subtitle 2">
            <a:extLst>
              <a:ext uri="{FF2B5EF4-FFF2-40B4-BE49-F238E27FC236}">
                <a16:creationId xmlns:a16="http://schemas.microsoft.com/office/drawing/2014/main" id="{F12A4433-DF61-3E4A-9EFA-7B7117320A0B}"/>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Tree>
    <p:extLst>
      <p:ext uri="{BB962C8B-B14F-4D97-AF65-F5344CB8AC3E}">
        <p14:creationId xmlns:p14="http://schemas.microsoft.com/office/powerpoint/2010/main" val="18516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1598" t="5219" r="685" b="1588"/>
          <a:stretch/>
        </p:blipFill>
        <p:spPr>
          <a:xfrm>
            <a:off x="348022" y="1635095"/>
            <a:ext cx="3657600" cy="2632105"/>
          </a:xfrm>
          <a:prstGeom prst="rect">
            <a:avLst/>
          </a:prstGeom>
        </p:spPr>
      </p:pic>
      <p:pic>
        <p:nvPicPr>
          <p:cNvPr id="13" name="Picture 12"/>
          <p:cNvPicPr>
            <a:picLocks noChangeAspect="1"/>
          </p:cNvPicPr>
          <p:nvPr/>
        </p:nvPicPr>
        <p:blipFill rotWithShape="1">
          <a:blip r:embed="rId4"/>
          <a:srcRect l="47445" t="5379" b="6566"/>
          <a:stretch/>
        </p:blipFill>
        <p:spPr>
          <a:xfrm>
            <a:off x="4360395" y="3998650"/>
            <a:ext cx="4706743" cy="2743200"/>
          </a:xfrm>
          <a:prstGeom prst="rect">
            <a:avLst/>
          </a:prstGeom>
        </p:spPr>
      </p:pic>
      <p:sp>
        <p:nvSpPr>
          <p:cNvPr id="31" name="TextBox 30"/>
          <p:cNvSpPr txBox="1"/>
          <p:nvPr/>
        </p:nvSpPr>
        <p:spPr>
          <a:xfrm>
            <a:off x="62685" y="4774433"/>
            <a:ext cx="5804273" cy="1284967"/>
          </a:xfrm>
          <a:prstGeom prst="rect">
            <a:avLst/>
          </a:prstGeom>
          <a:solidFill>
            <a:schemeClr val="bg1"/>
          </a:solidFill>
          <a:ln>
            <a:noFill/>
          </a:ln>
        </p:spPr>
        <p:txBody>
          <a:bodyPr wrap="square" rtlCol="0">
            <a:spAutoFit/>
          </a:bodyPr>
          <a:lstStyle/>
          <a:p>
            <a:pPr marL="285750" indent="-285750">
              <a:spcBef>
                <a:spcPts val="300"/>
              </a:spcBef>
              <a:buFont typeface="Wingdings" panose="05000000000000000000" pitchFamily="2" charset="2"/>
              <a:buChar char="§"/>
            </a:pPr>
            <a:r>
              <a:rPr lang="en-GB" sz="1400" dirty="0"/>
              <a:t>The method works very well:</a:t>
            </a:r>
          </a:p>
          <a:p>
            <a:pPr marL="742950" lvl="1" indent="-285750">
              <a:spcBef>
                <a:spcPts val="300"/>
              </a:spcBef>
              <a:buFont typeface="Arial" panose="020B0604020202020204" pitchFamily="34" charset="0"/>
              <a:buChar char="•"/>
            </a:pPr>
            <a:r>
              <a:rPr lang="en-GB" sz="1400" dirty="0"/>
              <a:t>Can be used for very low intensity beams</a:t>
            </a:r>
          </a:p>
          <a:p>
            <a:pPr marL="742950" lvl="1" indent="-285750">
              <a:spcBef>
                <a:spcPts val="300"/>
              </a:spcBef>
              <a:buFont typeface="Arial" panose="020B0604020202020204" pitchFamily="34" charset="0"/>
              <a:buChar char="•"/>
            </a:pPr>
            <a:r>
              <a:rPr lang="en-GB" sz="1400" dirty="0"/>
              <a:t>Can be completed in ~ 15 mins</a:t>
            </a:r>
          </a:p>
          <a:p>
            <a:pPr marL="742950" lvl="1" indent="-285750">
              <a:spcBef>
                <a:spcPts val="300"/>
              </a:spcBef>
              <a:buFont typeface="Arial" panose="020B0604020202020204" pitchFamily="34" charset="0"/>
              <a:buChar char="•"/>
            </a:pPr>
            <a:r>
              <a:rPr lang="en-GB" sz="1400" dirty="0"/>
              <a:t>However, as with all measurements with Si detectors, special attention is required to avoid damaging it</a:t>
            </a:r>
          </a:p>
        </p:txBody>
      </p:sp>
      <p:sp>
        <p:nvSpPr>
          <p:cNvPr id="17" name="Rounded Rectangle 16"/>
          <p:cNvSpPr/>
          <p:nvPr/>
        </p:nvSpPr>
        <p:spPr>
          <a:xfrm>
            <a:off x="7010400" y="6020920"/>
            <a:ext cx="228600" cy="69993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extBox 20"/>
          <p:cNvSpPr txBox="1"/>
          <p:nvPr/>
        </p:nvSpPr>
        <p:spPr>
          <a:xfrm>
            <a:off x="4618845" y="5053174"/>
            <a:ext cx="1207897" cy="405683"/>
          </a:xfrm>
          <a:prstGeom prst="rect">
            <a:avLst/>
          </a:prstGeom>
          <a:solidFill>
            <a:schemeClr val="bg1"/>
          </a:solidFill>
          <a:ln>
            <a:solidFill>
              <a:srgbClr val="FF0000"/>
            </a:solidFill>
          </a:ln>
        </p:spPr>
        <p:txBody>
          <a:bodyPr wrap="square" lIns="36000" tIns="18000" rIns="36000" bIns="18000" rtlCol="0">
            <a:spAutoFit/>
          </a:bodyPr>
          <a:lstStyle/>
          <a:p>
            <a:pPr algn="ctr"/>
            <a:r>
              <a:rPr lang="en-US" sz="1200" dirty="0">
                <a:solidFill>
                  <a:srgbClr val="FF0000"/>
                </a:solidFill>
              </a:rPr>
              <a:t>All quads and </a:t>
            </a:r>
            <a:r>
              <a:rPr lang="en-US" sz="1200" dirty="0" err="1">
                <a:solidFill>
                  <a:srgbClr val="FF0000"/>
                </a:solidFill>
              </a:rPr>
              <a:t>steerers</a:t>
            </a:r>
            <a:r>
              <a:rPr lang="en-US" sz="1200" dirty="0">
                <a:solidFill>
                  <a:srgbClr val="FF0000"/>
                </a:solidFill>
              </a:rPr>
              <a:t> off</a:t>
            </a:r>
          </a:p>
        </p:txBody>
      </p:sp>
      <p:cxnSp>
        <p:nvCxnSpPr>
          <p:cNvPr id="22" name="Straight Arrow Connector 21"/>
          <p:cNvCxnSpPr/>
          <p:nvPr/>
        </p:nvCxnSpPr>
        <p:spPr>
          <a:xfrm>
            <a:off x="6294556" y="5363220"/>
            <a:ext cx="1847848" cy="319232"/>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670512" y="5486458"/>
            <a:ext cx="150234" cy="656570"/>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5870964" y="6020920"/>
            <a:ext cx="228600" cy="69993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ounded Rectangle 24"/>
          <p:cNvSpPr/>
          <p:nvPr/>
        </p:nvSpPr>
        <p:spPr>
          <a:xfrm rot="-2700000">
            <a:off x="8308180" y="5464778"/>
            <a:ext cx="228600" cy="69993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6" name="Straight Arrow Connector 25"/>
          <p:cNvCxnSpPr/>
          <p:nvPr/>
        </p:nvCxnSpPr>
        <p:spPr>
          <a:xfrm>
            <a:off x="6294556" y="5363220"/>
            <a:ext cx="679311" cy="649352"/>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24" idx="0"/>
          </p:cNvCxnSpPr>
          <p:nvPr/>
        </p:nvCxnSpPr>
        <p:spPr>
          <a:xfrm flipH="1">
            <a:off x="5985264" y="5363220"/>
            <a:ext cx="314752" cy="657700"/>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8" idx="2"/>
          </p:cNvCxnSpPr>
          <p:nvPr/>
        </p:nvCxnSpPr>
        <p:spPr>
          <a:xfrm>
            <a:off x="7800290" y="5090820"/>
            <a:ext cx="392332" cy="421738"/>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5"/>
          <a:stretch>
            <a:fillRect/>
          </a:stretch>
        </p:blipFill>
        <p:spPr>
          <a:xfrm>
            <a:off x="8260984" y="15810"/>
            <a:ext cx="880432" cy="878306"/>
          </a:xfrm>
          <a:prstGeom prst="rect">
            <a:avLst/>
          </a:prstGeom>
        </p:spPr>
      </p:pic>
      <p:sp>
        <p:nvSpPr>
          <p:cNvPr id="11" name="TextBox 10"/>
          <p:cNvSpPr txBox="1"/>
          <p:nvPr/>
        </p:nvSpPr>
        <p:spPr>
          <a:xfrm>
            <a:off x="55095" y="4267200"/>
            <a:ext cx="8610600" cy="523220"/>
          </a:xfrm>
          <a:prstGeom prst="rect">
            <a:avLst/>
          </a:prstGeom>
          <a:solidFill>
            <a:schemeClr val="bg1"/>
          </a:solidFill>
          <a:ln>
            <a:noFill/>
          </a:ln>
        </p:spPr>
        <p:txBody>
          <a:bodyPr wrap="square" rtlCol="0">
            <a:spAutoFit/>
          </a:bodyPr>
          <a:lstStyle/>
          <a:p>
            <a:pPr marL="285750" indent="-285750">
              <a:spcBef>
                <a:spcPts val="300"/>
              </a:spcBef>
              <a:buFont typeface="Wingdings" panose="05000000000000000000" pitchFamily="2" charset="2"/>
              <a:buChar char="§"/>
            </a:pPr>
            <a:r>
              <a:rPr lang="en-GB" sz="1400" dirty="0"/>
              <a:t>Energy and energy spread of the beam can be carried out using the count rate measured at the Silicon detector at XT01.0400 after the first dipole magnet</a:t>
            </a:r>
          </a:p>
        </p:txBody>
      </p:sp>
      <p:sp>
        <p:nvSpPr>
          <p:cNvPr id="30" name="Rectangle 29"/>
          <p:cNvSpPr/>
          <p:nvPr/>
        </p:nvSpPr>
        <p:spPr>
          <a:xfrm>
            <a:off x="2623225" y="1564084"/>
            <a:ext cx="1282421" cy="461665"/>
          </a:xfrm>
          <a:prstGeom prst="rect">
            <a:avLst/>
          </a:prstGeom>
          <a:solidFill>
            <a:schemeClr val="bg1"/>
          </a:solidFill>
          <a:ln>
            <a:solidFill>
              <a:schemeClr val="tx1"/>
            </a:solidFill>
          </a:ln>
        </p:spPr>
        <p:txBody>
          <a:bodyPr wrap="square">
            <a:spAutoFit/>
          </a:bodyPr>
          <a:lstStyle/>
          <a:p>
            <a:r>
              <a:rPr lang="en-GB" sz="1200" dirty="0"/>
              <a:t>FESA Navigator for TOF class</a:t>
            </a:r>
          </a:p>
        </p:txBody>
      </p:sp>
      <p:sp>
        <p:nvSpPr>
          <p:cNvPr id="3" name="Rectangle 2"/>
          <p:cNvSpPr/>
          <p:nvPr/>
        </p:nvSpPr>
        <p:spPr>
          <a:xfrm>
            <a:off x="73465" y="1010554"/>
            <a:ext cx="8573860" cy="523220"/>
          </a:xfrm>
          <a:prstGeom prst="rect">
            <a:avLst/>
          </a:prstGeom>
        </p:spPr>
        <p:txBody>
          <a:bodyPr wrap="square">
            <a:spAutoFit/>
          </a:bodyPr>
          <a:lstStyle/>
          <a:p>
            <a:pPr marL="285750" indent="-285750">
              <a:spcBef>
                <a:spcPts val="300"/>
              </a:spcBef>
              <a:buFont typeface="Wingdings" panose="05000000000000000000" pitchFamily="2" charset="2"/>
              <a:buChar char="§"/>
            </a:pPr>
            <a:r>
              <a:rPr lang="en-GB" sz="1400" dirty="0"/>
              <a:t>Time Of Flight FESA class, high-level applications developed and commissioned (channel settings and particle count rate)</a:t>
            </a:r>
          </a:p>
        </p:txBody>
      </p:sp>
      <p:sp>
        <p:nvSpPr>
          <p:cNvPr id="34" name="Title 1"/>
          <p:cNvSpPr txBox="1">
            <a:spLocks/>
          </p:cNvSpPr>
          <p:nvPr/>
        </p:nvSpPr>
        <p:spPr>
          <a:xfrm>
            <a:off x="15711" y="658726"/>
            <a:ext cx="6385089" cy="42208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u="sng" dirty="0"/>
              <a:t>Energy measurements using the HEBT line as an spectrometer:</a:t>
            </a:r>
          </a:p>
        </p:txBody>
      </p:sp>
      <p:pic>
        <p:nvPicPr>
          <p:cNvPr id="2" name="Picture 1"/>
          <p:cNvPicPr>
            <a:picLocks noChangeAspect="1"/>
          </p:cNvPicPr>
          <p:nvPr/>
        </p:nvPicPr>
        <p:blipFill>
          <a:blip r:embed="rId6"/>
          <a:stretch>
            <a:fillRect/>
          </a:stretch>
        </p:blipFill>
        <p:spPr>
          <a:xfrm>
            <a:off x="4246853" y="1654565"/>
            <a:ext cx="4479078" cy="2623377"/>
          </a:xfrm>
          <a:prstGeom prst="rect">
            <a:avLst/>
          </a:prstGeom>
        </p:spPr>
      </p:pic>
      <p:sp>
        <p:nvSpPr>
          <p:cNvPr id="36" name="Rectangle 35"/>
          <p:cNvSpPr/>
          <p:nvPr/>
        </p:nvSpPr>
        <p:spPr>
          <a:xfrm>
            <a:off x="7010400" y="1462359"/>
            <a:ext cx="2093271" cy="461665"/>
          </a:xfrm>
          <a:prstGeom prst="rect">
            <a:avLst/>
          </a:prstGeom>
          <a:solidFill>
            <a:schemeClr val="bg1"/>
          </a:solidFill>
          <a:ln>
            <a:solidFill>
              <a:schemeClr val="tx1"/>
            </a:solidFill>
          </a:ln>
        </p:spPr>
        <p:txBody>
          <a:bodyPr wrap="square">
            <a:spAutoFit/>
          </a:bodyPr>
          <a:lstStyle/>
          <a:p>
            <a:r>
              <a:rPr lang="en-GB" sz="1200" dirty="0"/>
              <a:t>Energy Scan after set-up for </a:t>
            </a:r>
            <a:r>
              <a:rPr lang="en-GB" sz="1200" baseline="30000" dirty="0"/>
              <a:t>15</a:t>
            </a:r>
            <a:r>
              <a:rPr lang="en-GB" sz="1200" dirty="0"/>
              <a:t>C experiment completed</a:t>
            </a:r>
          </a:p>
        </p:txBody>
      </p:sp>
      <p:sp>
        <p:nvSpPr>
          <p:cNvPr id="20" name="TextBox 19"/>
          <p:cNvSpPr txBox="1"/>
          <p:nvPr/>
        </p:nvSpPr>
        <p:spPr>
          <a:xfrm>
            <a:off x="5975660" y="4758000"/>
            <a:ext cx="603949" cy="590349"/>
          </a:xfrm>
          <a:prstGeom prst="rect">
            <a:avLst/>
          </a:prstGeom>
          <a:solidFill>
            <a:schemeClr val="bg1"/>
          </a:solidFill>
          <a:ln>
            <a:solidFill>
              <a:srgbClr val="FF0000"/>
            </a:solidFill>
          </a:ln>
        </p:spPr>
        <p:txBody>
          <a:bodyPr wrap="square" lIns="36000" tIns="18000" rIns="36000" bIns="18000" rtlCol="0">
            <a:spAutoFit/>
          </a:bodyPr>
          <a:lstStyle/>
          <a:p>
            <a:pPr algn="ctr"/>
            <a:r>
              <a:rPr lang="en-US" sz="1200" dirty="0">
                <a:solidFill>
                  <a:srgbClr val="FF0000"/>
                </a:solidFill>
              </a:rPr>
              <a:t>1 mm vertical slits</a:t>
            </a:r>
          </a:p>
        </p:txBody>
      </p:sp>
      <p:sp>
        <p:nvSpPr>
          <p:cNvPr id="28" name="TextBox 27"/>
          <p:cNvSpPr txBox="1"/>
          <p:nvPr/>
        </p:nvSpPr>
        <p:spPr>
          <a:xfrm>
            <a:off x="7430307" y="4685137"/>
            <a:ext cx="739966" cy="405683"/>
          </a:xfrm>
          <a:prstGeom prst="rect">
            <a:avLst/>
          </a:prstGeom>
          <a:solidFill>
            <a:schemeClr val="bg1"/>
          </a:solidFill>
          <a:ln>
            <a:solidFill>
              <a:srgbClr val="FF0000"/>
            </a:solidFill>
          </a:ln>
        </p:spPr>
        <p:txBody>
          <a:bodyPr wrap="square" lIns="36000" tIns="18000" rIns="36000" bIns="18000" rtlCol="0">
            <a:spAutoFit/>
          </a:bodyPr>
          <a:lstStyle/>
          <a:p>
            <a:pPr algn="ctr"/>
            <a:r>
              <a:rPr lang="en-US" sz="1200" dirty="0">
                <a:solidFill>
                  <a:srgbClr val="FF0000"/>
                </a:solidFill>
              </a:rPr>
              <a:t>Silicon detector</a:t>
            </a:r>
          </a:p>
        </p:txBody>
      </p:sp>
      <p:pic>
        <p:nvPicPr>
          <p:cNvPr id="35" name="Picture 34">
            <a:extLst>
              <a:ext uri="{FF2B5EF4-FFF2-40B4-BE49-F238E27FC236}">
                <a16:creationId xmlns:a16="http://schemas.microsoft.com/office/drawing/2014/main" id="{3D50069E-B20B-074D-9657-8DB73E9FB990}"/>
              </a:ext>
            </a:extLst>
          </p:cNvPr>
          <p:cNvPicPr>
            <a:picLocks noChangeAspect="1"/>
          </p:cNvPicPr>
          <p:nvPr/>
        </p:nvPicPr>
        <p:blipFill>
          <a:blip r:embed="rId7"/>
          <a:stretch>
            <a:fillRect/>
          </a:stretch>
        </p:blipFill>
        <p:spPr>
          <a:xfrm>
            <a:off x="0" y="6400800"/>
            <a:ext cx="1295400" cy="420840"/>
          </a:xfrm>
          <a:prstGeom prst="rect">
            <a:avLst/>
          </a:prstGeom>
        </p:spPr>
      </p:pic>
      <p:sp>
        <p:nvSpPr>
          <p:cNvPr id="37" name="Subtitle 2">
            <a:extLst>
              <a:ext uri="{FF2B5EF4-FFF2-40B4-BE49-F238E27FC236}">
                <a16:creationId xmlns:a16="http://schemas.microsoft.com/office/drawing/2014/main" id="{B70DCF54-0215-1348-8EA1-84BFDEFEC95F}"/>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
        <p:nvSpPr>
          <p:cNvPr id="39" name="Title 1">
            <a:extLst>
              <a:ext uri="{FF2B5EF4-FFF2-40B4-BE49-F238E27FC236}">
                <a16:creationId xmlns:a16="http://schemas.microsoft.com/office/drawing/2014/main" id="{A3F8BC70-0474-EE42-8B93-A30E52E1C385}"/>
              </a:ext>
            </a:extLst>
          </p:cNvPr>
          <p:cNvSpPr txBox="1">
            <a:spLocks/>
          </p:cNvSpPr>
          <p:nvPr/>
        </p:nvSpPr>
        <p:spPr>
          <a:xfrm>
            <a:off x="-15831" y="50414"/>
            <a:ext cx="89154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Highlights Beam Commissioning:</a:t>
            </a:r>
          </a:p>
        </p:txBody>
      </p:sp>
    </p:spTree>
    <p:extLst>
      <p:ext uri="{BB962C8B-B14F-4D97-AF65-F5344CB8AC3E}">
        <p14:creationId xmlns:p14="http://schemas.microsoft.com/office/powerpoint/2010/main" val="1137389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465" y="1078101"/>
            <a:ext cx="8573860" cy="1831271"/>
          </a:xfrm>
          <a:prstGeom prst="rect">
            <a:avLst/>
          </a:prstGeom>
        </p:spPr>
        <p:txBody>
          <a:bodyPr wrap="square">
            <a:spAutoFit/>
          </a:bodyPr>
          <a:lstStyle/>
          <a:p>
            <a:pPr marL="285750" indent="-285750">
              <a:spcBef>
                <a:spcPts val="300"/>
              </a:spcBef>
              <a:buFont typeface="Wingdings" panose="05000000000000000000" pitchFamily="2" charset="2"/>
              <a:buChar char="§"/>
            </a:pPr>
            <a:r>
              <a:rPr lang="en-GB" sz="1400" dirty="0"/>
              <a:t>Procedure to phase the SRF cavities is well defined, robust and repeatable</a:t>
            </a:r>
          </a:p>
          <a:p>
            <a:pPr marL="800100" lvl="1" indent="-342900">
              <a:spcBef>
                <a:spcPts val="300"/>
              </a:spcBef>
              <a:buFont typeface="+mj-lt"/>
              <a:buAutoNum type="arabicPeriod"/>
            </a:pPr>
            <a:r>
              <a:rPr lang="en-GB" sz="1400" dirty="0"/>
              <a:t>Phase scan to determine zero-crossings</a:t>
            </a:r>
          </a:p>
          <a:p>
            <a:pPr marL="800100" lvl="1" indent="-342900">
              <a:spcBef>
                <a:spcPts val="300"/>
              </a:spcBef>
              <a:buFont typeface="+mj-lt"/>
              <a:buAutoNum type="arabicPeriod"/>
            </a:pPr>
            <a:r>
              <a:rPr lang="en-GB" sz="1400" dirty="0"/>
              <a:t>Set operational phase</a:t>
            </a:r>
          </a:p>
          <a:p>
            <a:pPr marL="800100" lvl="1" indent="-342900">
              <a:spcBef>
                <a:spcPts val="300"/>
              </a:spcBef>
              <a:buFont typeface="+mj-lt"/>
              <a:buAutoNum type="arabicPeriod"/>
            </a:pPr>
            <a:r>
              <a:rPr lang="en-GB" sz="1400" dirty="0"/>
              <a:t>Scale HEBT line</a:t>
            </a:r>
          </a:p>
          <a:p>
            <a:pPr marL="800100" lvl="1" indent="-342900">
              <a:spcBef>
                <a:spcPts val="300"/>
              </a:spcBef>
              <a:buFont typeface="+mj-lt"/>
              <a:buAutoNum type="arabicPeriod"/>
            </a:pPr>
            <a:r>
              <a:rPr lang="en-GB" sz="1400" dirty="0"/>
              <a:t>Adjust and document settings of the machine</a:t>
            </a:r>
          </a:p>
          <a:p>
            <a:pPr marL="285750" indent="-285750">
              <a:spcBef>
                <a:spcPts val="300"/>
              </a:spcBef>
              <a:buFont typeface="Wingdings" panose="05000000000000000000" pitchFamily="2" charset="2"/>
              <a:buChar char="§"/>
            </a:pPr>
            <a:r>
              <a:rPr lang="en-GB" sz="1400" dirty="0"/>
              <a:t>Software applications have been developed to automatize some of the steps</a:t>
            </a:r>
          </a:p>
          <a:p>
            <a:pPr marL="285750" indent="-285750">
              <a:spcBef>
                <a:spcPts val="300"/>
              </a:spcBef>
              <a:buFont typeface="Wingdings" panose="05000000000000000000" pitchFamily="2" charset="2"/>
              <a:buChar char="§"/>
            </a:pPr>
            <a:r>
              <a:rPr lang="en-GB" sz="1400" dirty="0"/>
              <a:t>Currently, phasing 20 cavities takes ~ 8 hours</a:t>
            </a:r>
          </a:p>
        </p:txBody>
      </p:sp>
      <p:pic>
        <p:nvPicPr>
          <p:cNvPr id="13" name="Picture 12"/>
          <p:cNvPicPr>
            <a:picLocks noChangeAspect="1"/>
          </p:cNvPicPr>
          <p:nvPr/>
        </p:nvPicPr>
        <p:blipFill rotWithShape="1">
          <a:blip r:embed="rId3"/>
          <a:srcRect l="6415" t="5379" b="6566"/>
          <a:stretch/>
        </p:blipFill>
        <p:spPr>
          <a:xfrm>
            <a:off x="685800" y="3998650"/>
            <a:ext cx="8381339" cy="2743200"/>
          </a:xfrm>
          <a:prstGeom prst="rect">
            <a:avLst/>
          </a:prstGeom>
        </p:spPr>
      </p:pic>
      <p:pic>
        <p:nvPicPr>
          <p:cNvPr id="9" name="Picture 8"/>
          <p:cNvPicPr>
            <a:picLocks noChangeAspect="1"/>
          </p:cNvPicPr>
          <p:nvPr/>
        </p:nvPicPr>
        <p:blipFill>
          <a:blip r:embed="rId4"/>
          <a:stretch>
            <a:fillRect/>
          </a:stretch>
        </p:blipFill>
        <p:spPr>
          <a:xfrm>
            <a:off x="137247" y="3403391"/>
            <a:ext cx="4206154" cy="2270700"/>
          </a:xfrm>
          <a:prstGeom prst="rect">
            <a:avLst/>
          </a:prstGeom>
        </p:spPr>
      </p:pic>
      <p:pic>
        <p:nvPicPr>
          <p:cNvPr id="16" name="Picture 15"/>
          <p:cNvPicPr>
            <a:picLocks noChangeAspect="1"/>
          </p:cNvPicPr>
          <p:nvPr/>
        </p:nvPicPr>
        <p:blipFill>
          <a:blip r:embed="rId5"/>
          <a:stretch>
            <a:fillRect/>
          </a:stretch>
        </p:blipFill>
        <p:spPr>
          <a:xfrm>
            <a:off x="8260984" y="15810"/>
            <a:ext cx="880432" cy="878306"/>
          </a:xfrm>
          <a:prstGeom prst="rect">
            <a:avLst/>
          </a:prstGeom>
        </p:spPr>
      </p:pic>
      <p:sp>
        <p:nvSpPr>
          <p:cNvPr id="30" name="Rectangle 29"/>
          <p:cNvSpPr/>
          <p:nvPr/>
        </p:nvSpPr>
        <p:spPr>
          <a:xfrm>
            <a:off x="2620071" y="3321229"/>
            <a:ext cx="1970375" cy="276999"/>
          </a:xfrm>
          <a:prstGeom prst="rect">
            <a:avLst/>
          </a:prstGeom>
          <a:solidFill>
            <a:schemeClr val="bg1"/>
          </a:solidFill>
          <a:ln>
            <a:solidFill>
              <a:schemeClr val="tx1"/>
            </a:solidFill>
          </a:ln>
        </p:spPr>
        <p:txBody>
          <a:bodyPr wrap="square">
            <a:spAutoFit/>
          </a:bodyPr>
          <a:lstStyle/>
          <a:p>
            <a:r>
              <a:rPr lang="en-GB" sz="1200" dirty="0"/>
              <a:t>Zero-crossings of SRF02</a:t>
            </a:r>
          </a:p>
        </p:txBody>
      </p:sp>
      <p:sp>
        <p:nvSpPr>
          <p:cNvPr id="35" name="Rounded Rectangle 34"/>
          <p:cNvSpPr/>
          <p:nvPr/>
        </p:nvSpPr>
        <p:spPr>
          <a:xfrm rot="18712270">
            <a:off x="8276786" y="5487011"/>
            <a:ext cx="206318" cy="601905"/>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0" name="Straight Arrow Connector 39"/>
          <p:cNvCxnSpPr/>
          <p:nvPr/>
        </p:nvCxnSpPr>
        <p:spPr>
          <a:xfrm>
            <a:off x="7805760" y="5129274"/>
            <a:ext cx="392332" cy="421738"/>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sp>
        <p:nvSpPr>
          <p:cNvPr id="42" name="Rounded Rectangle 41"/>
          <p:cNvSpPr/>
          <p:nvPr/>
        </p:nvSpPr>
        <p:spPr>
          <a:xfrm>
            <a:off x="2372740" y="6038102"/>
            <a:ext cx="228600" cy="69993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TextBox 43"/>
          <p:cNvSpPr txBox="1"/>
          <p:nvPr/>
        </p:nvSpPr>
        <p:spPr>
          <a:xfrm>
            <a:off x="2554261" y="5711170"/>
            <a:ext cx="896907" cy="221018"/>
          </a:xfrm>
          <a:prstGeom prst="rect">
            <a:avLst/>
          </a:prstGeom>
          <a:solidFill>
            <a:schemeClr val="bg1"/>
          </a:solidFill>
          <a:ln>
            <a:solidFill>
              <a:srgbClr val="FF0000"/>
            </a:solidFill>
          </a:ln>
        </p:spPr>
        <p:txBody>
          <a:bodyPr wrap="square" lIns="36000" tIns="18000" rIns="36000" bIns="18000" rtlCol="0">
            <a:spAutoFit/>
          </a:bodyPr>
          <a:lstStyle/>
          <a:p>
            <a:pPr algn="ctr"/>
            <a:r>
              <a:rPr lang="en-US" sz="1200" dirty="0">
                <a:solidFill>
                  <a:srgbClr val="FF0000"/>
                </a:solidFill>
              </a:rPr>
              <a:t>SRF cavity</a:t>
            </a:r>
          </a:p>
        </p:txBody>
      </p:sp>
      <p:cxnSp>
        <p:nvCxnSpPr>
          <p:cNvPr id="45" name="Straight Arrow Connector 44"/>
          <p:cNvCxnSpPr>
            <a:stCxn id="44" idx="2"/>
          </p:cNvCxnSpPr>
          <p:nvPr/>
        </p:nvCxnSpPr>
        <p:spPr>
          <a:xfrm flipH="1">
            <a:off x="2577353" y="5932188"/>
            <a:ext cx="425362" cy="213896"/>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6"/>
          <a:srcRect l="-185" t="-511" r="33505" b="511"/>
          <a:stretch/>
        </p:blipFill>
        <p:spPr>
          <a:xfrm>
            <a:off x="4784030" y="3508060"/>
            <a:ext cx="3191483" cy="2270700"/>
          </a:xfrm>
          <a:prstGeom prst="rect">
            <a:avLst/>
          </a:prstGeom>
        </p:spPr>
      </p:pic>
      <p:sp>
        <p:nvSpPr>
          <p:cNvPr id="36" name="Rectangle 35"/>
          <p:cNvSpPr/>
          <p:nvPr/>
        </p:nvSpPr>
        <p:spPr>
          <a:xfrm>
            <a:off x="6307121" y="3290240"/>
            <a:ext cx="2422570" cy="461665"/>
          </a:xfrm>
          <a:prstGeom prst="rect">
            <a:avLst/>
          </a:prstGeom>
          <a:solidFill>
            <a:schemeClr val="bg1"/>
          </a:solidFill>
          <a:ln>
            <a:solidFill>
              <a:schemeClr val="tx1"/>
            </a:solidFill>
          </a:ln>
        </p:spPr>
        <p:txBody>
          <a:bodyPr wrap="square">
            <a:spAutoFit/>
          </a:bodyPr>
          <a:lstStyle/>
          <a:p>
            <a:r>
              <a:rPr lang="en-GB" sz="1200" dirty="0"/>
              <a:t>Beam profile after first dipole magnet after SRF02 was phased</a:t>
            </a:r>
          </a:p>
        </p:txBody>
      </p:sp>
      <p:sp>
        <p:nvSpPr>
          <p:cNvPr id="39" name="TextBox 38"/>
          <p:cNvSpPr txBox="1"/>
          <p:nvPr/>
        </p:nvSpPr>
        <p:spPr>
          <a:xfrm>
            <a:off x="7207134" y="4927093"/>
            <a:ext cx="739966" cy="405683"/>
          </a:xfrm>
          <a:prstGeom prst="rect">
            <a:avLst/>
          </a:prstGeom>
          <a:solidFill>
            <a:schemeClr val="bg1"/>
          </a:solidFill>
          <a:ln>
            <a:solidFill>
              <a:srgbClr val="FF0000"/>
            </a:solidFill>
          </a:ln>
        </p:spPr>
        <p:txBody>
          <a:bodyPr wrap="square" lIns="36000" tIns="18000" rIns="36000" bIns="18000" rtlCol="0">
            <a:spAutoFit/>
          </a:bodyPr>
          <a:lstStyle/>
          <a:p>
            <a:pPr algn="ctr"/>
            <a:r>
              <a:rPr lang="en-US" sz="1200" dirty="0">
                <a:solidFill>
                  <a:srgbClr val="FF0000"/>
                </a:solidFill>
              </a:rPr>
              <a:t>Faraday Cup</a:t>
            </a:r>
          </a:p>
        </p:txBody>
      </p:sp>
      <p:sp>
        <p:nvSpPr>
          <p:cNvPr id="32" name="TextBox 31"/>
          <p:cNvSpPr txBox="1"/>
          <p:nvPr/>
        </p:nvSpPr>
        <p:spPr>
          <a:xfrm>
            <a:off x="6722152" y="5423154"/>
            <a:ext cx="896907" cy="405683"/>
          </a:xfrm>
          <a:prstGeom prst="rect">
            <a:avLst/>
          </a:prstGeom>
          <a:solidFill>
            <a:schemeClr val="bg1"/>
          </a:solidFill>
          <a:ln>
            <a:solidFill>
              <a:srgbClr val="FF0000"/>
            </a:solidFill>
          </a:ln>
        </p:spPr>
        <p:txBody>
          <a:bodyPr wrap="square" lIns="36000" tIns="18000" rIns="36000" bIns="18000" rtlCol="0">
            <a:spAutoFit/>
          </a:bodyPr>
          <a:lstStyle/>
          <a:p>
            <a:pPr algn="ctr"/>
            <a:r>
              <a:rPr lang="en-US" sz="1200" dirty="0">
                <a:solidFill>
                  <a:srgbClr val="FF0000"/>
                </a:solidFill>
              </a:rPr>
              <a:t>5 mm vertical slit</a:t>
            </a:r>
          </a:p>
        </p:txBody>
      </p:sp>
      <p:sp>
        <p:nvSpPr>
          <p:cNvPr id="20" name="Title 1"/>
          <p:cNvSpPr txBox="1">
            <a:spLocks/>
          </p:cNvSpPr>
          <p:nvPr/>
        </p:nvSpPr>
        <p:spPr>
          <a:xfrm>
            <a:off x="15711" y="658726"/>
            <a:ext cx="4574735" cy="42208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u="sng" dirty="0"/>
              <a:t>Semi-automatic Cavity Phasing:</a:t>
            </a:r>
          </a:p>
        </p:txBody>
      </p:sp>
      <p:cxnSp>
        <p:nvCxnSpPr>
          <p:cNvPr id="34" name="Straight Arrow Connector 33"/>
          <p:cNvCxnSpPr>
            <a:stCxn id="32" idx="3"/>
          </p:cNvCxnSpPr>
          <p:nvPr/>
        </p:nvCxnSpPr>
        <p:spPr>
          <a:xfrm>
            <a:off x="7619059" y="5625996"/>
            <a:ext cx="475136" cy="12804"/>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1D6B725A-C268-8B4B-8DE1-19AF45EB64AD}"/>
              </a:ext>
            </a:extLst>
          </p:cNvPr>
          <p:cNvPicPr>
            <a:picLocks noChangeAspect="1"/>
          </p:cNvPicPr>
          <p:nvPr/>
        </p:nvPicPr>
        <p:blipFill>
          <a:blip r:embed="rId7"/>
          <a:stretch>
            <a:fillRect/>
          </a:stretch>
        </p:blipFill>
        <p:spPr>
          <a:xfrm>
            <a:off x="0" y="6400800"/>
            <a:ext cx="1295400" cy="420840"/>
          </a:xfrm>
          <a:prstGeom prst="rect">
            <a:avLst/>
          </a:prstGeom>
        </p:spPr>
      </p:pic>
      <p:sp>
        <p:nvSpPr>
          <p:cNvPr id="23" name="Subtitle 2">
            <a:extLst>
              <a:ext uri="{FF2B5EF4-FFF2-40B4-BE49-F238E27FC236}">
                <a16:creationId xmlns:a16="http://schemas.microsoft.com/office/drawing/2014/main" id="{C46E2835-44C8-C847-9A86-8256FF522C84}"/>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
        <p:nvSpPr>
          <p:cNvPr id="24" name="Title 1">
            <a:extLst>
              <a:ext uri="{FF2B5EF4-FFF2-40B4-BE49-F238E27FC236}">
                <a16:creationId xmlns:a16="http://schemas.microsoft.com/office/drawing/2014/main" id="{FA9AC385-BE50-D34C-914C-40E80AED90C5}"/>
              </a:ext>
            </a:extLst>
          </p:cNvPr>
          <p:cNvSpPr txBox="1">
            <a:spLocks/>
          </p:cNvSpPr>
          <p:nvPr/>
        </p:nvSpPr>
        <p:spPr>
          <a:xfrm>
            <a:off x="-15831" y="50414"/>
            <a:ext cx="89154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Highlights Beam Commissioning:</a:t>
            </a:r>
          </a:p>
        </p:txBody>
      </p:sp>
    </p:spTree>
    <p:extLst>
      <p:ext uri="{BB962C8B-B14F-4D97-AF65-F5344CB8AC3E}">
        <p14:creationId xmlns:p14="http://schemas.microsoft.com/office/powerpoint/2010/main" val="1253818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7168" y="53079"/>
            <a:ext cx="6762794"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Outline:</a:t>
            </a:r>
          </a:p>
        </p:txBody>
      </p:sp>
      <p:sp>
        <p:nvSpPr>
          <p:cNvPr id="3" name="Content Placeholder 2"/>
          <p:cNvSpPr>
            <a:spLocks noGrp="1"/>
          </p:cNvSpPr>
          <p:nvPr>
            <p:ph idx="1"/>
          </p:nvPr>
        </p:nvSpPr>
        <p:spPr>
          <a:xfrm>
            <a:off x="304800" y="1143000"/>
            <a:ext cx="7848600" cy="3938277"/>
          </a:xfrm>
        </p:spPr>
        <p:txBody>
          <a:bodyPr>
            <a:normAutofit fontScale="92500" lnSpcReduction="20000"/>
          </a:bodyPr>
          <a:lstStyle/>
          <a:p>
            <a:pPr>
              <a:buFont typeface="Wingdings" pitchFamily="2" charset="2"/>
              <a:buChar char="Ø"/>
            </a:pPr>
            <a:r>
              <a:rPr lang="en-GB" sz="2400" dirty="0"/>
              <a:t>Introduction to the ISOLDE Facility</a:t>
            </a:r>
          </a:p>
          <a:p>
            <a:pPr>
              <a:buFont typeface="Wingdings" pitchFamily="2" charset="2"/>
              <a:buChar char="Ø"/>
            </a:pPr>
            <a:endParaRPr lang="en-GB" sz="2400" dirty="0"/>
          </a:p>
          <a:p>
            <a:pPr>
              <a:buFont typeface="Wingdings" pitchFamily="2" charset="2"/>
              <a:buChar char="Ø"/>
            </a:pPr>
            <a:r>
              <a:rPr lang="en-GB" sz="2400" dirty="0"/>
              <a:t>The REX/HIE-ISOLDE Post-Accelerator</a:t>
            </a:r>
          </a:p>
          <a:p>
            <a:pPr>
              <a:buFont typeface="Wingdings" pitchFamily="2" charset="2"/>
              <a:buChar char="Ø"/>
            </a:pPr>
            <a:endParaRPr lang="en-GB" sz="2400" dirty="0"/>
          </a:p>
          <a:p>
            <a:pPr>
              <a:buFont typeface="Wingdings" pitchFamily="2" charset="2"/>
              <a:buChar char="Ø"/>
            </a:pPr>
            <a:r>
              <a:rPr lang="en-GB" sz="2400" dirty="0"/>
              <a:t>Highlights Beam Commissioning</a:t>
            </a:r>
          </a:p>
          <a:p>
            <a:pPr>
              <a:buFont typeface="Wingdings" pitchFamily="2" charset="2"/>
              <a:buChar char="Ø"/>
            </a:pPr>
            <a:endParaRPr lang="en-GB" sz="2400" dirty="0"/>
          </a:p>
          <a:p>
            <a:pPr>
              <a:buFont typeface="Wingdings" pitchFamily="2" charset="2"/>
              <a:buChar char="Ø"/>
            </a:pPr>
            <a:r>
              <a:rPr lang="en-GB" sz="2400" dirty="0"/>
              <a:t>Highlights Early Operations</a:t>
            </a:r>
          </a:p>
          <a:p>
            <a:pPr>
              <a:buFont typeface="Wingdings" pitchFamily="2" charset="2"/>
              <a:buChar char="Ø"/>
            </a:pPr>
            <a:endParaRPr lang="en-GB" sz="2400" dirty="0"/>
          </a:p>
          <a:p>
            <a:pPr>
              <a:buFont typeface="Wingdings" pitchFamily="2" charset="2"/>
              <a:buChar char="Ø"/>
            </a:pPr>
            <a:r>
              <a:rPr lang="en-GB" sz="2400" dirty="0"/>
              <a:t>Selected Issues</a:t>
            </a:r>
          </a:p>
          <a:p>
            <a:pPr>
              <a:buFont typeface="Wingdings" pitchFamily="2" charset="2"/>
              <a:buChar char="Ø"/>
            </a:pPr>
            <a:endParaRPr lang="en-GB" sz="2400" dirty="0"/>
          </a:p>
          <a:p>
            <a:pPr>
              <a:buFont typeface="Wingdings" pitchFamily="2" charset="2"/>
              <a:buChar char="Ø"/>
            </a:pPr>
            <a:r>
              <a:rPr lang="en-GB" sz="2400" dirty="0"/>
              <a:t>Summary</a:t>
            </a:r>
          </a:p>
        </p:txBody>
      </p:sp>
      <p:sp>
        <p:nvSpPr>
          <p:cNvPr id="11" name="Rounded Rectangle 10"/>
          <p:cNvSpPr/>
          <p:nvPr/>
        </p:nvSpPr>
        <p:spPr>
          <a:xfrm flipV="1">
            <a:off x="228600" y="3112138"/>
            <a:ext cx="6781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a:blip r:embed="rId2" cstate="print"/>
          <a:stretch>
            <a:fillRect/>
          </a:stretch>
        </p:blipFill>
        <p:spPr>
          <a:xfrm>
            <a:off x="8260984" y="15810"/>
            <a:ext cx="880432" cy="878306"/>
          </a:xfrm>
          <a:prstGeom prst="rect">
            <a:avLst/>
          </a:prstGeom>
        </p:spPr>
      </p:pic>
      <p:sp>
        <p:nvSpPr>
          <p:cNvPr id="8" name="Subtitle 2"/>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9" name="Picture 8">
            <a:extLst>
              <a:ext uri="{FF2B5EF4-FFF2-40B4-BE49-F238E27FC236}">
                <a16:creationId xmlns:a16="http://schemas.microsoft.com/office/drawing/2014/main" id="{91EB5F03-68BF-7E48-822C-3043E3DA7007}"/>
              </a:ext>
            </a:extLst>
          </p:cNvPr>
          <p:cNvPicPr>
            <a:picLocks noChangeAspect="1"/>
          </p:cNvPicPr>
          <p:nvPr/>
        </p:nvPicPr>
        <p:blipFill>
          <a:blip r:embed="rId3"/>
          <a:stretch>
            <a:fillRect/>
          </a:stretch>
        </p:blipFill>
        <p:spPr>
          <a:xfrm>
            <a:off x="0" y="6400800"/>
            <a:ext cx="1295400" cy="420840"/>
          </a:xfrm>
          <a:prstGeom prst="rect">
            <a:avLst/>
          </a:prstGeom>
        </p:spPr>
      </p:pic>
    </p:spTree>
    <p:extLst>
      <p:ext uri="{BB962C8B-B14F-4D97-AF65-F5344CB8AC3E}">
        <p14:creationId xmlns:p14="http://schemas.microsoft.com/office/powerpoint/2010/main" val="2329593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t="2818" b="2424"/>
          <a:stretch/>
        </p:blipFill>
        <p:spPr>
          <a:xfrm>
            <a:off x="0" y="2371725"/>
            <a:ext cx="9144000" cy="4476750"/>
          </a:xfrm>
          <a:prstGeom prst="rect">
            <a:avLst/>
          </a:prstGeom>
        </p:spPr>
      </p:pic>
      <p:pic>
        <p:nvPicPr>
          <p:cNvPr id="2" name="Picture 1">
            <a:extLst>
              <a:ext uri="{FF2B5EF4-FFF2-40B4-BE49-F238E27FC236}">
                <a16:creationId xmlns:a16="http://schemas.microsoft.com/office/drawing/2014/main" id="{3418A906-A7A4-C646-98D7-DFAE27C66F4E}"/>
              </a:ext>
            </a:extLst>
          </p:cNvPr>
          <p:cNvPicPr>
            <a:picLocks noChangeAspect="1"/>
          </p:cNvPicPr>
          <p:nvPr/>
        </p:nvPicPr>
        <p:blipFill>
          <a:blip r:embed="rId3"/>
          <a:stretch>
            <a:fillRect/>
          </a:stretch>
        </p:blipFill>
        <p:spPr>
          <a:xfrm>
            <a:off x="5214710" y="4318078"/>
            <a:ext cx="3872014" cy="2384594"/>
          </a:xfrm>
          <a:prstGeom prst="rect">
            <a:avLst/>
          </a:prstGeom>
        </p:spPr>
      </p:pic>
      <p:pic>
        <p:nvPicPr>
          <p:cNvPr id="16" name="Picture 15"/>
          <p:cNvPicPr>
            <a:picLocks noChangeAspect="1"/>
          </p:cNvPicPr>
          <p:nvPr/>
        </p:nvPicPr>
        <p:blipFill>
          <a:blip r:embed="rId4"/>
          <a:stretch>
            <a:fillRect/>
          </a:stretch>
        </p:blipFill>
        <p:spPr>
          <a:xfrm>
            <a:off x="8260984" y="15810"/>
            <a:ext cx="880432" cy="878306"/>
          </a:xfrm>
          <a:prstGeom prst="rect">
            <a:avLst/>
          </a:prstGeom>
        </p:spPr>
      </p:pic>
      <p:sp>
        <p:nvSpPr>
          <p:cNvPr id="18" name="TextBox 17"/>
          <p:cNvSpPr txBox="1"/>
          <p:nvPr/>
        </p:nvSpPr>
        <p:spPr>
          <a:xfrm>
            <a:off x="4092768" y="4452688"/>
            <a:ext cx="413163"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dirty="0"/>
              <a:t>2018</a:t>
            </a:r>
            <a:endParaRPr lang="en-GB" sz="1100" dirty="0"/>
          </a:p>
        </p:txBody>
      </p:sp>
      <p:sp>
        <p:nvSpPr>
          <p:cNvPr id="20" name="TextBox 19"/>
          <p:cNvSpPr txBox="1"/>
          <p:nvPr/>
        </p:nvSpPr>
        <p:spPr>
          <a:xfrm>
            <a:off x="4562612" y="4306940"/>
            <a:ext cx="413163"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dirty="0"/>
              <a:t>2017</a:t>
            </a:r>
            <a:endParaRPr lang="en-GB" sz="1100" dirty="0"/>
          </a:p>
        </p:txBody>
      </p:sp>
      <p:sp>
        <p:nvSpPr>
          <p:cNvPr id="21" name="TextBox 20"/>
          <p:cNvSpPr txBox="1"/>
          <p:nvPr/>
        </p:nvSpPr>
        <p:spPr>
          <a:xfrm>
            <a:off x="5016917" y="4182515"/>
            <a:ext cx="413163"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dirty="0"/>
              <a:t>2016</a:t>
            </a:r>
            <a:endParaRPr lang="en-GB" sz="1100" dirty="0"/>
          </a:p>
        </p:txBody>
      </p:sp>
      <p:sp>
        <p:nvSpPr>
          <p:cNvPr id="29" name="TextBox 28"/>
          <p:cNvSpPr txBox="1"/>
          <p:nvPr/>
        </p:nvSpPr>
        <p:spPr>
          <a:xfrm>
            <a:off x="5459627" y="4082085"/>
            <a:ext cx="413163"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2015</a:t>
            </a:r>
            <a:endParaRPr lang="en-GB" sz="1100" dirty="0"/>
          </a:p>
        </p:txBody>
      </p:sp>
      <p:sp>
        <p:nvSpPr>
          <p:cNvPr id="33" name="TextBox 32"/>
          <p:cNvSpPr txBox="1"/>
          <p:nvPr/>
        </p:nvSpPr>
        <p:spPr>
          <a:xfrm rot="20807440">
            <a:off x="6210847" y="2717115"/>
            <a:ext cx="806140"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dirty="0"/>
              <a:t>REX </a:t>
            </a:r>
            <a:r>
              <a:rPr lang="en-US" sz="1100" dirty="0" err="1"/>
              <a:t>linac</a:t>
            </a:r>
            <a:endParaRPr lang="en-GB" sz="1100" dirty="0"/>
          </a:p>
        </p:txBody>
      </p:sp>
      <p:cxnSp>
        <p:nvCxnSpPr>
          <p:cNvPr id="34" name="Straight Arrow Connector 33"/>
          <p:cNvCxnSpPr/>
          <p:nvPr/>
        </p:nvCxnSpPr>
        <p:spPr>
          <a:xfrm flipH="1">
            <a:off x="5733744" y="2825203"/>
            <a:ext cx="1810056" cy="451397"/>
          </a:xfrm>
          <a:prstGeom prst="straightConnector1">
            <a:avLst/>
          </a:prstGeom>
          <a:ln w="19050">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91779" y="665428"/>
            <a:ext cx="8960441" cy="1577355"/>
          </a:xfrm>
          <a:prstGeom prst="rect">
            <a:avLst/>
          </a:prstGeom>
          <a:noFill/>
          <a:ln>
            <a:noFill/>
          </a:ln>
        </p:spPr>
        <p:txBody>
          <a:bodyPr wrap="square" rtlCol="0">
            <a:spAutoFit/>
          </a:bodyPr>
          <a:lstStyle/>
          <a:p>
            <a:pPr marL="285750" indent="-285750">
              <a:spcBef>
                <a:spcPts val="300"/>
              </a:spcBef>
              <a:buFont typeface="Wingdings" pitchFamily="2" charset="2"/>
              <a:buChar char="Ø"/>
            </a:pPr>
            <a:r>
              <a:rPr lang="en-GB" sz="1400" dirty="0"/>
              <a:t>Project staged (one cryomodule / year since 2015). Project completed in 2018</a:t>
            </a:r>
          </a:p>
          <a:p>
            <a:pPr marL="285750" indent="-285750">
              <a:spcBef>
                <a:spcPts val="300"/>
              </a:spcBef>
              <a:buFont typeface="Wingdings" pitchFamily="2" charset="2"/>
              <a:buChar char="Ø"/>
            </a:pPr>
            <a:r>
              <a:rPr lang="en-GB" sz="1400" dirty="0"/>
              <a:t>Short  Physics campaign following the commissioning of each of the cryomodules</a:t>
            </a:r>
          </a:p>
          <a:p>
            <a:pPr marL="742950" lvl="1" indent="-285750">
              <a:spcBef>
                <a:spcPts val="300"/>
              </a:spcBef>
              <a:buFont typeface="Wingdings" pitchFamily="2" charset="2"/>
              <a:buChar char="§"/>
            </a:pPr>
            <a:r>
              <a:rPr lang="en-GB" sz="1400" dirty="0"/>
              <a:t>Close to maximum number of experiments in 2018: ~ 15 / year</a:t>
            </a:r>
          </a:p>
          <a:p>
            <a:pPr marL="285750" indent="-285750">
              <a:spcBef>
                <a:spcPts val="300"/>
              </a:spcBef>
              <a:buFont typeface="Wingdings" pitchFamily="2" charset="2"/>
              <a:buChar char="Ø"/>
            </a:pPr>
            <a:r>
              <a:rPr lang="en-GB" sz="1400" dirty="0"/>
              <a:t>Long technical Stop (LS2) for upgrade of the injectors in 2019 – 2020</a:t>
            </a:r>
          </a:p>
          <a:p>
            <a:pPr marL="742950" lvl="1" indent="-285750">
              <a:spcBef>
                <a:spcPts val="300"/>
              </a:spcBef>
              <a:buFont typeface="Wingdings" pitchFamily="2" charset="2"/>
              <a:buChar char="§"/>
            </a:pPr>
            <a:r>
              <a:rPr lang="en-GB" sz="1400" dirty="0"/>
              <a:t>Consolidation of beam instrumentation in the REX </a:t>
            </a:r>
            <a:r>
              <a:rPr lang="en-GB" sz="1400" dirty="0" err="1"/>
              <a:t>linac</a:t>
            </a:r>
            <a:r>
              <a:rPr lang="en-GB" sz="1400" dirty="0"/>
              <a:t> and additional silicon detectors in the HEBT</a:t>
            </a:r>
          </a:p>
          <a:p>
            <a:pPr marL="742950" lvl="1" indent="-285750">
              <a:spcBef>
                <a:spcPts val="300"/>
              </a:spcBef>
              <a:buFont typeface="Wingdings" pitchFamily="2" charset="2"/>
              <a:buChar char="§"/>
            </a:pPr>
            <a:r>
              <a:rPr lang="en-GB" sz="1400" dirty="0"/>
              <a:t>Upgrade of the REX-EBIS electron gun</a:t>
            </a:r>
          </a:p>
        </p:txBody>
      </p:sp>
      <p:sp>
        <p:nvSpPr>
          <p:cNvPr id="37" name="TextBox 36"/>
          <p:cNvSpPr txBox="1"/>
          <p:nvPr/>
        </p:nvSpPr>
        <p:spPr>
          <a:xfrm rot="20807440">
            <a:off x="4104492" y="3203326"/>
            <a:ext cx="1203597"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HIE-ISOLDE </a:t>
            </a:r>
            <a:r>
              <a:rPr lang="en-US" sz="1100" dirty="0" err="1"/>
              <a:t>linac</a:t>
            </a:r>
            <a:endParaRPr lang="en-GB" sz="1100" dirty="0"/>
          </a:p>
        </p:txBody>
      </p:sp>
      <p:cxnSp>
        <p:nvCxnSpPr>
          <p:cNvPr id="45" name="Straight Arrow Connector 44"/>
          <p:cNvCxnSpPr/>
          <p:nvPr/>
        </p:nvCxnSpPr>
        <p:spPr>
          <a:xfrm flipH="1">
            <a:off x="3810000" y="3304089"/>
            <a:ext cx="1850666" cy="481884"/>
          </a:xfrm>
          <a:prstGeom prst="straightConnector1">
            <a:avLst/>
          </a:prstGeom>
          <a:ln w="19050">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40" name="Subtitle 2">
            <a:extLst>
              <a:ext uri="{FF2B5EF4-FFF2-40B4-BE49-F238E27FC236}">
                <a16:creationId xmlns:a16="http://schemas.microsoft.com/office/drawing/2014/main" id="{36568B2A-3617-7D49-8D60-4CDDE1BE81A1}"/>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46" name="Picture 45">
            <a:extLst>
              <a:ext uri="{FF2B5EF4-FFF2-40B4-BE49-F238E27FC236}">
                <a16:creationId xmlns:a16="http://schemas.microsoft.com/office/drawing/2014/main" id="{1A47F1B0-93DF-3C49-9B9C-64CEFF044934}"/>
              </a:ext>
            </a:extLst>
          </p:cNvPr>
          <p:cNvPicPr>
            <a:picLocks noChangeAspect="1"/>
          </p:cNvPicPr>
          <p:nvPr/>
        </p:nvPicPr>
        <p:blipFill>
          <a:blip r:embed="rId5"/>
          <a:stretch>
            <a:fillRect/>
          </a:stretch>
        </p:blipFill>
        <p:spPr>
          <a:xfrm>
            <a:off x="0" y="6400800"/>
            <a:ext cx="1295400" cy="420840"/>
          </a:xfrm>
          <a:prstGeom prst="rect">
            <a:avLst/>
          </a:prstGeom>
        </p:spPr>
      </p:pic>
      <p:sp>
        <p:nvSpPr>
          <p:cNvPr id="48" name="TextBox 47">
            <a:extLst>
              <a:ext uri="{FF2B5EF4-FFF2-40B4-BE49-F238E27FC236}">
                <a16:creationId xmlns:a16="http://schemas.microsoft.com/office/drawing/2014/main" id="{18A5B588-7809-4644-8035-1BF591FA97D9}"/>
              </a:ext>
            </a:extLst>
          </p:cNvPr>
          <p:cNvSpPr txBox="1"/>
          <p:nvPr/>
        </p:nvSpPr>
        <p:spPr>
          <a:xfrm>
            <a:off x="90819" y="2181509"/>
            <a:ext cx="3919004" cy="1792798"/>
          </a:xfrm>
          <a:prstGeom prst="rect">
            <a:avLst/>
          </a:prstGeom>
          <a:solidFill>
            <a:schemeClr val="bg1"/>
          </a:solidFill>
          <a:ln>
            <a:noFill/>
          </a:ln>
        </p:spPr>
        <p:txBody>
          <a:bodyPr wrap="square" rtlCol="0">
            <a:spAutoFit/>
          </a:bodyPr>
          <a:lstStyle/>
          <a:p>
            <a:pPr marL="742950" lvl="1" indent="-285750">
              <a:spcBef>
                <a:spcPts val="300"/>
              </a:spcBef>
              <a:buFont typeface="Wingdings" pitchFamily="2" charset="2"/>
              <a:buChar char="§"/>
            </a:pPr>
            <a:r>
              <a:rPr lang="en-GB" sz="1400" dirty="0"/>
              <a:t>Refurbishment of REX RF amplifiers</a:t>
            </a:r>
          </a:p>
          <a:p>
            <a:pPr marL="742950" lvl="1" indent="-285750">
              <a:spcBef>
                <a:spcPts val="300"/>
              </a:spcBef>
              <a:buFont typeface="Wingdings" pitchFamily="2" charset="2"/>
              <a:buChar char="§"/>
            </a:pPr>
            <a:r>
              <a:rPr lang="en-GB" sz="1400" dirty="0"/>
              <a:t>Repair of damaged RF coupler</a:t>
            </a:r>
          </a:p>
          <a:p>
            <a:pPr marL="742950" lvl="1" indent="-285750">
              <a:spcBef>
                <a:spcPts val="300"/>
              </a:spcBef>
              <a:buFont typeface="Wingdings" pitchFamily="2" charset="2"/>
              <a:buChar char="§"/>
            </a:pPr>
            <a:r>
              <a:rPr lang="en-GB" sz="1400" dirty="0"/>
              <a:t>X-ray monitors for each  cryomodule</a:t>
            </a:r>
          </a:p>
          <a:p>
            <a:pPr marL="742950" lvl="1" indent="-285750">
              <a:spcBef>
                <a:spcPts val="300"/>
              </a:spcBef>
              <a:buFont typeface="Wingdings" pitchFamily="2" charset="2"/>
              <a:buChar char="§"/>
            </a:pPr>
            <a:r>
              <a:rPr lang="en-GB" sz="1400" dirty="0"/>
              <a:t>Additional control software </a:t>
            </a:r>
          </a:p>
          <a:p>
            <a:pPr marL="285750" indent="-285750">
              <a:spcBef>
                <a:spcPts val="300"/>
              </a:spcBef>
              <a:buFont typeface="Wingdings" pitchFamily="2" charset="2"/>
              <a:buChar char="Ø"/>
            </a:pPr>
            <a:r>
              <a:rPr lang="en-GB" sz="1400" dirty="0"/>
              <a:t>Restart of Physics campaigns in 2021</a:t>
            </a:r>
          </a:p>
          <a:p>
            <a:pPr marL="742950" lvl="1" indent="-285750">
              <a:spcBef>
                <a:spcPts val="300"/>
              </a:spcBef>
              <a:buFont typeface="Wingdings" pitchFamily="2" charset="2"/>
              <a:buChar char="§"/>
            </a:pPr>
            <a:r>
              <a:rPr lang="en-GB" sz="1400" dirty="0"/>
              <a:t>Number of experiments limited because of experimental stations</a:t>
            </a:r>
          </a:p>
        </p:txBody>
      </p:sp>
      <p:sp>
        <p:nvSpPr>
          <p:cNvPr id="49" name="TextBox 48">
            <a:extLst>
              <a:ext uri="{FF2B5EF4-FFF2-40B4-BE49-F238E27FC236}">
                <a16:creationId xmlns:a16="http://schemas.microsoft.com/office/drawing/2014/main" id="{0148406B-EF67-144F-B94F-A0CA45A1C131}"/>
              </a:ext>
            </a:extLst>
          </p:cNvPr>
          <p:cNvSpPr txBox="1"/>
          <p:nvPr/>
        </p:nvSpPr>
        <p:spPr>
          <a:xfrm>
            <a:off x="125988" y="166392"/>
            <a:ext cx="7570212" cy="507831"/>
          </a:xfrm>
          <a:prstGeom prst="rect">
            <a:avLst/>
          </a:prstGeom>
          <a:noFill/>
        </p:spPr>
        <p:txBody>
          <a:bodyPr wrap="square" rtlCol="0">
            <a:spAutoFit/>
          </a:bodyPr>
          <a:lstStyle/>
          <a:p>
            <a:r>
              <a:rPr lang="en-GB" sz="2700" u="sng" dirty="0"/>
              <a:t>Highlights Early Operations:</a:t>
            </a:r>
          </a:p>
        </p:txBody>
      </p:sp>
      <p:sp>
        <p:nvSpPr>
          <p:cNvPr id="50" name="TextBox 49">
            <a:extLst>
              <a:ext uri="{FF2B5EF4-FFF2-40B4-BE49-F238E27FC236}">
                <a16:creationId xmlns:a16="http://schemas.microsoft.com/office/drawing/2014/main" id="{29AD7F31-1D70-1B44-A629-7D5D66CC7659}"/>
              </a:ext>
            </a:extLst>
          </p:cNvPr>
          <p:cNvSpPr txBox="1"/>
          <p:nvPr/>
        </p:nvSpPr>
        <p:spPr>
          <a:xfrm>
            <a:off x="6344780" y="4130246"/>
            <a:ext cx="386737" cy="251795"/>
          </a:xfrm>
          <a:prstGeom prst="rect">
            <a:avLst/>
          </a:prstGeom>
          <a:solidFill>
            <a:sysClr val="window" lastClr="FFFFFF"/>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1400" dirty="0">
                <a:solidFill>
                  <a:srgbClr val="FF0000"/>
                </a:solidFill>
                <a:latin typeface="Calibri"/>
                <a:ea typeface=""/>
                <a:cs typeface=""/>
              </a:rPr>
              <a:t>REX</a:t>
            </a:r>
            <a:endParaRPr kumimoji="0" lang="en-US" sz="1400" b="0" i="0" u="none" strike="noStrike" kern="1200" cap="none" spc="0" normalizeH="0" baseline="0" noProof="0" dirty="0">
              <a:ln>
                <a:noFill/>
              </a:ln>
              <a:solidFill>
                <a:srgbClr val="FF0000"/>
              </a:solidFill>
              <a:effectLst/>
              <a:uLnTx/>
              <a:uFillTx/>
              <a:latin typeface="Calibri"/>
              <a:ea typeface=""/>
              <a:cs typeface=""/>
            </a:endParaRPr>
          </a:p>
        </p:txBody>
      </p:sp>
      <p:sp>
        <p:nvSpPr>
          <p:cNvPr id="51" name="Right Brace 50">
            <a:extLst>
              <a:ext uri="{FF2B5EF4-FFF2-40B4-BE49-F238E27FC236}">
                <a16:creationId xmlns:a16="http://schemas.microsoft.com/office/drawing/2014/main" id="{52F6AF60-CB76-0A4B-B562-3DF2C2248816}"/>
              </a:ext>
            </a:extLst>
          </p:cNvPr>
          <p:cNvSpPr/>
          <p:nvPr/>
        </p:nvSpPr>
        <p:spPr>
          <a:xfrm rot="16200000">
            <a:off x="6508192" y="3534516"/>
            <a:ext cx="117664" cy="1812713"/>
          </a:xfrm>
          <a:prstGeom prst="rightBrace">
            <a:avLst>
              <a:gd name="adj1" fmla="val 89460"/>
              <a:gd name="adj2" fmla="val 49390"/>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Calibri"/>
              <a:ea typeface=""/>
              <a:cs typeface=""/>
            </a:endParaRPr>
          </a:p>
        </p:txBody>
      </p:sp>
      <p:sp>
        <p:nvSpPr>
          <p:cNvPr id="52" name="TextBox 51">
            <a:extLst>
              <a:ext uri="{FF2B5EF4-FFF2-40B4-BE49-F238E27FC236}">
                <a16:creationId xmlns:a16="http://schemas.microsoft.com/office/drawing/2014/main" id="{D9990661-F02D-DF44-8EC8-931D2A03D715}"/>
              </a:ext>
            </a:extLst>
          </p:cNvPr>
          <p:cNvSpPr txBox="1"/>
          <p:nvPr/>
        </p:nvSpPr>
        <p:spPr>
          <a:xfrm>
            <a:off x="7738296" y="4137989"/>
            <a:ext cx="1291771" cy="251795"/>
          </a:xfrm>
          <a:prstGeom prst="rect">
            <a:avLst/>
          </a:prstGeom>
          <a:solidFill>
            <a:sysClr val="window" lastClr="FFFFFF"/>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
                <a:cs typeface=""/>
              </a:rPr>
              <a:t>REX/HIE-ISOLDE</a:t>
            </a:r>
          </a:p>
        </p:txBody>
      </p:sp>
      <p:sp>
        <p:nvSpPr>
          <p:cNvPr id="53" name="Right Brace 52">
            <a:extLst>
              <a:ext uri="{FF2B5EF4-FFF2-40B4-BE49-F238E27FC236}">
                <a16:creationId xmlns:a16="http://schemas.microsoft.com/office/drawing/2014/main" id="{F2C6A73E-3588-7C4A-A4AA-048E74E22CE2}"/>
              </a:ext>
            </a:extLst>
          </p:cNvPr>
          <p:cNvSpPr/>
          <p:nvPr/>
        </p:nvSpPr>
        <p:spPr>
          <a:xfrm rot="16200000">
            <a:off x="8354664" y="3815595"/>
            <a:ext cx="96232" cy="1244610"/>
          </a:xfrm>
          <a:prstGeom prst="rightBrace">
            <a:avLst>
              <a:gd name="adj1" fmla="val 89460"/>
              <a:gd name="adj2" fmla="val 49390"/>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Calibri"/>
              <a:ea typeface=""/>
              <a:cs typeface=""/>
            </a:endParaRPr>
          </a:p>
        </p:txBody>
      </p:sp>
      <p:sp>
        <p:nvSpPr>
          <p:cNvPr id="54" name="TextBox 53">
            <a:extLst>
              <a:ext uri="{FF2B5EF4-FFF2-40B4-BE49-F238E27FC236}">
                <a16:creationId xmlns:a16="http://schemas.microsoft.com/office/drawing/2014/main" id="{32343363-66A4-B54D-93C7-CD48B4124CFF}"/>
              </a:ext>
            </a:extLst>
          </p:cNvPr>
          <p:cNvSpPr txBox="1"/>
          <p:nvPr/>
        </p:nvSpPr>
        <p:spPr>
          <a:xfrm>
            <a:off x="5664089" y="6628885"/>
            <a:ext cx="2932765" cy="205629"/>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
                <a:cs typeface=""/>
              </a:rPr>
              <a:t>Number of High Energy Experiments at ISOLDE </a:t>
            </a:r>
          </a:p>
        </p:txBody>
      </p:sp>
    </p:spTree>
    <p:extLst>
      <p:ext uri="{BB962C8B-B14F-4D97-AF65-F5344CB8AC3E}">
        <p14:creationId xmlns:p14="http://schemas.microsoft.com/office/powerpoint/2010/main" val="3822024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8260984" y="15810"/>
            <a:ext cx="880432" cy="878306"/>
          </a:xfrm>
          <a:prstGeom prst="rect">
            <a:avLst/>
          </a:prstGeom>
        </p:spPr>
      </p:pic>
      <p:sp>
        <p:nvSpPr>
          <p:cNvPr id="17" name="TextBox 16"/>
          <p:cNvSpPr txBox="1"/>
          <p:nvPr/>
        </p:nvSpPr>
        <p:spPr>
          <a:xfrm>
            <a:off x="125988" y="683664"/>
            <a:ext cx="5105400" cy="2554545"/>
          </a:xfrm>
          <a:prstGeom prst="rect">
            <a:avLst/>
          </a:prstGeom>
          <a:solidFill>
            <a:schemeClr val="bg1"/>
          </a:solidFill>
          <a:ln>
            <a:noFill/>
          </a:ln>
        </p:spPr>
        <p:txBody>
          <a:bodyPr wrap="square" rtlCol="0">
            <a:spAutoFit/>
          </a:bodyPr>
          <a:lstStyle/>
          <a:p>
            <a:pPr marL="285750" indent="-285750">
              <a:spcBef>
                <a:spcPts val="300"/>
              </a:spcBef>
              <a:buFont typeface="Wingdings" pitchFamily="2" charset="2"/>
              <a:buChar char="Ø"/>
            </a:pPr>
            <a:r>
              <a:rPr lang="en-GB" sz="1400" dirty="0">
                <a:solidFill>
                  <a:schemeClr val="tx2"/>
                </a:solidFill>
              </a:rPr>
              <a:t>Large variety of beams delivered over the years: </a:t>
            </a:r>
          </a:p>
          <a:p>
            <a:pPr marL="742950" lvl="1" indent="-285750">
              <a:spcBef>
                <a:spcPts val="300"/>
              </a:spcBef>
              <a:buFont typeface="Wingdings" panose="05000000000000000000" pitchFamily="2" charset="2"/>
              <a:buChar char="§"/>
            </a:pPr>
            <a:r>
              <a:rPr lang="en-GB" sz="1400" dirty="0">
                <a:solidFill>
                  <a:schemeClr val="tx2"/>
                </a:solidFill>
              </a:rPr>
              <a:t>Light isotopes (</a:t>
            </a:r>
            <a:r>
              <a:rPr lang="en-GB" sz="1400" baseline="30000" dirty="0">
                <a:solidFill>
                  <a:schemeClr val="tx2"/>
                </a:solidFill>
              </a:rPr>
              <a:t>7</a:t>
            </a:r>
            <a:r>
              <a:rPr lang="en-GB" sz="1400" dirty="0">
                <a:solidFill>
                  <a:schemeClr val="tx2"/>
                </a:solidFill>
              </a:rPr>
              <a:t>Be, </a:t>
            </a:r>
            <a:r>
              <a:rPr lang="en-GB" sz="1400" baseline="30000" dirty="0">
                <a:solidFill>
                  <a:schemeClr val="tx2"/>
                </a:solidFill>
              </a:rPr>
              <a:t>8</a:t>
            </a:r>
            <a:r>
              <a:rPr lang="en-GB" sz="1400" dirty="0">
                <a:solidFill>
                  <a:schemeClr val="tx2"/>
                </a:solidFill>
              </a:rPr>
              <a:t>B, </a:t>
            </a:r>
            <a:r>
              <a:rPr lang="en-GB" sz="1400" baseline="30000" dirty="0">
                <a:solidFill>
                  <a:schemeClr val="tx2"/>
                </a:solidFill>
              </a:rPr>
              <a:t>9</a:t>
            </a:r>
            <a:r>
              <a:rPr lang="en-GB" sz="1400" dirty="0">
                <a:solidFill>
                  <a:schemeClr val="tx2"/>
                </a:solidFill>
              </a:rPr>
              <a:t>Li…)</a:t>
            </a:r>
          </a:p>
          <a:p>
            <a:pPr marL="742950" lvl="1" indent="-285750">
              <a:spcBef>
                <a:spcPts val="300"/>
              </a:spcBef>
              <a:buFont typeface="Wingdings" panose="05000000000000000000" pitchFamily="2" charset="2"/>
              <a:buChar char="§"/>
            </a:pPr>
            <a:r>
              <a:rPr lang="en-GB" sz="1400" dirty="0">
                <a:solidFill>
                  <a:schemeClr val="tx2"/>
                </a:solidFill>
              </a:rPr>
              <a:t>Heavy isotopes (</a:t>
            </a:r>
            <a:r>
              <a:rPr lang="en-US" sz="1400" baseline="30000" dirty="0"/>
              <a:t>228</a:t>
            </a:r>
            <a:r>
              <a:rPr lang="en-US" sz="1400" dirty="0"/>
              <a:t>Ra, </a:t>
            </a:r>
            <a:r>
              <a:rPr lang="en-US" sz="1400" baseline="30000" dirty="0"/>
              <a:t>226</a:t>
            </a:r>
            <a:r>
              <a:rPr lang="en-US" sz="1400" dirty="0"/>
              <a:t>Rn, </a:t>
            </a:r>
            <a:r>
              <a:rPr lang="en-US" sz="1400" baseline="30000" dirty="0"/>
              <a:t>206</a:t>
            </a:r>
            <a:r>
              <a:rPr lang="en-US" sz="1400" dirty="0"/>
              <a:t>Hg…)</a:t>
            </a:r>
          </a:p>
          <a:p>
            <a:pPr marL="742950" lvl="1" indent="-285750">
              <a:spcBef>
                <a:spcPts val="300"/>
              </a:spcBef>
              <a:buFont typeface="Wingdings" panose="05000000000000000000" pitchFamily="2" charset="2"/>
              <a:buChar char="§"/>
            </a:pPr>
            <a:r>
              <a:rPr lang="en-GB" sz="1400" dirty="0">
                <a:solidFill>
                  <a:schemeClr val="tx2"/>
                </a:solidFill>
              </a:rPr>
              <a:t>Energies up to 9.8 MeV/u for low A/q</a:t>
            </a:r>
          </a:p>
          <a:p>
            <a:pPr marL="742950" lvl="1" indent="-285750">
              <a:spcBef>
                <a:spcPts val="300"/>
              </a:spcBef>
              <a:buFont typeface="Wingdings" panose="05000000000000000000" pitchFamily="2" charset="2"/>
              <a:buChar char="§"/>
            </a:pPr>
            <a:r>
              <a:rPr lang="en-GB" sz="1400" dirty="0">
                <a:solidFill>
                  <a:schemeClr val="tx2"/>
                </a:solidFill>
              </a:rPr>
              <a:t>Energies up to 7.4 MeV/u for high A/q</a:t>
            </a:r>
          </a:p>
          <a:p>
            <a:pPr marL="742950" lvl="1" indent="-285750">
              <a:spcBef>
                <a:spcPts val="300"/>
              </a:spcBef>
              <a:buFont typeface="Wingdings" panose="05000000000000000000" pitchFamily="2" charset="2"/>
              <a:buChar char="§"/>
            </a:pPr>
            <a:r>
              <a:rPr lang="en-GB" sz="1400" dirty="0">
                <a:solidFill>
                  <a:schemeClr val="tx2"/>
                </a:solidFill>
              </a:rPr>
              <a:t>Beam intensities between 10</a:t>
            </a:r>
            <a:r>
              <a:rPr lang="en-GB" sz="1400" baseline="30000" dirty="0">
                <a:solidFill>
                  <a:schemeClr val="tx2"/>
                </a:solidFill>
              </a:rPr>
              <a:t>2</a:t>
            </a:r>
            <a:r>
              <a:rPr lang="en-GB" sz="1400" dirty="0">
                <a:solidFill>
                  <a:schemeClr val="tx2"/>
                </a:solidFill>
              </a:rPr>
              <a:t> – 10</a:t>
            </a:r>
            <a:r>
              <a:rPr lang="en-GB" sz="1400" baseline="30000" dirty="0">
                <a:solidFill>
                  <a:schemeClr val="tx2"/>
                </a:solidFill>
              </a:rPr>
              <a:t>7</a:t>
            </a:r>
            <a:r>
              <a:rPr lang="en-GB" sz="1400" dirty="0">
                <a:solidFill>
                  <a:schemeClr val="tx2"/>
                </a:solidFill>
              </a:rPr>
              <a:t> ion/s</a:t>
            </a:r>
          </a:p>
          <a:p>
            <a:pPr marL="742950" lvl="1" indent="-285750">
              <a:spcBef>
                <a:spcPts val="300"/>
              </a:spcBef>
              <a:buFont typeface="Wingdings" panose="05000000000000000000" pitchFamily="2" charset="2"/>
              <a:buChar char="§"/>
            </a:pPr>
            <a:r>
              <a:rPr lang="en-GB" sz="1400" dirty="0">
                <a:solidFill>
                  <a:schemeClr val="tx2"/>
                </a:solidFill>
              </a:rPr>
              <a:t>Different ionization schemes (plasma, surface, laser and molecular beams)</a:t>
            </a:r>
          </a:p>
          <a:p>
            <a:pPr marL="285750" indent="-285750">
              <a:spcBef>
                <a:spcPts val="300"/>
              </a:spcBef>
              <a:buFont typeface="Wingdings" pitchFamily="2" charset="2"/>
              <a:buChar char="Ø"/>
            </a:pPr>
            <a:r>
              <a:rPr lang="en-US" sz="1400" dirty="0">
                <a:solidFill>
                  <a:schemeClr val="tx2"/>
                </a:solidFill>
              </a:rPr>
              <a:t>Stripping foils to clean contaminants (</a:t>
            </a:r>
            <a:r>
              <a:rPr lang="en-US" sz="1400" baseline="30000" dirty="0">
                <a:solidFill>
                  <a:schemeClr val="tx2"/>
                </a:solidFill>
              </a:rPr>
              <a:t>9</a:t>
            </a:r>
            <a:r>
              <a:rPr lang="en-US" sz="1400" dirty="0">
                <a:solidFill>
                  <a:schemeClr val="tx2"/>
                </a:solidFill>
              </a:rPr>
              <a:t>Li, </a:t>
            </a:r>
            <a:r>
              <a:rPr lang="en-US" sz="1400" baseline="30000" dirty="0">
                <a:solidFill>
                  <a:schemeClr val="tx2"/>
                </a:solidFill>
              </a:rPr>
              <a:t>7,11</a:t>
            </a:r>
            <a:r>
              <a:rPr lang="en-US" sz="1400" dirty="0">
                <a:solidFill>
                  <a:schemeClr val="tx2"/>
                </a:solidFill>
              </a:rPr>
              <a:t>Be</a:t>
            </a:r>
            <a:r>
              <a:rPr lang="en-GB" sz="1400" dirty="0">
                <a:solidFill>
                  <a:schemeClr val="tx2"/>
                </a:solidFill>
              </a:rPr>
              <a:t> , </a:t>
            </a:r>
            <a:r>
              <a:rPr lang="en-GB" sz="1400" baseline="30000" dirty="0">
                <a:solidFill>
                  <a:schemeClr val="tx2"/>
                </a:solidFill>
              </a:rPr>
              <a:t>8</a:t>
            </a:r>
            <a:r>
              <a:rPr lang="en-GB" sz="1400" dirty="0">
                <a:solidFill>
                  <a:schemeClr val="tx2"/>
                </a:solidFill>
              </a:rPr>
              <a:t>B)</a:t>
            </a:r>
          </a:p>
          <a:p>
            <a:pPr marL="285750" indent="-285750">
              <a:spcBef>
                <a:spcPts val="300"/>
              </a:spcBef>
              <a:buFont typeface="Wingdings" pitchFamily="2" charset="2"/>
              <a:buChar char="Ø"/>
            </a:pPr>
            <a:r>
              <a:rPr lang="en-GB" sz="1400" dirty="0">
                <a:solidFill>
                  <a:schemeClr val="tx2"/>
                </a:solidFill>
              </a:rPr>
              <a:t>Long-live isotopes from pre-irradiated targets (</a:t>
            </a:r>
            <a:r>
              <a:rPr lang="en-US" sz="1400" baseline="30000" dirty="0">
                <a:solidFill>
                  <a:schemeClr val="tx2"/>
                </a:solidFill>
              </a:rPr>
              <a:t>7</a:t>
            </a:r>
            <a:r>
              <a:rPr lang="en-US" sz="1400" dirty="0">
                <a:solidFill>
                  <a:schemeClr val="tx2"/>
                </a:solidFill>
              </a:rPr>
              <a:t>Be)</a:t>
            </a:r>
            <a:endParaRPr lang="en-GB" sz="1400" dirty="0">
              <a:solidFill>
                <a:schemeClr val="tx2"/>
              </a:solidFill>
            </a:endParaRPr>
          </a:p>
        </p:txBody>
      </p:sp>
      <p:sp>
        <p:nvSpPr>
          <p:cNvPr id="21" name="TextBox 20"/>
          <p:cNvSpPr txBox="1"/>
          <p:nvPr/>
        </p:nvSpPr>
        <p:spPr>
          <a:xfrm>
            <a:off x="125988" y="166392"/>
            <a:ext cx="7570212" cy="507831"/>
          </a:xfrm>
          <a:prstGeom prst="rect">
            <a:avLst/>
          </a:prstGeom>
          <a:noFill/>
        </p:spPr>
        <p:txBody>
          <a:bodyPr wrap="square" rtlCol="0">
            <a:spAutoFit/>
          </a:bodyPr>
          <a:lstStyle/>
          <a:p>
            <a:r>
              <a:rPr lang="en-GB" sz="2700" u="sng" dirty="0"/>
              <a:t>Highlights Early Operations:</a:t>
            </a:r>
          </a:p>
        </p:txBody>
      </p:sp>
      <p:pic>
        <p:nvPicPr>
          <p:cNvPr id="15" name="Picture 14">
            <a:extLst>
              <a:ext uri="{FF2B5EF4-FFF2-40B4-BE49-F238E27FC236}">
                <a16:creationId xmlns:a16="http://schemas.microsoft.com/office/drawing/2014/main" id="{A68E0192-7929-D543-99EA-71D1DCDB1B51}"/>
              </a:ext>
            </a:extLst>
          </p:cNvPr>
          <p:cNvPicPr>
            <a:picLocks noChangeAspect="1"/>
          </p:cNvPicPr>
          <p:nvPr/>
        </p:nvPicPr>
        <p:blipFill>
          <a:blip r:embed="rId3"/>
          <a:stretch>
            <a:fillRect/>
          </a:stretch>
        </p:blipFill>
        <p:spPr>
          <a:xfrm>
            <a:off x="0" y="6400800"/>
            <a:ext cx="1295400" cy="420840"/>
          </a:xfrm>
          <a:prstGeom prst="rect">
            <a:avLst/>
          </a:prstGeom>
        </p:spPr>
      </p:pic>
      <p:sp>
        <p:nvSpPr>
          <p:cNvPr id="19" name="Subtitle 2">
            <a:extLst>
              <a:ext uri="{FF2B5EF4-FFF2-40B4-BE49-F238E27FC236}">
                <a16:creationId xmlns:a16="http://schemas.microsoft.com/office/drawing/2014/main" id="{FEF49A21-8F5B-5E45-B7D9-851CC422A8B0}"/>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graphicFrame>
        <p:nvGraphicFramePr>
          <p:cNvPr id="3" name="Table 2">
            <a:extLst>
              <a:ext uri="{FF2B5EF4-FFF2-40B4-BE49-F238E27FC236}">
                <a16:creationId xmlns:a16="http://schemas.microsoft.com/office/drawing/2014/main" id="{81393177-7BE5-2945-8ED6-151751F4951E}"/>
              </a:ext>
            </a:extLst>
          </p:cNvPr>
          <p:cNvGraphicFramePr>
            <a:graphicFrameLocks noGrp="1"/>
          </p:cNvGraphicFramePr>
          <p:nvPr>
            <p:extLst>
              <p:ext uri="{D42A27DB-BD31-4B8C-83A1-F6EECF244321}">
                <p14:modId xmlns:p14="http://schemas.microsoft.com/office/powerpoint/2010/main" val="2231806682"/>
              </p:ext>
            </p:extLst>
          </p:nvPr>
        </p:nvGraphicFramePr>
        <p:xfrm>
          <a:off x="5347051" y="294428"/>
          <a:ext cx="3352800" cy="6035040"/>
        </p:xfrm>
        <a:graphic>
          <a:graphicData uri="http://schemas.openxmlformats.org/drawingml/2006/table">
            <a:tbl>
              <a:tblPr>
                <a:tableStyleId>{5C22544A-7EE6-4342-B048-85BDC9FD1C3A}</a:tableStyleId>
              </a:tblPr>
              <a:tblGrid>
                <a:gridCol w="386452">
                  <a:extLst>
                    <a:ext uri="{9D8B030D-6E8A-4147-A177-3AD203B41FA5}">
                      <a16:colId xmlns:a16="http://schemas.microsoft.com/office/drawing/2014/main" val="3781121503"/>
                    </a:ext>
                  </a:extLst>
                </a:gridCol>
                <a:gridCol w="1635872">
                  <a:extLst>
                    <a:ext uri="{9D8B030D-6E8A-4147-A177-3AD203B41FA5}">
                      <a16:colId xmlns:a16="http://schemas.microsoft.com/office/drawing/2014/main" val="3134717858"/>
                    </a:ext>
                  </a:extLst>
                </a:gridCol>
                <a:gridCol w="776871">
                  <a:extLst>
                    <a:ext uri="{9D8B030D-6E8A-4147-A177-3AD203B41FA5}">
                      <a16:colId xmlns:a16="http://schemas.microsoft.com/office/drawing/2014/main" val="2047979220"/>
                    </a:ext>
                  </a:extLst>
                </a:gridCol>
                <a:gridCol w="553605">
                  <a:extLst>
                    <a:ext uri="{9D8B030D-6E8A-4147-A177-3AD203B41FA5}">
                      <a16:colId xmlns:a16="http://schemas.microsoft.com/office/drawing/2014/main" val="1790534811"/>
                    </a:ext>
                  </a:extLst>
                </a:gridCol>
              </a:tblGrid>
              <a:tr h="227648">
                <a:tc>
                  <a:txBody>
                    <a:bodyPr/>
                    <a:lstStyle/>
                    <a:p>
                      <a:pPr algn="l">
                        <a:spcBef>
                          <a:spcPts val="200"/>
                        </a:spcBef>
                        <a:spcAft>
                          <a:spcPts val="200"/>
                        </a:spcAft>
                      </a:pPr>
                      <a:r>
                        <a:rPr lang="en-US" sz="1100" dirty="0">
                          <a:effectLst/>
                          <a:latin typeface="Times New Roman" panose="02020603050405020304" pitchFamily="18" charset="0"/>
                          <a:ea typeface="Times New Roman" panose="02020603050405020304" pitchFamily="18" charset="0"/>
                        </a:rPr>
                        <a:t>Year</a:t>
                      </a:r>
                    </a:p>
                  </a:txBody>
                  <a:tcPr marL="51221" marR="512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kern="800" dirty="0">
                          <a:effectLst/>
                        </a:rPr>
                        <a:t>Beam(s)</a:t>
                      </a:r>
                      <a:endParaRPr lang="en-US" sz="1100" dirty="0">
                        <a:effectLst/>
                        <a:latin typeface="Times New Roman" panose="02020603050405020304" pitchFamily="18" charset="0"/>
                        <a:ea typeface="Times New Roman" panose="02020603050405020304" pitchFamily="18" charset="0"/>
                      </a:endParaRPr>
                    </a:p>
                  </a:txBody>
                  <a:tcPr marL="51221" marR="512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200"/>
                        </a:spcBef>
                        <a:spcAft>
                          <a:spcPts val="200"/>
                        </a:spcAft>
                      </a:pPr>
                      <a:r>
                        <a:rPr lang="en-GB" sz="1100">
                          <a:effectLst/>
                        </a:rPr>
                        <a:t>Energies [MeV/u]</a:t>
                      </a:r>
                      <a:endParaRPr lang="en-US" sz="1100">
                        <a:effectLst/>
                        <a:latin typeface="Times" pitchFamily="2" charset="0"/>
                        <a:ea typeface="Times New Roman" panose="02020603050405020304" pitchFamily="18" charset="0"/>
                        <a:cs typeface="Times New Roman" panose="02020603050405020304" pitchFamily="18" charset="0"/>
                      </a:endParaRPr>
                    </a:p>
                  </a:txBody>
                  <a:tcPr marL="51221" marR="512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kern="800">
                          <a:effectLst/>
                        </a:rPr>
                        <a:t>Time [hrs]</a:t>
                      </a:r>
                      <a:endParaRPr lang="en-US" sz="1100">
                        <a:effectLst/>
                        <a:latin typeface="Times New Roman" panose="02020603050405020304" pitchFamily="18" charset="0"/>
                        <a:ea typeface="Times New Roman" panose="02020603050405020304" pitchFamily="18" charset="0"/>
                      </a:endParaRPr>
                    </a:p>
                  </a:txBody>
                  <a:tcPr marL="51221" marR="512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343333"/>
                  </a:ext>
                </a:extLst>
              </a:tr>
              <a:tr h="114298">
                <a:tc>
                  <a:txBody>
                    <a:bodyPr/>
                    <a:lstStyle/>
                    <a:p>
                      <a:pPr algn="l">
                        <a:spcBef>
                          <a:spcPts val="200"/>
                        </a:spcBef>
                        <a:spcAft>
                          <a:spcPts val="200"/>
                        </a:spcAft>
                      </a:pPr>
                      <a:r>
                        <a:rPr lang="en-US" sz="1100" dirty="0">
                          <a:effectLst/>
                          <a:latin typeface="Times New Roman" panose="02020603050405020304" pitchFamily="18" charset="0"/>
                          <a:ea typeface="Times New Roman" panose="02020603050405020304" pitchFamily="18" charset="0"/>
                        </a:rPr>
                        <a:t>2015</a:t>
                      </a: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74</a:t>
                      </a:r>
                      <a:r>
                        <a:rPr lang="en-GB" sz="1100">
                          <a:effectLst/>
                        </a:rPr>
                        <a:t>Zn</a:t>
                      </a:r>
                      <a:r>
                        <a:rPr lang="en-GB" sz="1100" baseline="30000">
                          <a:effectLst/>
                        </a:rPr>
                        <a:t>21, 25+</a:t>
                      </a:r>
                      <a:r>
                        <a:rPr lang="en-GB" sz="1100">
                          <a:effectLst/>
                        </a:rPr>
                        <a:t>,</a:t>
                      </a:r>
                      <a:r>
                        <a:rPr lang="en-GB" sz="1100" baseline="30000">
                          <a:effectLst/>
                        </a:rPr>
                        <a:t> 76</a:t>
                      </a:r>
                      <a:r>
                        <a:rPr lang="en-GB" sz="1100">
                          <a:effectLst/>
                        </a:rPr>
                        <a:t>Zn</a:t>
                      </a:r>
                      <a:r>
                        <a:rPr lang="en-GB" sz="1100" baseline="30000">
                          <a:effectLst/>
                        </a:rPr>
                        <a:t>22+</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2.8, 4.0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 170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7775367"/>
                  </a:ext>
                </a:extLst>
              </a:tr>
              <a:tr h="113824">
                <a:tc rowSpan="6">
                  <a:txBody>
                    <a:bodyPr/>
                    <a:lstStyle/>
                    <a:p>
                      <a:pPr algn="l">
                        <a:spcBef>
                          <a:spcPts val="200"/>
                        </a:spcBef>
                        <a:spcAft>
                          <a:spcPts val="200"/>
                        </a:spcAft>
                      </a:pPr>
                      <a:r>
                        <a:rPr lang="en-US" sz="1100" dirty="0">
                          <a:effectLst/>
                          <a:latin typeface="Times New Roman" panose="02020603050405020304" pitchFamily="18" charset="0"/>
                          <a:ea typeface="Times New Roman" panose="02020603050405020304" pitchFamily="18" charset="0"/>
                        </a:rPr>
                        <a:t>2016</a:t>
                      </a: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110</a:t>
                      </a:r>
                      <a:r>
                        <a:rPr lang="en-GB" sz="1100">
                          <a:effectLst/>
                        </a:rPr>
                        <a:t>Sn</a:t>
                      </a:r>
                      <a:r>
                        <a:rPr lang="en-GB" sz="1100" baseline="30000">
                          <a:effectLst/>
                        </a:rPr>
                        <a:t>26+</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4.5</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115</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0386719"/>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142</a:t>
                      </a:r>
                      <a:r>
                        <a:rPr lang="en-GB" sz="1100">
                          <a:effectLst/>
                        </a:rPr>
                        <a:t>Xe</a:t>
                      </a:r>
                      <a:r>
                        <a:rPr lang="en-GB" sz="1100" baseline="30000">
                          <a:effectLst/>
                        </a:rPr>
                        <a:t>33+</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4.5</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100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8647808"/>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78</a:t>
                      </a:r>
                      <a:r>
                        <a:rPr lang="en-GB" sz="1100">
                          <a:effectLst/>
                        </a:rPr>
                        <a:t>Zn</a:t>
                      </a:r>
                      <a:r>
                        <a:rPr lang="en-GB" sz="1100" baseline="30000">
                          <a:effectLst/>
                        </a:rPr>
                        <a:t>20+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4.3</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130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780563"/>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132</a:t>
                      </a:r>
                      <a:r>
                        <a:rPr lang="en-GB" sz="1100">
                          <a:effectLst/>
                        </a:rPr>
                        <a:t>Sn</a:t>
                      </a:r>
                      <a:r>
                        <a:rPr lang="en-GB" sz="1100" baseline="30000">
                          <a:effectLst/>
                        </a:rPr>
                        <a:t>31+</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5.5</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130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4457387"/>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9</a:t>
                      </a:r>
                      <a:r>
                        <a:rPr lang="en-US" sz="1100" kern="800">
                          <a:effectLst/>
                        </a:rPr>
                        <a:t>Li</a:t>
                      </a:r>
                      <a:r>
                        <a:rPr lang="en-US" sz="1100" kern="800" baseline="30000">
                          <a:effectLst/>
                        </a:rPr>
                        <a:t>3+</a:t>
                      </a:r>
                      <a:r>
                        <a:rPr lang="en-GB" sz="1100" kern="800" baseline="30000">
                          <a:effectLst/>
                          <a:sym typeface="Wingdings" pitchFamily="2" charset="2"/>
                        </a:rPr>
                        <a:t></a:t>
                      </a:r>
                      <a:r>
                        <a:rPr lang="en-GB" sz="1100" kern="800" baseline="30000">
                          <a:effectLst/>
                        </a:rPr>
                        <a:t>3</a:t>
                      </a:r>
                      <a:r>
                        <a:rPr lang="en-US" sz="1100" kern="800" baseline="30000">
                          <a:effectLst/>
                        </a:rPr>
                        <a:t>+</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6.8</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70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809448"/>
                  </a:ext>
                </a:extLst>
              </a:tr>
              <a:tr h="113824">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66</a:t>
                      </a:r>
                      <a:r>
                        <a:rPr lang="en-GB" sz="1100">
                          <a:effectLst/>
                        </a:rPr>
                        <a:t>Ni</a:t>
                      </a:r>
                      <a:r>
                        <a:rPr lang="en-GB" sz="1100" baseline="30000">
                          <a:effectLst/>
                        </a:rPr>
                        <a:t>16+</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4.5</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140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2776954"/>
                  </a:ext>
                </a:extLst>
              </a:tr>
              <a:tr h="113824">
                <a:tc rowSpan="12">
                  <a:txBody>
                    <a:bodyPr/>
                    <a:lstStyle/>
                    <a:p>
                      <a:pPr algn="l">
                        <a:spcBef>
                          <a:spcPts val="200"/>
                        </a:spcBef>
                        <a:spcAft>
                          <a:spcPts val="200"/>
                        </a:spcAft>
                      </a:pPr>
                      <a:r>
                        <a:rPr lang="en-US" sz="1100" dirty="0">
                          <a:effectLst/>
                          <a:latin typeface="Times New Roman" panose="02020603050405020304" pitchFamily="18" charset="0"/>
                          <a:ea typeface="Times New Roman" panose="02020603050405020304" pitchFamily="18" charset="0"/>
                        </a:rPr>
                        <a:t>2017</a:t>
                      </a: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72</a:t>
                      </a:r>
                      <a:r>
                        <a:rPr lang="en-GB" sz="1100">
                          <a:effectLst/>
                        </a:rPr>
                        <a:t>Se</a:t>
                      </a:r>
                      <a:r>
                        <a:rPr lang="en-GB" sz="1100" baseline="30000">
                          <a:effectLst/>
                        </a:rPr>
                        <a:t>19+</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4.4</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33</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8284605"/>
                  </a:ext>
                </a:extLst>
              </a:tr>
              <a:tr h="113824">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66</a:t>
                      </a:r>
                      <a:r>
                        <a:rPr lang="en-GB" sz="1100">
                          <a:effectLst/>
                        </a:rPr>
                        <a:t>Ge</a:t>
                      </a:r>
                      <a:r>
                        <a:rPr lang="en-GB" sz="1100" baseline="30000">
                          <a:effectLst/>
                        </a:rPr>
                        <a:t>17+</a:t>
                      </a:r>
                      <a:r>
                        <a:rPr lang="en-GB" sz="1100">
                          <a:effectLst/>
                        </a:rPr>
                        <a:t>,</a:t>
                      </a:r>
                      <a:r>
                        <a:rPr lang="en-GB" sz="1100" baseline="30000">
                          <a:effectLst/>
                        </a:rPr>
                        <a:t> 70</a:t>
                      </a:r>
                      <a:r>
                        <a:rPr lang="en-GB" sz="1100">
                          <a:effectLst/>
                        </a:rPr>
                        <a:t>Se</a:t>
                      </a:r>
                      <a:r>
                        <a:rPr lang="en-GB" sz="1100" baseline="30000">
                          <a:effectLst/>
                        </a:rPr>
                        <a:t>16+</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4.4</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97</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759360"/>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142</a:t>
                      </a:r>
                      <a:r>
                        <a:rPr lang="en-GB" sz="1100">
                          <a:effectLst/>
                        </a:rPr>
                        <a:t>Ba</a:t>
                      </a:r>
                      <a:r>
                        <a:rPr lang="en-GB" sz="1100" baseline="30000">
                          <a:effectLst/>
                        </a:rPr>
                        <a:t>33+</a:t>
                      </a:r>
                      <a:r>
                        <a:rPr lang="en-GB" sz="1100">
                          <a:effectLst/>
                        </a:rPr>
                        <a:t>,</a:t>
                      </a:r>
                      <a:r>
                        <a:rPr lang="en-GB" sz="1100" baseline="30000">
                          <a:effectLst/>
                        </a:rPr>
                        <a:t> 144</a:t>
                      </a:r>
                      <a:r>
                        <a:rPr lang="en-GB" sz="1100">
                          <a:effectLst/>
                        </a:rPr>
                        <a:t>Ba</a:t>
                      </a:r>
                      <a:r>
                        <a:rPr lang="en-GB" sz="1100" baseline="30000">
                          <a:effectLst/>
                        </a:rPr>
                        <a:t>33+</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3.4, 4.2</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147</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7806541"/>
                  </a:ext>
                </a:extLst>
              </a:tr>
              <a:tr h="113824">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140</a:t>
                      </a:r>
                      <a:r>
                        <a:rPr lang="en-GB" sz="1100">
                          <a:effectLst/>
                        </a:rPr>
                        <a:t>Sm</a:t>
                      </a:r>
                      <a:r>
                        <a:rPr lang="en-GB" sz="1100" baseline="30000">
                          <a:effectLst/>
                        </a:rPr>
                        <a:t>34+</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dirty="0">
                          <a:effectLst/>
                        </a:rPr>
                        <a:t>4.7</a:t>
                      </a: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113</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2270661"/>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15</a:t>
                      </a:r>
                      <a:r>
                        <a:rPr lang="en-GB" sz="1100">
                          <a:effectLst/>
                        </a:rPr>
                        <a:t>C</a:t>
                      </a:r>
                      <a:r>
                        <a:rPr lang="en-GB" sz="1100" baseline="30000">
                          <a:effectLst/>
                        </a:rPr>
                        <a:t>5+</a:t>
                      </a:r>
                      <a:r>
                        <a:rPr lang="en-GB" sz="1100" kern="800" baseline="30000">
                          <a:effectLst/>
                          <a:sym typeface="Wingdings" pitchFamily="2" charset="2"/>
                        </a:rPr>
                        <a:t></a:t>
                      </a:r>
                      <a:r>
                        <a:rPr lang="en-GB" sz="1100" kern="800" baseline="30000">
                          <a:effectLst/>
                        </a:rPr>
                        <a:t>6</a:t>
                      </a:r>
                      <a:r>
                        <a:rPr lang="en-GB" sz="1100" baseline="30000">
                          <a:effectLst/>
                        </a:rPr>
                        <a:t>+</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4.4</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245</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1108243"/>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94</a:t>
                      </a:r>
                      <a:r>
                        <a:rPr lang="en-GB" sz="1100">
                          <a:effectLst/>
                        </a:rPr>
                        <a:t>Rb</a:t>
                      </a:r>
                      <a:r>
                        <a:rPr lang="en-GB" sz="1100" baseline="30000">
                          <a:effectLst/>
                        </a:rPr>
                        <a:t>23+</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6.2</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140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9536673"/>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142</a:t>
                      </a:r>
                      <a:r>
                        <a:rPr lang="en-GB" sz="1100">
                          <a:effectLst/>
                        </a:rPr>
                        <a:t>Sm</a:t>
                      </a:r>
                      <a:r>
                        <a:rPr lang="en-GB" sz="1100" baseline="30000">
                          <a:effectLst/>
                        </a:rPr>
                        <a:t>33+</a:t>
                      </a:r>
                      <a:r>
                        <a:rPr lang="en-GB" sz="1100" baseline="-25000">
                          <a:effectLst/>
                        </a:rPr>
                        <a:t>,</a:t>
                      </a:r>
                      <a:r>
                        <a:rPr lang="en-GB" sz="1100" baseline="30000">
                          <a:effectLst/>
                        </a:rPr>
                        <a:t> 140</a:t>
                      </a:r>
                      <a:r>
                        <a:rPr lang="en-GB" sz="1100">
                          <a:effectLst/>
                        </a:rPr>
                        <a:t>Nd</a:t>
                      </a:r>
                      <a:r>
                        <a:rPr lang="en-GB" sz="1100" baseline="30000">
                          <a:effectLst/>
                        </a:rPr>
                        <a:t>33+</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4.6</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166</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1242811"/>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108</a:t>
                      </a:r>
                      <a:r>
                        <a:rPr lang="en-GB" sz="1100">
                          <a:effectLst/>
                        </a:rPr>
                        <a:t>Sn</a:t>
                      </a:r>
                      <a:r>
                        <a:rPr lang="en-GB" sz="1100" baseline="30000">
                          <a:effectLst/>
                        </a:rPr>
                        <a:t>26+</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4.5</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94</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087486"/>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9</a:t>
                      </a:r>
                      <a:r>
                        <a:rPr lang="en-GB" sz="1100">
                          <a:effectLst/>
                        </a:rPr>
                        <a:t>Li</a:t>
                      </a:r>
                      <a:r>
                        <a:rPr lang="en-GB" sz="1100" baseline="30000">
                          <a:effectLst/>
                        </a:rPr>
                        <a:t>3+</a:t>
                      </a:r>
                      <a:r>
                        <a:rPr lang="en-GB" sz="1100" kern="800" baseline="30000">
                          <a:effectLst/>
                          <a:sym typeface="Wingdings" pitchFamily="2" charset="2"/>
                        </a:rPr>
                        <a:t></a:t>
                      </a:r>
                      <a:r>
                        <a:rPr lang="en-GB" sz="1100" kern="800" baseline="30000">
                          <a:effectLst/>
                        </a:rPr>
                        <a:t>3</a:t>
                      </a:r>
                      <a:r>
                        <a:rPr lang="en-GB" sz="1100" baseline="30000">
                          <a:effectLst/>
                        </a:rPr>
                        <a:t>+</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8.0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80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391868"/>
                  </a:ext>
                </a:extLst>
              </a:tr>
              <a:tr h="113824">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206</a:t>
                      </a:r>
                      <a:r>
                        <a:rPr lang="en-GB" sz="1100">
                          <a:effectLst/>
                        </a:rPr>
                        <a:t>Hg</a:t>
                      </a:r>
                      <a:r>
                        <a:rPr lang="en-GB" sz="1100" baseline="30000">
                          <a:effectLst/>
                        </a:rPr>
                        <a:t>46+</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4.2</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84</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296929"/>
                  </a:ext>
                </a:extLst>
              </a:tr>
              <a:tr h="227648">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59</a:t>
                      </a:r>
                      <a:r>
                        <a:rPr lang="en-GB" sz="1100">
                          <a:effectLst/>
                        </a:rPr>
                        <a:t>Cu</a:t>
                      </a:r>
                      <a:r>
                        <a:rPr lang="en-GB" sz="1100" baseline="30000">
                          <a:effectLst/>
                        </a:rPr>
                        <a:t>20+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3.6, 4, 5, 4.3, 4.7</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134</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339793"/>
                  </a:ext>
                </a:extLst>
              </a:tr>
              <a:tr h="113824">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a:effectLst/>
                        </a:rPr>
                        <a:t>28</a:t>
                      </a:r>
                      <a:r>
                        <a:rPr lang="en-GB" sz="1100">
                          <a:effectLst/>
                        </a:rPr>
                        <a:t>Mg</a:t>
                      </a:r>
                      <a:r>
                        <a:rPr lang="en-GB" sz="1100" baseline="30000">
                          <a:effectLst/>
                        </a:rPr>
                        <a:t>9+</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a:effectLst/>
                        </a:rPr>
                        <a:t>5.5</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a:effectLst/>
                        </a:rPr>
                        <a:t>176</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9846629"/>
                  </a:ext>
                </a:extLst>
              </a:tr>
              <a:tr h="113824">
                <a:tc rowSpan="14">
                  <a:txBody>
                    <a:bodyPr/>
                    <a:lstStyle/>
                    <a:p>
                      <a:pPr algn="l">
                        <a:spcBef>
                          <a:spcPts val="200"/>
                        </a:spcBef>
                        <a:spcAft>
                          <a:spcPts val="200"/>
                        </a:spcAft>
                      </a:pPr>
                      <a:r>
                        <a:rPr lang="en-US" sz="1100" dirty="0">
                          <a:effectLst/>
                          <a:latin typeface="Times New Roman" panose="02020603050405020304" pitchFamily="18" charset="0"/>
                          <a:ea typeface="Times New Roman" panose="02020603050405020304" pitchFamily="18" charset="0"/>
                        </a:rPr>
                        <a:t>2018</a:t>
                      </a: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96</a:t>
                      </a:r>
                      <a:r>
                        <a:rPr lang="en-US" sz="1100" kern="800">
                          <a:effectLst/>
                        </a:rPr>
                        <a:t>Kr</a:t>
                      </a:r>
                      <a:r>
                        <a:rPr lang="en-US" sz="1100" kern="800" baseline="30000">
                          <a:effectLst/>
                        </a:rPr>
                        <a:t>23+</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rPr>
                        <a:t>4.7, 5.3</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a:effectLst/>
                        </a:rPr>
                        <a:t>178</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9256549"/>
                  </a:ext>
                </a:extLst>
              </a:tr>
              <a:tr h="113824">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212</a:t>
                      </a:r>
                      <a:r>
                        <a:rPr lang="en-US" sz="1100" kern="800">
                          <a:effectLst/>
                        </a:rPr>
                        <a:t>Rn</a:t>
                      </a:r>
                      <a:r>
                        <a:rPr lang="en-US" sz="1100" kern="800" baseline="30000">
                          <a:effectLst/>
                        </a:rPr>
                        <a:t>50+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rPr>
                        <a:t>3.8, 4.4</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a:effectLst/>
                        </a:rPr>
                        <a:t>49</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0945414"/>
                  </a:ext>
                </a:extLst>
              </a:tr>
              <a:tr h="79565">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dirty="0">
                          <a:effectLst/>
                        </a:rPr>
                        <a:t>222</a:t>
                      </a:r>
                      <a:r>
                        <a:rPr lang="en-US" sz="1100" kern="800" dirty="0">
                          <a:effectLst/>
                        </a:rPr>
                        <a:t>Ra</a:t>
                      </a:r>
                      <a:r>
                        <a:rPr lang="en-US" sz="1100" kern="800" baseline="30000" dirty="0">
                          <a:effectLst/>
                        </a:rPr>
                        <a:t>51+</a:t>
                      </a:r>
                      <a:r>
                        <a:rPr lang="en-US" sz="1100" kern="800" dirty="0">
                          <a:effectLst/>
                        </a:rPr>
                        <a:t>,</a:t>
                      </a:r>
                      <a:r>
                        <a:rPr lang="en-US" sz="1100" kern="800" baseline="30000" dirty="0">
                          <a:effectLst/>
                        </a:rPr>
                        <a:t> 228</a:t>
                      </a:r>
                      <a:r>
                        <a:rPr lang="en-US" sz="1100" kern="800" dirty="0">
                          <a:effectLst/>
                        </a:rPr>
                        <a:t>Ra</a:t>
                      </a:r>
                      <a:r>
                        <a:rPr lang="en-US" sz="1100" kern="800" baseline="30000" dirty="0">
                          <a:effectLst/>
                        </a:rPr>
                        <a:t>53+</a:t>
                      </a: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dirty="0">
                          <a:effectLst/>
                        </a:rPr>
                        <a:t>4.3, 4.2</a:t>
                      </a: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dirty="0">
                          <a:effectLst/>
                        </a:rPr>
                        <a:t>31</a:t>
                      </a: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0688975"/>
                  </a:ext>
                </a:extLst>
              </a:tr>
              <a:tr h="112887">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dirty="0">
                          <a:effectLst/>
                        </a:rPr>
                        <a:t>224, 226</a:t>
                      </a:r>
                      <a:r>
                        <a:rPr lang="en-US" sz="1100" kern="800" dirty="0">
                          <a:effectLst/>
                        </a:rPr>
                        <a:t>Rn</a:t>
                      </a:r>
                      <a:r>
                        <a:rPr lang="en-US" sz="1100" kern="800" baseline="30000" dirty="0">
                          <a:effectLst/>
                        </a:rPr>
                        <a:t>52+</a:t>
                      </a:r>
                      <a:r>
                        <a:rPr lang="en-US" sz="1100" kern="800" dirty="0">
                          <a:effectLst/>
                        </a:rPr>
                        <a:t>,</a:t>
                      </a:r>
                      <a:r>
                        <a:rPr lang="en-US" sz="1100" kern="800" baseline="30000" dirty="0">
                          <a:effectLst/>
                        </a:rPr>
                        <a:t> 222</a:t>
                      </a:r>
                      <a:r>
                        <a:rPr lang="en-US" sz="1100" kern="800" dirty="0">
                          <a:effectLst/>
                        </a:rPr>
                        <a:t>Rn</a:t>
                      </a:r>
                      <a:r>
                        <a:rPr lang="en-US" sz="1100" kern="800" baseline="30000" dirty="0">
                          <a:effectLst/>
                        </a:rPr>
                        <a:t>51+</a:t>
                      </a: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dirty="0">
                          <a:effectLst/>
                          <a:latin typeface="Times New Roman" panose="02020603050405020304" pitchFamily="18" charset="0"/>
                          <a:ea typeface="Times New Roman" panose="02020603050405020304" pitchFamily="18" charset="0"/>
                        </a:rPr>
                        <a:t>5.1</a:t>
                      </a: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dirty="0">
                          <a:effectLst/>
                          <a:latin typeface="Times New Roman" panose="02020603050405020304" pitchFamily="18" charset="0"/>
                          <a:ea typeface="Times New Roman" panose="02020603050405020304" pitchFamily="18" charset="0"/>
                        </a:rPr>
                        <a:t>83</a:t>
                      </a: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4607786"/>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142</a:t>
                      </a:r>
                      <a:r>
                        <a:rPr lang="en-US" sz="1100" kern="800">
                          <a:effectLst/>
                        </a:rPr>
                        <a:t>Ba</a:t>
                      </a:r>
                      <a:r>
                        <a:rPr lang="en-US" sz="1100" kern="800" baseline="30000">
                          <a:effectLst/>
                        </a:rPr>
                        <a:t>33+</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rPr>
                        <a:t>4.2</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a:effectLst/>
                        </a:rPr>
                        <a:t>39</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203012"/>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106</a:t>
                      </a:r>
                      <a:r>
                        <a:rPr lang="en-US" sz="1100" kern="800">
                          <a:effectLst/>
                        </a:rPr>
                        <a:t>Sn</a:t>
                      </a:r>
                      <a:r>
                        <a:rPr lang="en-US" sz="1100" kern="800" baseline="30000">
                          <a:effectLst/>
                        </a:rPr>
                        <a:t>26+</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rPr>
                        <a:t>4.4</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a:effectLst/>
                        </a:rPr>
                        <a:t>91</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6826404"/>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8</a:t>
                      </a:r>
                      <a:r>
                        <a:rPr lang="en-US" sz="1100" kern="800">
                          <a:effectLst/>
                        </a:rPr>
                        <a:t>B</a:t>
                      </a:r>
                      <a:r>
                        <a:rPr lang="en-US" sz="1100" kern="800" baseline="30000">
                          <a:effectLst/>
                        </a:rPr>
                        <a:t>3+</a:t>
                      </a:r>
                      <a:r>
                        <a:rPr lang="en-GB" sz="1100" kern="800" baseline="30000">
                          <a:effectLst/>
                          <a:sym typeface="Wingdings" pitchFamily="2" charset="2"/>
                        </a:rPr>
                        <a:t></a:t>
                      </a:r>
                      <a:r>
                        <a:rPr lang="en-GB" sz="1100" kern="800" baseline="30000">
                          <a:effectLst/>
                        </a:rPr>
                        <a:t>5</a:t>
                      </a:r>
                      <a:r>
                        <a:rPr lang="en-US" sz="1100" kern="800" baseline="30000">
                          <a:effectLst/>
                        </a:rPr>
                        <a:t>+</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rPr>
                        <a:t>4.9</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a:effectLst/>
                        </a:rPr>
                        <a:t>97</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8879424"/>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11</a:t>
                      </a:r>
                      <a:r>
                        <a:rPr lang="en-US" sz="1100" kern="800">
                          <a:effectLst/>
                        </a:rPr>
                        <a:t>Be</a:t>
                      </a:r>
                      <a:r>
                        <a:rPr lang="en-US" sz="1100" kern="800" baseline="30000">
                          <a:effectLst/>
                        </a:rPr>
                        <a:t>4+</a:t>
                      </a:r>
                      <a:r>
                        <a:rPr lang="en-GB" sz="1100" kern="800" baseline="30000">
                          <a:effectLst/>
                          <a:sym typeface="Wingdings" pitchFamily="2" charset="2"/>
                        </a:rPr>
                        <a:t></a:t>
                      </a:r>
                      <a:r>
                        <a:rPr lang="en-GB" sz="1100" kern="800" baseline="30000">
                          <a:effectLst/>
                        </a:rPr>
                        <a:t>4</a:t>
                      </a:r>
                      <a:r>
                        <a:rPr lang="en-US" sz="1100" kern="800" baseline="30000">
                          <a:effectLst/>
                        </a:rPr>
                        <a:t>+</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rPr>
                        <a:t>7.5</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a:effectLst/>
                        </a:rPr>
                        <a:t>118</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939323"/>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134, 132</a:t>
                      </a:r>
                      <a:r>
                        <a:rPr lang="en-US" sz="1100" kern="800">
                          <a:effectLst/>
                        </a:rPr>
                        <a:t>Sn</a:t>
                      </a:r>
                      <a:r>
                        <a:rPr lang="en-US" sz="1100" kern="800" baseline="30000">
                          <a:effectLst/>
                        </a:rPr>
                        <a:t>31+</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rPr>
                        <a:t>7.4, 7.2</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a:effectLst/>
                        </a:rPr>
                        <a:t>68</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258612"/>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28</a:t>
                      </a:r>
                      <a:r>
                        <a:rPr lang="en-US" sz="1100" kern="800">
                          <a:effectLst/>
                        </a:rPr>
                        <a:t>Mg</a:t>
                      </a:r>
                      <a:r>
                        <a:rPr lang="en-US" sz="1100" kern="800" baseline="30000">
                          <a:effectLst/>
                        </a:rPr>
                        <a:t>9+</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rPr>
                        <a:t>9.5</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a:effectLst/>
                        </a:rPr>
                        <a:t>116</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3038085"/>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28</a:t>
                      </a:r>
                      <a:r>
                        <a:rPr lang="en-US" sz="1100" kern="800">
                          <a:effectLst/>
                        </a:rPr>
                        <a:t>Mg</a:t>
                      </a:r>
                      <a:r>
                        <a:rPr lang="en-US" sz="1100" kern="800" baseline="30000">
                          <a:effectLst/>
                        </a:rPr>
                        <a:t>9+</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rPr>
                        <a:t>9.5</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a:effectLst/>
                        </a:rPr>
                        <a:t>117</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6638560"/>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206</a:t>
                      </a:r>
                      <a:r>
                        <a:rPr lang="en-US" sz="1100" kern="800">
                          <a:effectLst/>
                        </a:rPr>
                        <a:t>Hg</a:t>
                      </a:r>
                      <a:r>
                        <a:rPr lang="en-US" sz="1100" kern="800" baseline="30000">
                          <a:effectLst/>
                        </a:rPr>
                        <a:t>46+</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rPr>
                        <a:t>7.4</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a:effectLst/>
                        </a:rPr>
                        <a:t>98</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381600"/>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9</a:t>
                      </a:r>
                      <a:r>
                        <a:rPr lang="en-US" sz="1100" kern="800">
                          <a:effectLst/>
                        </a:rPr>
                        <a:t>Li</a:t>
                      </a:r>
                      <a:r>
                        <a:rPr lang="en-US" sz="1100" kern="800" baseline="30000">
                          <a:effectLst/>
                        </a:rPr>
                        <a:t>3+</a:t>
                      </a:r>
                      <a:r>
                        <a:rPr lang="en-GB" sz="1100" kern="800" baseline="30000">
                          <a:effectLst/>
                          <a:sym typeface="Wingdings" pitchFamily="2" charset="2"/>
                        </a:rPr>
                        <a:t></a:t>
                      </a:r>
                      <a:r>
                        <a:rPr lang="en-GB" sz="1100" kern="800" baseline="30000">
                          <a:effectLst/>
                        </a:rPr>
                        <a:t>3</a:t>
                      </a:r>
                      <a:r>
                        <a:rPr lang="en-US" sz="1100" kern="800" baseline="30000">
                          <a:effectLst/>
                        </a:rPr>
                        <a:t>+</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rPr>
                        <a:t>8.0</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a:effectLst/>
                        </a:rPr>
                        <a:t>103</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2864517"/>
                  </a:ext>
                </a:extLst>
              </a:tr>
              <a:tr h="113824">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a:effectLst/>
                        </a:rPr>
                        <a:t>7</a:t>
                      </a:r>
                      <a:r>
                        <a:rPr lang="en-US" sz="1100" kern="800">
                          <a:effectLst/>
                        </a:rPr>
                        <a:t>Be</a:t>
                      </a:r>
                      <a:r>
                        <a:rPr lang="en-US" sz="1100" kern="800" baseline="30000">
                          <a:effectLst/>
                        </a:rPr>
                        <a:t>2+</a:t>
                      </a:r>
                      <a:r>
                        <a:rPr lang="en-GB" sz="1100" kern="800" baseline="30000">
                          <a:effectLst/>
                          <a:sym typeface="Wingdings" pitchFamily="2" charset="2"/>
                        </a:rPr>
                        <a:t></a:t>
                      </a:r>
                      <a:r>
                        <a:rPr lang="en-GB" sz="1100" kern="800" baseline="30000">
                          <a:effectLst/>
                        </a:rPr>
                        <a:t>4</a:t>
                      </a:r>
                      <a:r>
                        <a:rPr lang="en-US" sz="1100" kern="800" baseline="30000">
                          <a:effectLst/>
                        </a:rPr>
                        <a:t>+</a:t>
                      </a: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dirty="0">
                          <a:effectLst/>
                        </a:rPr>
                        <a:t>5.0</a:t>
                      </a: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100" kern="800" dirty="0">
                          <a:effectLst/>
                        </a:rPr>
                        <a:t>135</a:t>
                      </a: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5135521"/>
                  </a:ext>
                </a:extLst>
              </a:tr>
            </a:tbl>
          </a:graphicData>
        </a:graphic>
      </p:graphicFrame>
      <p:graphicFrame>
        <p:nvGraphicFramePr>
          <p:cNvPr id="23" name="Table 22">
            <a:extLst>
              <a:ext uri="{FF2B5EF4-FFF2-40B4-BE49-F238E27FC236}">
                <a16:creationId xmlns:a16="http://schemas.microsoft.com/office/drawing/2014/main" id="{BEF44372-6B83-2E4C-9378-A32B13532575}"/>
              </a:ext>
            </a:extLst>
          </p:cNvPr>
          <p:cNvGraphicFramePr>
            <a:graphicFrameLocks noGrp="1"/>
          </p:cNvGraphicFramePr>
          <p:nvPr>
            <p:extLst>
              <p:ext uri="{D42A27DB-BD31-4B8C-83A1-F6EECF244321}">
                <p14:modId xmlns:p14="http://schemas.microsoft.com/office/powerpoint/2010/main" val="2780115845"/>
              </p:ext>
            </p:extLst>
          </p:nvPr>
        </p:nvGraphicFramePr>
        <p:xfrm>
          <a:off x="838200" y="3341887"/>
          <a:ext cx="3352800" cy="2849880"/>
        </p:xfrm>
        <a:graphic>
          <a:graphicData uri="http://schemas.openxmlformats.org/drawingml/2006/table">
            <a:tbl>
              <a:tblPr>
                <a:tableStyleId>{5C22544A-7EE6-4342-B048-85BDC9FD1C3A}</a:tableStyleId>
              </a:tblPr>
              <a:tblGrid>
                <a:gridCol w="386452">
                  <a:extLst>
                    <a:ext uri="{9D8B030D-6E8A-4147-A177-3AD203B41FA5}">
                      <a16:colId xmlns:a16="http://schemas.microsoft.com/office/drawing/2014/main" val="3781121503"/>
                    </a:ext>
                  </a:extLst>
                </a:gridCol>
                <a:gridCol w="1635872">
                  <a:extLst>
                    <a:ext uri="{9D8B030D-6E8A-4147-A177-3AD203B41FA5}">
                      <a16:colId xmlns:a16="http://schemas.microsoft.com/office/drawing/2014/main" val="3134717858"/>
                    </a:ext>
                  </a:extLst>
                </a:gridCol>
                <a:gridCol w="776871">
                  <a:extLst>
                    <a:ext uri="{9D8B030D-6E8A-4147-A177-3AD203B41FA5}">
                      <a16:colId xmlns:a16="http://schemas.microsoft.com/office/drawing/2014/main" val="2047979220"/>
                    </a:ext>
                  </a:extLst>
                </a:gridCol>
                <a:gridCol w="553605">
                  <a:extLst>
                    <a:ext uri="{9D8B030D-6E8A-4147-A177-3AD203B41FA5}">
                      <a16:colId xmlns:a16="http://schemas.microsoft.com/office/drawing/2014/main" val="1790534811"/>
                    </a:ext>
                  </a:extLst>
                </a:gridCol>
              </a:tblGrid>
              <a:tr h="227648">
                <a:tc>
                  <a:txBody>
                    <a:bodyPr/>
                    <a:lstStyle/>
                    <a:p>
                      <a:pPr algn="l">
                        <a:spcBef>
                          <a:spcPts val="200"/>
                        </a:spcBef>
                        <a:spcAft>
                          <a:spcPts val="200"/>
                        </a:spcAft>
                      </a:pPr>
                      <a:r>
                        <a:rPr lang="en-US" sz="1100" dirty="0">
                          <a:effectLst/>
                          <a:latin typeface="Times New Roman" panose="02020603050405020304" pitchFamily="18" charset="0"/>
                          <a:ea typeface="Times New Roman" panose="02020603050405020304" pitchFamily="18" charset="0"/>
                        </a:rPr>
                        <a:t>Year</a:t>
                      </a:r>
                    </a:p>
                  </a:txBody>
                  <a:tcPr marL="51221" marR="512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kern="800" dirty="0">
                          <a:effectLst/>
                        </a:rPr>
                        <a:t>Beam(s)</a:t>
                      </a:r>
                      <a:endParaRPr lang="en-US" sz="1100" dirty="0">
                        <a:effectLst/>
                        <a:latin typeface="Times New Roman" panose="02020603050405020304" pitchFamily="18" charset="0"/>
                        <a:ea typeface="Times New Roman" panose="02020603050405020304" pitchFamily="18" charset="0"/>
                      </a:endParaRPr>
                    </a:p>
                  </a:txBody>
                  <a:tcPr marL="51221" marR="512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200"/>
                        </a:spcBef>
                        <a:spcAft>
                          <a:spcPts val="200"/>
                        </a:spcAft>
                      </a:pPr>
                      <a:r>
                        <a:rPr lang="en-GB" sz="1100">
                          <a:effectLst/>
                        </a:rPr>
                        <a:t>Energies [MeV/u]</a:t>
                      </a:r>
                      <a:endParaRPr lang="en-US" sz="1100">
                        <a:effectLst/>
                        <a:latin typeface="Times" pitchFamily="2" charset="0"/>
                        <a:ea typeface="Times New Roman" panose="02020603050405020304" pitchFamily="18" charset="0"/>
                        <a:cs typeface="Times New Roman" panose="02020603050405020304" pitchFamily="18" charset="0"/>
                      </a:endParaRPr>
                    </a:p>
                  </a:txBody>
                  <a:tcPr marL="51221" marR="512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GB" sz="1100" kern="800">
                          <a:effectLst/>
                        </a:rPr>
                        <a:t>Time [hrs]</a:t>
                      </a:r>
                      <a:endParaRPr lang="en-US" sz="1100">
                        <a:effectLst/>
                        <a:latin typeface="Times New Roman" panose="02020603050405020304" pitchFamily="18" charset="0"/>
                        <a:ea typeface="Times New Roman" panose="02020603050405020304" pitchFamily="18" charset="0"/>
                      </a:endParaRPr>
                    </a:p>
                  </a:txBody>
                  <a:tcPr marL="51221" marR="512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343333"/>
                  </a:ext>
                </a:extLst>
              </a:tr>
              <a:tr h="113824">
                <a:tc rowSpan="4">
                  <a:txBody>
                    <a:bodyPr/>
                    <a:lstStyle/>
                    <a:p>
                      <a:pPr algn="l">
                        <a:spcBef>
                          <a:spcPts val="200"/>
                        </a:spcBef>
                        <a:spcAft>
                          <a:spcPts val="200"/>
                        </a:spcAft>
                      </a:pPr>
                      <a:r>
                        <a:rPr lang="en-US" sz="1100" dirty="0">
                          <a:effectLst/>
                          <a:latin typeface="Times New Roman" panose="02020603050405020304" pitchFamily="18" charset="0"/>
                          <a:ea typeface="Times New Roman" panose="02020603050405020304" pitchFamily="18" charset="0"/>
                        </a:rPr>
                        <a:t>2021</a:t>
                      </a: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050" kern="800" baseline="30000" dirty="0">
                          <a:effectLst/>
                        </a:rPr>
                        <a:t>30</a:t>
                      </a:r>
                      <a:r>
                        <a:rPr lang="en-US" sz="1050" kern="800" dirty="0">
                          <a:effectLst/>
                        </a:rPr>
                        <a:t>Mg</a:t>
                      </a:r>
                      <a:r>
                        <a:rPr lang="en-US" sz="1050" kern="800" baseline="30000" dirty="0">
                          <a:effectLst/>
                        </a:rPr>
                        <a:t>11+</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dirty="0">
                          <a:effectLst/>
                          <a:latin typeface="+mn-lt"/>
                        </a:rPr>
                        <a:t>8.5</a:t>
                      </a:r>
                      <a:endParaRPr lang="en-US" sz="1100" dirty="0">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effectLst/>
                        </a:rPr>
                        <a:t>~ 150</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0386719"/>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050" kern="800" baseline="30000" dirty="0">
                          <a:effectLst/>
                        </a:rPr>
                        <a:t>212</a:t>
                      </a:r>
                      <a:r>
                        <a:rPr lang="en-US" sz="1050" kern="800" dirty="0">
                          <a:effectLst/>
                        </a:rPr>
                        <a:t>Rn</a:t>
                      </a:r>
                      <a:r>
                        <a:rPr lang="en-US" sz="1050" kern="800" baseline="30000" dirty="0">
                          <a:effectLst/>
                        </a:rPr>
                        <a:t>50+</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a:effectLst/>
                          <a:latin typeface="+mn-lt"/>
                        </a:rPr>
                        <a:t>7.6</a:t>
                      </a:r>
                      <a:endParaRPr lang="en-US" sz="1100">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effectLst/>
                        </a:rPr>
                        <a:t>~ 150</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8647808"/>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050" kern="800" baseline="30000" dirty="0">
                          <a:effectLst/>
                        </a:rPr>
                        <a:t>61</a:t>
                      </a:r>
                      <a:r>
                        <a:rPr lang="en-US" sz="1050" kern="800" dirty="0">
                          <a:effectLst/>
                        </a:rPr>
                        <a:t>Zn</a:t>
                      </a:r>
                      <a:r>
                        <a:rPr lang="en-US" sz="1050" kern="800" baseline="30000" dirty="0">
                          <a:effectLst/>
                        </a:rPr>
                        <a:t>16+</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dirty="0">
                          <a:effectLst/>
                          <a:latin typeface="+mn-lt"/>
                        </a:rPr>
                        <a:t>7.5</a:t>
                      </a:r>
                      <a:endParaRPr lang="en-US" sz="1100" dirty="0">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effectLst/>
                        </a:rPr>
                        <a:t>~ 150</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1780563"/>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050" kern="800" baseline="30000" dirty="0">
                          <a:effectLst/>
                        </a:rPr>
                        <a:t>209</a:t>
                      </a:r>
                      <a:r>
                        <a:rPr lang="en-US" sz="1050" kern="800" dirty="0">
                          <a:effectLst/>
                        </a:rPr>
                        <a:t>Fr</a:t>
                      </a:r>
                      <a:r>
                        <a:rPr lang="en-US" sz="1050" kern="800" baseline="30000" dirty="0">
                          <a:effectLst/>
                        </a:rPr>
                        <a:t>53+</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dirty="0">
                          <a:effectLst/>
                          <a:latin typeface="+mn-lt"/>
                        </a:rPr>
                        <a:t>7.6</a:t>
                      </a:r>
                      <a:endParaRPr lang="en-US" sz="1100" dirty="0">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effectLst/>
                        </a:rPr>
                        <a:t>~ 110</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4457387"/>
                  </a:ext>
                </a:extLst>
              </a:tr>
              <a:tr h="113824">
                <a:tc rowSpan="10">
                  <a:txBody>
                    <a:bodyPr/>
                    <a:lstStyle/>
                    <a:p>
                      <a:pPr algn="l">
                        <a:spcBef>
                          <a:spcPts val="200"/>
                        </a:spcBef>
                        <a:spcAft>
                          <a:spcPts val="200"/>
                        </a:spcAft>
                      </a:pPr>
                      <a:r>
                        <a:rPr lang="en-US" sz="1100" dirty="0">
                          <a:effectLst/>
                          <a:latin typeface="Times New Roman" panose="02020603050405020304" pitchFamily="18" charset="0"/>
                          <a:ea typeface="Times New Roman" panose="02020603050405020304" pitchFamily="18" charset="0"/>
                        </a:rPr>
                        <a:t>2022</a:t>
                      </a: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dirty="0">
                          <a:effectLst/>
                        </a:rPr>
                        <a:t>11</a:t>
                      </a:r>
                      <a:r>
                        <a:rPr lang="en-GB" sz="1100" dirty="0">
                          <a:effectLst/>
                        </a:rPr>
                        <a:t>Be</a:t>
                      </a:r>
                      <a:r>
                        <a:rPr lang="en-GB" sz="1100" baseline="30000" dirty="0">
                          <a:effectLst/>
                        </a:rPr>
                        <a:t>4+</a:t>
                      </a:r>
                      <a:r>
                        <a:rPr lang="en-GB" sz="1100" baseline="30000" dirty="0">
                          <a:effectLst/>
                          <a:sym typeface="Wingdings" pitchFamily="2" charset="2"/>
                        </a:rPr>
                        <a:t>4+</a:t>
                      </a: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dirty="0">
                          <a:effectLst/>
                          <a:latin typeface="+mn-lt"/>
                          <a:ea typeface="Times New Roman" panose="02020603050405020304" pitchFamily="18" charset="0"/>
                        </a:rPr>
                        <a:t>9.8</a:t>
                      </a:r>
                      <a:endParaRPr lang="en-US" sz="1100" dirty="0">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effectLst/>
                        </a:rPr>
                        <a:t>~ 150</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8284605"/>
                  </a:ext>
                </a:extLst>
              </a:tr>
              <a:tr h="113824">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baseline="30000" dirty="0">
                          <a:effectLst/>
                        </a:rPr>
                        <a:t>27</a:t>
                      </a:r>
                      <a:r>
                        <a:rPr lang="en-US" sz="1100" kern="800" dirty="0">
                          <a:effectLst/>
                        </a:rPr>
                        <a:t>Na</a:t>
                      </a:r>
                      <a:r>
                        <a:rPr lang="en-US" sz="1100" kern="800" baseline="30000" dirty="0">
                          <a:effectLst/>
                        </a:rPr>
                        <a:t>10+</a:t>
                      </a: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dirty="0">
                          <a:effectLst/>
                          <a:latin typeface="+mn-lt"/>
                          <a:ea typeface="Times New Roman" panose="02020603050405020304" pitchFamily="18" charset="0"/>
                        </a:rPr>
                        <a:t>9.8</a:t>
                      </a:r>
                      <a:endParaRPr lang="en-US" sz="1100" dirty="0">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effectLst/>
                        </a:rPr>
                        <a:t>~ 150</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759360"/>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050" kern="800" baseline="30000" dirty="0">
                          <a:effectLst/>
                        </a:rPr>
                        <a:t>30</a:t>
                      </a:r>
                      <a:r>
                        <a:rPr lang="en-US" sz="1050" kern="800" dirty="0">
                          <a:effectLst/>
                        </a:rPr>
                        <a:t>Mg</a:t>
                      </a:r>
                      <a:r>
                        <a:rPr lang="en-US" sz="1050" kern="800" baseline="30000" dirty="0">
                          <a:effectLst/>
                        </a:rPr>
                        <a:t>11+</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kern="800" dirty="0">
                          <a:effectLst/>
                          <a:latin typeface="+mn-lt"/>
                        </a:rPr>
                        <a:t>8.5</a:t>
                      </a:r>
                      <a:endParaRPr lang="en-US" sz="1100" dirty="0">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effectLst/>
                        </a:rPr>
                        <a:t>~ 150</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7806541"/>
                  </a:ext>
                </a:extLst>
              </a:tr>
              <a:tr h="113824">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GB" sz="1100" baseline="30000" dirty="0">
                          <a:effectLst/>
                        </a:rPr>
                        <a:t>112</a:t>
                      </a:r>
                      <a:r>
                        <a:rPr lang="en-GB" sz="1100" dirty="0">
                          <a:effectLst/>
                        </a:rPr>
                        <a:t>Sn</a:t>
                      </a:r>
                      <a:r>
                        <a:rPr lang="en-GB" sz="1100" baseline="30000" dirty="0">
                          <a:effectLst/>
                        </a:rPr>
                        <a:t>29+</a:t>
                      </a:r>
                      <a:r>
                        <a:rPr lang="en-GB" sz="1100" baseline="0" dirty="0">
                          <a:effectLst/>
                        </a:rPr>
                        <a:t>,</a:t>
                      </a:r>
                      <a:r>
                        <a:rPr lang="en-GB" sz="1100" baseline="30000" dirty="0">
                          <a:effectLst/>
                        </a:rPr>
                        <a:t> 110</a:t>
                      </a:r>
                      <a:r>
                        <a:rPr lang="en-GB" sz="1100" dirty="0">
                          <a:effectLst/>
                        </a:rPr>
                        <a:t>Sn</a:t>
                      </a:r>
                      <a:r>
                        <a:rPr lang="en-GB" sz="1100" baseline="30000" dirty="0">
                          <a:effectLst/>
                        </a:rPr>
                        <a:t>28+</a:t>
                      </a:r>
                      <a:r>
                        <a:rPr lang="en-GB" sz="1100" baseline="0" dirty="0">
                          <a:effectLst/>
                        </a:rPr>
                        <a:t>, </a:t>
                      </a:r>
                      <a:r>
                        <a:rPr lang="en-GB" sz="1100" baseline="30000" dirty="0">
                          <a:effectLst/>
                        </a:rPr>
                        <a:t>109</a:t>
                      </a:r>
                      <a:r>
                        <a:rPr lang="en-GB" sz="1100" dirty="0">
                          <a:effectLst/>
                        </a:rPr>
                        <a:t>Sn</a:t>
                      </a:r>
                      <a:r>
                        <a:rPr lang="en-GB" sz="1100" baseline="30000" dirty="0">
                          <a:effectLst/>
                        </a:rPr>
                        <a:t>29+</a:t>
                      </a:r>
                      <a:r>
                        <a:rPr lang="en-GB" sz="1100" baseline="0" dirty="0">
                          <a:effectLst/>
                        </a:rPr>
                        <a:t>,</a:t>
                      </a:r>
                      <a:r>
                        <a:rPr lang="en-GB" sz="1100" baseline="30000" dirty="0">
                          <a:effectLst/>
                        </a:rPr>
                        <a:t> 108</a:t>
                      </a:r>
                      <a:r>
                        <a:rPr lang="en-GB" sz="1100" dirty="0">
                          <a:effectLst/>
                        </a:rPr>
                        <a:t>Sn</a:t>
                      </a:r>
                      <a:r>
                        <a:rPr lang="en-GB" sz="1100" baseline="30000" dirty="0">
                          <a:effectLst/>
                        </a:rPr>
                        <a:t>28+</a:t>
                      </a: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dirty="0">
                          <a:effectLst/>
                          <a:latin typeface="+mn-lt"/>
                        </a:rPr>
                        <a:t>4.9</a:t>
                      </a:r>
                      <a:endParaRPr lang="en-US" sz="1100" dirty="0">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effectLst/>
                        </a:rPr>
                        <a:t>~ 150</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2270661"/>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dirty="0">
                          <a:effectLst/>
                        </a:rPr>
                        <a:t>110</a:t>
                      </a:r>
                      <a:r>
                        <a:rPr lang="en-GB" sz="1100" dirty="0">
                          <a:effectLst/>
                        </a:rPr>
                        <a:t>Sn</a:t>
                      </a:r>
                      <a:r>
                        <a:rPr lang="en-GB" sz="1100" baseline="30000" dirty="0">
                          <a:effectLst/>
                        </a:rPr>
                        <a:t>32+</a:t>
                      </a: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dirty="0">
                          <a:effectLst/>
                          <a:latin typeface="+mn-lt"/>
                        </a:rPr>
                        <a:t>8.0</a:t>
                      </a:r>
                      <a:endParaRPr lang="en-US" sz="1100" dirty="0">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effectLst/>
                        </a:rPr>
                        <a:t>~ 120</a:t>
                      </a:r>
                      <a:endParaRPr lang="en-US" sz="105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1108243"/>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GB" sz="1100" baseline="30000" dirty="0">
                          <a:solidFill>
                            <a:schemeClr val="accent3"/>
                          </a:solidFill>
                          <a:effectLst/>
                        </a:rPr>
                        <a:t>92</a:t>
                      </a:r>
                      <a:r>
                        <a:rPr lang="en-GB" sz="1100" baseline="0" dirty="0">
                          <a:solidFill>
                            <a:schemeClr val="accent3"/>
                          </a:solidFill>
                          <a:effectLst/>
                        </a:rPr>
                        <a:t>Kr</a:t>
                      </a:r>
                      <a:r>
                        <a:rPr lang="en-GB" sz="1100" baseline="30000" dirty="0">
                          <a:solidFill>
                            <a:schemeClr val="accent3"/>
                          </a:solidFill>
                          <a:effectLst/>
                        </a:rPr>
                        <a:t>22+</a:t>
                      </a:r>
                      <a:r>
                        <a:rPr lang="en-GB" sz="1100" baseline="0" dirty="0">
                          <a:solidFill>
                            <a:schemeClr val="accent3"/>
                          </a:solidFill>
                          <a:effectLst/>
                        </a:rPr>
                        <a:t>,</a:t>
                      </a:r>
                      <a:r>
                        <a:rPr lang="en-GB" sz="1100" baseline="30000" dirty="0">
                          <a:solidFill>
                            <a:schemeClr val="accent3"/>
                          </a:solidFill>
                          <a:effectLst/>
                        </a:rPr>
                        <a:t> 94</a:t>
                      </a:r>
                      <a:r>
                        <a:rPr lang="en-GB" sz="1100" baseline="0" dirty="0">
                          <a:solidFill>
                            <a:schemeClr val="accent3"/>
                          </a:solidFill>
                          <a:effectLst/>
                        </a:rPr>
                        <a:t>Kr</a:t>
                      </a:r>
                      <a:r>
                        <a:rPr lang="en-GB" sz="1100" baseline="30000" dirty="0">
                          <a:solidFill>
                            <a:schemeClr val="accent3"/>
                          </a:solidFill>
                          <a:effectLst/>
                        </a:rPr>
                        <a:t>22+</a:t>
                      </a:r>
                      <a:r>
                        <a:rPr lang="en-GB" sz="1100" baseline="0" dirty="0">
                          <a:solidFill>
                            <a:schemeClr val="accent3"/>
                          </a:solidFill>
                          <a:effectLst/>
                        </a:rPr>
                        <a:t>,</a:t>
                      </a:r>
                      <a:r>
                        <a:rPr lang="en-GB" sz="1100" baseline="30000" dirty="0">
                          <a:solidFill>
                            <a:schemeClr val="accent3"/>
                          </a:solidFill>
                          <a:effectLst/>
                        </a:rPr>
                        <a:t> 96</a:t>
                      </a:r>
                      <a:r>
                        <a:rPr lang="en-GB" sz="1100" baseline="0" dirty="0">
                          <a:solidFill>
                            <a:schemeClr val="accent3"/>
                          </a:solidFill>
                          <a:effectLst/>
                        </a:rPr>
                        <a:t>Kr</a:t>
                      </a:r>
                      <a:r>
                        <a:rPr lang="en-GB" sz="1100" baseline="30000" dirty="0">
                          <a:solidFill>
                            <a:schemeClr val="accent3"/>
                          </a:solidFill>
                          <a:effectLst/>
                        </a:rPr>
                        <a:t>23+</a:t>
                      </a:r>
                      <a:endParaRPr lang="en-US" sz="1100" baseline="0" dirty="0">
                        <a:solidFill>
                          <a:schemeClr val="accent3"/>
                        </a:solidFill>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dirty="0">
                          <a:solidFill>
                            <a:schemeClr val="accent3"/>
                          </a:solidFill>
                          <a:effectLst/>
                          <a:latin typeface="+mn-lt"/>
                        </a:rPr>
                        <a:t>7.5</a:t>
                      </a:r>
                      <a:endParaRPr lang="en-US" sz="1100" dirty="0">
                        <a:solidFill>
                          <a:schemeClr val="accent3"/>
                        </a:solidFill>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solidFill>
                            <a:schemeClr val="accent3"/>
                          </a:solidFill>
                          <a:effectLst/>
                        </a:rPr>
                        <a:t>~ 150</a:t>
                      </a:r>
                      <a:endParaRPr lang="en-US" sz="1050" dirty="0">
                        <a:solidFill>
                          <a:schemeClr val="accent3"/>
                        </a:solidFill>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9536673"/>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dirty="0">
                          <a:solidFill>
                            <a:schemeClr val="accent3"/>
                          </a:solidFill>
                          <a:effectLst/>
                        </a:rPr>
                        <a:t>130</a:t>
                      </a:r>
                      <a:r>
                        <a:rPr lang="en-GB" sz="1100" dirty="0">
                          <a:solidFill>
                            <a:schemeClr val="accent3"/>
                          </a:solidFill>
                          <a:effectLst/>
                        </a:rPr>
                        <a:t>Sn</a:t>
                      </a:r>
                      <a:r>
                        <a:rPr lang="en-GB" sz="1100" baseline="30000" dirty="0">
                          <a:solidFill>
                            <a:schemeClr val="accent3"/>
                          </a:solidFill>
                          <a:effectLst/>
                        </a:rPr>
                        <a:t>32+</a:t>
                      </a:r>
                      <a:endParaRPr lang="en-US" sz="1100" dirty="0">
                        <a:solidFill>
                          <a:schemeClr val="accent3"/>
                        </a:solidFill>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dirty="0">
                          <a:solidFill>
                            <a:schemeClr val="accent3"/>
                          </a:solidFill>
                          <a:effectLst/>
                          <a:latin typeface="+mn-lt"/>
                        </a:rPr>
                        <a:t>4.4</a:t>
                      </a:r>
                      <a:endParaRPr lang="en-US" sz="1100" dirty="0">
                        <a:solidFill>
                          <a:schemeClr val="accent3"/>
                        </a:solidFill>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solidFill>
                            <a:schemeClr val="accent3"/>
                          </a:solidFill>
                          <a:effectLst/>
                        </a:rPr>
                        <a:t>~ 120</a:t>
                      </a:r>
                      <a:endParaRPr lang="en-US" sz="1050" dirty="0">
                        <a:solidFill>
                          <a:schemeClr val="accent3"/>
                        </a:solidFill>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1242811"/>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GB" sz="1100" baseline="30000" dirty="0">
                          <a:solidFill>
                            <a:schemeClr val="accent3"/>
                          </a:solidFill>
                          <a:effectLst/>
                        </a:rPr>
                        <a:t>131</a:t>
                      </a:r>
                      <a:r>
                        <a:rPr lang="en-GB" sz="1100" dirty="0">
                          <a:solidFill>
                            <a:schemeClr val="accent3"/>
                          </a:solidFill>
                          <a:effectLst/>
                        </a:rPr>
                        <a:t>Sn</a:t>
                      </a:r>
                      <a:r>
                        <a:rPr lang="en-GB" sz="1100" baseline="30000" dirty="0">
                          <a:solidFill>
                            <a:schemeClr val="accent3"/>
                          </a:solidFill>
                          <a:effectLst/>
                        </a:rPr>
                        <a:t>31+</a:t>
                      </a:r>
                      <a:r>
                        <a:rPr lang="en-GB" sz="1100" baseline="0" dirty="0">
                          <a:solidFill>
                            <a:schemeClr val="accent3"/>
                          </a:solidFill>
                          <a:effectLst/>
                        </a:rPr>
                        <a:t>, </a:t>
                      </a:r>
                      <a:r>
                        <a:rPr lang="en-GB" sz="1100" baseline="30000" dirty="0">
                          <a:solidFill>
                            <a:schemeClr val="accent3"/>
                          </a:solidFill>
                          <a:effectLst/>
                        </a:rPr>
                        <a:t>131</a:t>
                      </a:r>
                      <a:r>
                        <a:rPr lang="en-GB" sz="1100" dirty="0">
                          <a:solidFill>
                            <a:schemeClr val="accent3"/>
                          </a:solidFill>
                          <a:effectLst/>
                        </a:rPr>
                        <a:t>Sn</a:t>
                      </a:r>
                      <a:r>
                        <a:rPr lang="en-GB" sz="1100" baseline="30000" dirty="0">
                          <a:solidFill>
                            <a:schemeClr val="accent3"/>
                          </a:solidFill>
                          <a:effectLst/>
                        </a:rPr>
                        <a:t>33+</a:t>
                      </a:r>
                      <a:endParaRPr lang="en-US" sz="1100" dirty="0">
                        <a:solidFill>
                          <a:schemeClr val="accent3"/>
                        </a:solidFill>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dirty="0">
                          <a:solidFill>
                            <a:schemeClr val="accent3"/>
                          </a:solidFill>
                          <a:effectLst/>
                          <a:latin typeface="+mn-lt"/>
                        </a:rPr>
                        <a:t>4.0</a:t>
                      </a:r>
                      <a:endParaRPr lang="en-US" sz="1100" dirty="0">
                        <a:solidFill>
                          <a:schemeClr val="accent3"/>
                        </a:solidFill>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solidFill>
                            <a:schemeClr val="accent3"/>
                          </a:solidFill>
                          <a:effectLst/>
                        </a:rPr>
                        <a:t>~ 100</a:t>
                      </a:r>
                      <a:endParaRPr lang="en-US" sz="1050" dirty="0">
                        <a:solidFill>
                          <a:schemeClr val="accent3"/>
                        </a:solidFill>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087486"/>
                  </a:ext>
                </a:extLst>
              </a:tr>
              <a:tr h="113824">
                <a:tc vMerge="1">
                  <a:txBody>
                    <a:bodyPr/>
                    <a:lstStyle/>
                    <a:p>
                      <a:pPr algn="l">
                        <a:spcBef>
                          <a:spcPts val="200"/>
                        </a:spcBef>
                        <a:spcAft>
                          <a:spcPts val="200"/>
                        </a:spcAft>
                      </a:pPr>
                      <a:endParaRPr lang="en-US" sz="110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baseline="30000" dirty="0">
                          <a:solidFill>
                            <a:schemeClr val="accent3"/>
                          </a:solidFill>
                          <a:effectLst/>
                        </a:rPr>
                        <a:t>68</a:t>
                      </a:r>
                      <a:r>
                        <a:rPr lang="en-GB" sz="1100" dirty="0">
                          <a:solidFill>
                            <a:schemeClr val="accent3"/>
                          </a:solidFill>
                          <a:effectLst/>
                        </a:rPr>
                        <a:t>Ni</a:t>
                      </a:r>
                      <a:r>
                        <a:rPr lang="en-GB" sz="1100" baseline="30000" dirty="0">
                          <a:solidFill>
                            <a:schemeClr val="accent3"/>
                          </a:solidFill>
                          <a:effectLst/>
                        </a:rPr>
                        <a:t>18+</a:t>
                      </a:r>
                      <a:endParaRPr lang="en-US" sz="1100" dirty="0">
                        <a:solidFill>
                          <a:schemeClr val="accent3"/>
                        </a:solidFill>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US" sz="1100" dirty="0">
                          <a:solidFill>
                            <a:schemeClr val="accent3"/>
                          </a:solidFill>
                          <a:effectLst/>
                          <a:latin typeface="+mn-lt"/>
                          <a:ea typeface="Times New Roman" panose="02020603050405020304" pitchFamily="18" charset="0"/>
                        </a:rPr>
                        <a:t>5.0</a:t>
                      </a: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solidFill>
                            <a:schemeClr val="accent3"/>
                          </a:solidFill>
                          <a:effectLst/>
                        </a:rPr>
                        <a:t>~ 100</a:t>
                      </a:r>
                      <a:endParaRPr lang="en-US" sz="1050" dirty="0">
                        <a:solidFill>
                          <a:schemeClr val="accent3"/>
                        </a:solidFill>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391868"/>
                  </a:ext>
                </a:extLst>
              </a:tr>
              <a:tr h="113824">
                <a:tc vMerge="1">
                  <a:txBody>
                    <a:bodyPr/>
                    <a:lstStyle/>
                    <a:p>
                      <a:pPr algn="l">
                        <a:spcBef>
                          <a:spcPts val="200"/>
                        </a:spcBef>
                        <a:spcAft>
                          <a:spcPts val="200"/>
                        </a:spcAft>
                      </a:pPr>
                      <a:endParaRPr lang="en-US" sz="1100" dirty="0">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GB" sz="1100" baseline="30000" dirty="0">
                          <a:solidFill>
                            <a:schemeClr val="accent3"/>
                          </a:solidFill>
                          <a:effectLst/>
                        </a:rPr>
                        <a:t>182</a:t>
                      </a:r>
                      <a:r>
                        <a:rPr lang="en-GB" sz="1100" dirty="0">
                          <a:solidFill>
                            <a:schemeClr val="accent3"/>
                          </a:solidFill>
                          <a:effectLst/>
                        </a:rPr>
                        <a:t>Hg</a:t>
                      </a:r>
                      <a:r>
                        <a:rPr lang="en-GB" sz="1100" baseline="30000" dirty="0">
                          <a:solidFill>
                            <a:schemeClr val="accent3"/>
                          </a:solidFill>
                          <a:effectLst/>
                        </a:rPr>
                        <a:t>43+</a:t>
                      </a:r>
                      <a:r>
                        <a:rPr lang="en-GB" sz="1100" baseline="0" dirty="0">
                          <a:solidFill>
                            <a:schemeClr val="accent3"/>
                          </a:solidFill>
                          <a:effectLst/>
                        </a:rPr>
                        <a:t>, </a:t>
                      </a:r>
                      <a:r>
                        <a:rPr lang="en-GB" sz="1100" baseline="30000" dirty="0">
                          <a:solidFill>
                            <a:schemeClr val="accent3"/>
                          </a:solidFill>
                          <a:effectLst/>
                        </a:rPr>
                        <a:t>184</a:t>
                      </a:r>
                      <a:r>
                        <a:rPr lang="en-GB" sz="1100" dirty="0">
                          <a:solidFill>
                            <a:schemeClr val="accent3"/>
                          </a:solidFill>
                          <a:effectLst/>
                        </a:rPr>
                        <a:t>Hg</a:t>
                      </a:r>
                      <a:r>
                        <a:rPr lang="en-GB" sz="1100" baseline="30000" dirty="0">
                          <a:solidFill>
                            <a:schemeClr val="accent3"/>
                          </a:solidFill>
                          <a:effectLst/>
                        </a:rPr>
                        <a:t>43+</a:t>
                      </a:r>
                      <a:endParaRPr lang="en-US" sz="1100" dirty="0">
                        <a:solidFill>
                          <a:schemeClr val="accent3"/>
                        </a:solidFill>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200"/>
                        </a:spcBef>
                        <a:spcAft>
                          <a:spcPts val="200"/>
                        </a:spcAft>
                      </a:pPr>
                      <a:r>
                        <a:rPr lang="en-GB" sz="1100" dirty="0">
                          <a:solidFill>
                            <a:schemeClr val="accent3"/>
                          </a:solidFill>
                          <a:effectLst/>
                          <a:latin typeface="+mn-lt"/>
                        </a:rPr>
                        <a:t>4.0</a:t>
                      </a:r>
                      <a:endParaRPr lang="en-US" sz="1100" dirty="0">
                        <a:solidFill>
                          <a:schemeClr val="accent3"/>
                        </a:solidFill>
                        <a:effectLst/>
                        <a:latin typeface="+mn-lt"/>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Bef>
                          <a:spcPts val="200"/>
                        </a:spcBef>
                        <a:spcAft>
                          <a:spcPts val="200"/>
                        </a:spcAft>
                      </a:pPr>
                      <a:r>
                        <a:rPr lang="en-US" sz="1050" kern="800" dirty="0">
                          <a:solidFill>
                            <a:schemeClr val="accent3"/>
                          </a:solidFill>
                          <a:effectLst/>
                        </a:rPr>
                        <a:t>~ 120</a:t>
                      </a:r>
                      <a:endParaRPr lang="en-US" sz="1050" dirty="0">
                        <a:solidFill>
                          <a:schemeClr val="accent3"/>
                        </a:solidFill>
                        <a:effectLst/>
                        <a:latin typeface="Times New Roman" panose="02020603050405020304" pitchFamily="18" charset="0"/>
                        <a:ea typeface="Times New Roman" panose="02020603050405020304" pitchFamily="18" charset="0"/>
                      </a:endParaRPr>
                    </a:p>
                  </a:txBody>
                  <a:tcPr marL="51221" marR="512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296929"/>
                  </a:ext>
                </a:extLst>
              </a:tr>
            </a:tbl>
          </a:graphicData>
        </a:graphic>
      </p:graphicFrame>
    </p:spTree>
    <p:extLst>
      <p:ext uri="{BB962C8B-B14F-4D97-AF65-F5344CB8AC3E}">
        <p14:creationId xmlns:p14="http://schemas.microsoft.com/office/powerpoint/2010/main" val="1522075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7168" y="53079"/>
            <a:ext cx="6762794"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Outline:</a:t>
            </a:r>
          </a:p>
        </p:txBody>
      </p:sp>
      <p:sp>
        <p:nvSpPr>
          <p:cNvPr id="3" name="Content Placeholder 2"/>
          <p:cNvSpPr>
            <a:spLocks noGrp="1"/>
          </p:cNvSpPr>
          <p:nvPr>
            <p:ph idx="1"/>
          </p:nvPr>
        </p:nvSpPr>
        <p:spPr>
          <a:xfrm>
            <a:off x="304800" y="1143000"/>
            <a:ext cx="7848600" cy="3938277"/>
          </a:xfrm>
        </p:spPr>
        <p:txBody>
          <a:bodyPr>
            <a:normAutofit fontScale="92500" lnSpcReduction="20000"/>
          </a:bodyPr>
          <a:lstStyle/>
          <a:p>
            <a:pPr>
              <a:buFont typeface="Wingdings" pitchFamily="2" charset="2"/>
              <a:buChar char="Ø"/>
            </a:pPr>
            <a:r>
              <a:rPr lang="en-GB" sz="2400" dirty="0"/>
              <a:t>Introduction to the ISOLDE Facility</a:t>
            </a:r>
          </a:p>
          <a:p>
            <a:pPr>
              <a:buFont typeface="Wingdings" pitchFamily="2" charset="2"/>
              <a:buChar char="Ø"/>
            </a:pPr>
            <a:endParaRPr lang="en-GB" sz="2400" dirty="0"/>
          </a:p>
          <a:p>
            <a:pPr>
              <a:buFont typeface="Wingdings" pitchFamily="2" charset="2"/>
              <a:buChar char="Ø"/>
            </a:pPr>
            <a:r>
              <a:rPr lang="en-GB" sz="2400" dirty="0"/>
              <a:t>The REX/HIE-ISOLDE Post-Accelerator</a:t>
            </a:r>
          </a:p>
          <a:p>
            <a:pPr>
              <a:buFont typeface="Wingdings" pitchFamily="2" charset="2"/>
              <a:buChar char="Ø"/>
            </a:pPr>
            <a:endParaRPr lang="en-GB" sz="2400" dirty="0"/>
          </a:p>
          <a:p>
            <a:pPr>
              <a:buFont typeface="Wingdings" pitchFamily="2" charset="2"/>
              <a:buChar char="Ø"/>
            </a:pPr>
            <a:r>
              <a:rPr lang="en-GB" sz="2400" dirty="0"/>
              <a:t>Highlights Beam Commissioning</a:t>
            </a:r>
          </a:p>
          <a:p>
            <a:pPr>
              <a:buFont typeface="Wingdings" pitchFamily="2" charset="2"/>
              <a:buChar char="Ø"/>
            </a:pPr>
            <a:endParaRPr lang="en-GB" sz="2400" dirty="0"/>
          </a:p>
          <a:p>
            <a:pPr>
              <a:buFont typeface="Wingdings" pitchFamily="2" charset="2"/>
              <a:buChar char="Ø"/>
            </a:pPr>
            <a:r>
              <a:rPr lang="en-GB" sz="2400" dirty="0"/>
              <a:t>Highlights Early Operations</a:t>
            </a:r>
          </a:p>
          <a:p>
            <a:pPr>
              <a:buFont typeface="Wingdings" pitchFamily="2" charset="2"/>
              <a:buChar char="Ø"/>
            </a:pPr>
            <a:endParaRPr lang="en-GB" sz="2400" dirty="0"/>
          </a:p>
          <a:p>
            <a:pPr>
              <a:buFont typeface="Wingdings" pitchFamily="2" charset="2"/>
              <a:buChar char="Ø"/>
            </a:pPr>
            <a:r>
              <a:rPr lang="en-GB" sz="2400" dirty="0"/>
              <a:t>Selected Issues</a:t>
            </a:r>
          </a:p>
          <a:p>
            <a:pPr>
              <a:buFont typeface="Wingdings" pitchFamily="2" charset="2"/>
              <a:buChar char="Ø"/>
            </a:pPr>
            <a:endParaRPr lang="en-GB" sz="2400" dirty="0"/>
          </a:p>
          <a:p>
            <a:pPr>
              <a:buFont typeface="Wingdings" pitchFamily="2" charset="2"/>
              <a:buChar char="Ø"/>
            </a:pPr>
            <a:r>
              <a:rPr lang="en-GB" sz="2400" dirty="0"/>
              <a:t>Summary</a:t>
            </a:r>
          </a:p>
        </p:txBody>
      </p:sp>
      <p:sp>
        <p:nvSpPr>
          <p:cNvPr id="11" name="Rounded Rectangle 10"/>
          <p:cNvSpPr/>
          <p:nvPr/>
        </p:nvSpPr>
        <p:spPr>
          <a:xfrm flipV="1">
            <a:off x="228600" y="3733800"/>
            <a:ext cx="6781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a:blip r:embed="rId2" cstate="print"/>
          <a:stretch>
            <a:fillRect/>
          </a:stretch>
        </p:blipFill>
        <p:spPr>
          <a:xfrm>
            <a:off x="8260984" y="15810"/>
            <a:ext cx="880432" cy="878306"/>
          </a:xfrm>
          <a:prstGeom prst="rect">
            <a:avLst/>
          </a:prstGeom>
        </p:spPr>
      </p:pic>
      <p:sp>
        <p:nvSpPr>
          <p:cNvPr id="8" name="Subtitle 2"/>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9" name="Picture 8">
            <a:extLst>
              <a:ext uri="{FF2B5EF4-FFF2-40B4-BE49-F238E27FC236}">
                <a16:creationId xmlns:a16="http://schemas.microsoft.com/office/drawing/2014/main" id="{91EB5F03-68BF-7E48-822C-3043E3DA7007}"/>
              </a:ext>
            </a:extLst>
          </p:cNvPr>
          <p:cNvPicPr>
            <a:picLocks noChangeAspect="1"/>
          </p:cNvPicPr>
          <p:nvPr/>
        </p:nvPicPr>
        <p:blipFill>
          <a:blip r:embed="rId3"/>
          <a:stretch>
            <a:fillRect/>
          </a:stretch>
        </p:blipFill>
        <p:spPr>
          <a:xfrm>
            <a:off x="0" y="6400800"/>
            <a:ext cx="1295400" cy="420840"/>
          </a:xfrm>
          <a:prstGeom prst="rect">
            <a:avLst/>
          </a:prstGeom>
        </p:spPr>
      </p:pic>
    </p:spTree>
    <p:extLst>
      <p:ext uri="{BB962C8B-B14F-4D97-AF65-F5344CB8AC3E}">
        <p14:creationId xmlns:p14="http://schemas.microsoft.com/office/powerpoint/2010/main" val="1172077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536" y="2590800"/>
            <a:ext cx="8915400" cy="1676400"/>
          </a:xfrm>
        </p:spPr>
        <p:txBody>
          <a:bodyPr>
            <a:noAutofit/>
          </a:bodyPr>
          <a:lstStyle/>
          <a:p>
            <a:pPr algn="ctr"/>
            <a:r>
              <a:rPr lang="en-GB" sz="2800" dirty="0"/>
              <a:t>Beam Commissioning and Early Operations </a:t>
            </a:r>
            <a:br>
              <a:rPr lang="en-GB" sz="2800" dirty="0"/>
            </a:br>
            <a:r>
              <a:rPr lang="en-GB" sz="2800" dirty="0"/>
              <a:t>of the </a:t>
            </a:r>
            <a:br>
              <a:rPr lang="en-GB" sz="2800" dirty="0"/>
            </a:br>
            <a:r>
              <a:rPr lang="en-GB" sz="2800" dirty="0"/>
              <a:t>REX / HIE-ISOLDE LINAC</a:t>
            </a:r>
          </a:p>
        </p:txBody>
      </p:sp>
      <p:sp>
        <p:nvSpPr>
          <p:cNvPr id="3" name="Subtitle 2"/>
          <p:cNvSpPr>
            <a:spLocks noGrp="1"/>
          </p:cNvSpPr>
          <p:nvPr>
            <p:ph type="subTitle" idx="1"/>
          </p:nvPr>
        </p:nvSpPr>
        <p:spPr>
          <a:xfrm>
            <a:off x="7031736" y="5486400"/>
            <a:ext cx="1981200" cy="1219200"/>
          </a:xfrm>
        </p:spPr>
        <p:txBody>
          <a:bodyPr>
            <a:normAutofit/>
          </a:bodyPr>
          <a:lstStyle/>
          <a:p>
            <a:pPr algn="l"/>
            <a:r>
              <a:rPr lang="en-GB" sz="1200" dirty="0">
                <a:solidFill>
                  <a:schemeClr val="tx1"/>
                </a:solidFill>
              </a:rPr>
              <a:t>Jose Alberto Rodriguez</a:t>
            </a:r>
          </a:p>
          <a:p>
            <a:pPr algn="l"/>
            <a:r>
              <a:rPr lang="en-GB" sz="1200" dirty="0">
                <a:solidFill>
                  <a:schemeClr val="tx1"/>
                </a:solidFill>
              </a:rPr>
              <a:t>Erwin </a:t>
            </a:r>
            <a:r>
              <a:rPr lang="en-GB" sz="1200" dirty="0" err="1">
                <a:solidFill>
                  <a:schemeClr val="tx1"/>
                </a:solidFill>
              </a:rPr>
              <a:t>Siesling</a:t>
            </a:r>
            <a:endParaRPr lang="en-GB" sz="1200" dirty="0">
              <a:solidFill>
                <a:schemeClr val="tx1"/>
              </a:solidFill>
            </a:endParaRPr>
          </a:p>
          <a:p>
            <a:pPr algn="l"/>
            <a:r>
              <a:rPr lang="en-GB" sz="1200" dirty="0">
                <a:solidFill>
                  <a:schemeClr val="tx1"/>
                </a:solidFill>
              </a:rPr>
              <a:t>Mathieu </a:t>
            </a:r>
            <a:r>
              <a:rPr lang="en-GB" sz="1200" dirty="0" err="1">
                <a:solidFill>
                  <a:schemeClr val="tx1"/>
                </a:solidFill>
              </a:rPr>
              <a:t>Therrase</a:t>
            </a:r>
            <a:endParaRPr lang="en-GB" sz="1200" dirty="0">
              <a:solidFill>
                <a:schemeClr val="tx1"/>
              </a:solidFill>
            </a:endParaRPr>
          </a:p>
          <a:p>
            <a:pPr algn="l"/>
            <a:r>
              <a:rPr lang="en-GB" sz="1200" dirty="0">
                <a:solidFill>
                  <a:schemeClr val="tx1"/>
                </a:solidFill>
              </a:rPr>
              <a:t>Daniel </a:t>
            </a:r>
            <a:r>
              <a:rPr lang="en-GB" sz="1200" dirty="0" err="1">
                <a:solidFill>
                  <a:schemeClr val="tx1"/>
                </a:solidFill>
              </a:rPr>
              <a:t>Valuch</a:t>
            </a:r>
            <a:endParaRPr lang="en-GB" sz="1200" dirty="0">
              <a:solidFill>
                <a:schemeClr val="tx1"/>
              </a:solidFill>
            </a:endParaRPr>
          </a:p>
          <a:p>
            <a:pPr algn="l"/>
            <a:r>
              <a:rPr lang="en-GB" sz="1200" dirty="0">
                <a:solidFill>
                  <a:schemeClr val="tx1"/>
                </a:solidFill>
              </a:rPr>
              <a:t>Walter </a:t>
            </a:r>
            <a:r>
              <a:rPr lang="en-GB" sz="1200" dirty="0" err="1">
                <a:solidFill>
                  <a:schemeClr val="tx1"/>
                </a:solidFill>
              </a:rPr>
              <a:t>Venturini</a:t>
            </a:r>
            <a:endParaRPr lang="en-GB" sz="1200" dirty="0">
              <a:solidFill>
                <a:schemeClr val="tx1"/>
              </a:solidFill>
            </a:endParaRPr>
          </a:p>
        </p:txBody>
      </p:sp>
      <p:pic>
        <p:nvPicPr>
          <p:cNvPr id="7" name="Picture 6"/>
          <p:cNvPicPr>
            <a:picLocks noChangeAspect="1"/>
          </p:cNvPicPr>
          <p:nvPr/>
        </p:nvPicPr>
        <p:blipFill>
          <a:blip r:embed="rId2" cstate="print"/>
          <a:stretch>
            <a:fillRect/>
          </a:stretch>
        </p:blipFill>
        <p:spPr>
          <a:xfrm>
            <a:off x="8260984" y="15810"/>
            <a:ext cx="880432" cy="878306"/>
          </a:xfrm>
          <a:prstGeom prst="rect">
            <a:avLst/>
          </a:prstGeom>
        </p:spPr>
      </p:pic>
      <p:pic>
        <p:nvPicPr>
          <p:cNvPr id="5" name="Picture 4">
            <a:extLst>
              <a:ext uri="{FF2B5EF4-FFF2-40B4-BE49-F238E27FC236}">
                <a16:creationId xmlns:a16="http://schemas.microsoft.com/office/drawing/2014/main" id="{23528205-19E1-C347-8B31-682ED71BB22F}"/>
              </a:ext>
            </a:extLst>
          </p:cNvPr>
          <p:cNvPicPr>
            <a:picLocks noChangeAspect="1"/>
          </p:cNvPicPr>
          <p:nvPr/>
        </p:nvPicPr>
        <p:blipFill>
          <a:blip r:embed="rId3"/>
          <a:stretch>
            <a:fillRect/>
          </a:stretch>
        </p:blipFill>
        <p:spPr>
          <a:xfrm>
            <a:off x="71596" y="73963"/>
            <a:ext cx="2345532" cy="762000"/>
          </a:xfrm>
          <a:prstGeom prst="rect">
            <a:avLst/>
          </a:prstGeom>
        </p:spPr>
      </p:pic>
    </p:spTree>
    <p:extLst>
      <p:ext uri="{BB962C8B-B14F-4D97-AF65-F5344CB8AC3E}">
        <p14:creationId xmlns:p14="http://schemas.microsoft.com/office/powerpoint/2010/main" val="3349108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8260984" y="15810"/>
            <a:ext cx="880432" cy="878306"/>
          </a:xfrm>
          <a:prstGeom prst="rect">
            <a:avLst/>
          </a:prstGeom>
        </p:spPr>
      </p:pic>
      <p:sp>
        <p:nvSpPr>
          <p:cNvPr id="30" name="TextBox 29"/>
          <p:cNvSpPr txBox="1"/>
          <p:nvPr/>
        </p:nvSpPr>
        <p:spPr>
          <a:xfrm>
            <a:off x="72047" y="802304"/>
            <a:ext cx="8919553" cy="1323439"/>
          </a:xfrm>
          <a:prstGeom prst="rect">
            <a:avLst/>
          </a:prstGeom>
          <a:solidFill>
            <a:schemeClr val="bg1"/>
          </a:solidFill>
          <a:ln>
            <a:noFill/>
          </a:ln>
        </p:spPr>
        <p:txBody>
          <a:bodyPr wrap="square" rtlCol="0">
            <a:spAutoFit/>
          </a:bodyPr>
          <a:lstStyle/>
          <a:p>
            <a:pPr marL="285750" indent="-285750">
              <a:spcBef>
                <a:spcPts val="300"/>
              </a:spcBef>
              <a:buFont typeface="Wingdings" charset="2"/>
              <a:buChar char="Ø"/>
            </a:pPr>
            <a:r>
              <a:rPr lang="en-GB" sz="1400" dirty="0">
                <a:solidFill>
                  <a:schemeClr val="tx2"/>
                </a:solidFill>
              </a:rPr>
              <a:t>SRF cavities operating at ~ 75 % of nominal gradient</a:t>
            </a:r>
          </a:p>
          <a:p>
            <a:pPr marL="742950" lvl="1" indent="-285750">
              <a:spcBef>
                <a:spcPts val="300"/>
              </a:spcBef>
              <a:buFont typeface="Wingdings" charset="2"/>
              <a:buChar char="§"/>
            </a:pPr>
            <a:r>
              <a:rPr lang="en-GB" sz="1400" dirty="0">
                <a:solidFill>
                  <a:schemeClr val="tx2"/>
                </a:solidFill>
              </a:rPr>
              <a:t>Final beam energy limited to 7.4 MeV/u for high A/q beams (nominal 9.2 MeV/u)</a:t>
            </a:r>
          </a:p>
          <a:p>
            <a:pPr marL="742950" lvl="1" indent="-285750">
              <a:spcBef>
                <a:spcPts val="300"/>
              </a:spcBef>
              <a:buFont typeface="Wingdings" charset="2"/>
              <a:buChar char="§"/>
            </a:pPr>
            <a:r>
              <a:rPr lang="en-GB" sz="1400" dirty="0">
                <a:solidFill>
                  <a:schemeClr val="tx2"/>
                </a:solidFill>
              </a:rPr>
              <a:t>Several experiments conducted over the years would have benefited from higher energies</a:t>
            </a:r>
          </a:p>
          <a:p>
            <a:pPr marL="742950" lvl="1" indent="-285750">
              <a:spcBef>
                <a:spcPts val="300"/>
              </a:spcBef>
              <a:buFont typeface="Wingdings" charset="2"/>
              <a:buChar char="§"/>
            </a:pPr>
            <a:r>
              <a:rPr lang="en-GB" sz="1400" dirty="0">
                <a:solidFill>
                  <a:schemeClr val="tx2"/>
                </a:solidFill>
              </a:rPr>
              <a:t>Situation seems to be degrading further</a:t>
            </a:r>
          </a:p>
          <a:p>
            <a:pPr marL="742950" lvl="1" indent="-285750">
              <a:spcBef>
                <a:spcPts val="300"/>
              </a:spcBef>
              <a:buFont typeface="Wingdings" charset="2"/>
              <a:buChar char="§"/>
            </a:pPr>
            <a:r>
              <a:rPr lang="en-GB" sz="1400" dirty="0">
                <a:solidFill>
                  <a:schemeClr val="tx2"/>
                </a:solidFill>
              </a:rPr>
              <a:t>Pulsed high-power RF conditioning helped </a:t>
            </a:r>
          </a:p>
        </p:txBody>
      </p:sp>
      <p:pic>
        <p:nvPicPr>
          <p:cNvPr id="7" name="Picture 6">
            <a:extLst>
              <a:ext uri="{FF2B5EF4-FFF2-40B4-BE49-F238E27FC236}">
                <a16:creationId xmlns:a16="http://schemas.microsoft.com/office/drawing/2014/main" id="{C6ED0582-936F-F64C-BA52-90D828939A5E}"/>
              </a:ext>
            </a:extLst>
          </p:cNvPr>
          <p:cNvPicPr>
            <a:picLocks noChangeAspect="1"/>
          </p:cNvPicPr>
          <p:nvPr/>
        </p:nvPicPr>
        <p:blipFill>
          <a:blip r:embed="rId3"/>
          <a:stretch>
            <a:fillRect/>
          </a:stretch>
        </p:blipFill>
        <p:spPr>
          <a:xfrm>
            <a:off x="0" y="6400800"/>
            <a:ext cx="1295400" cy="420840"/>
          </a:xfrm>
          <a:prstGeom prst="rect">
            <a:avLst/>
          </a:prstGeom>
        </p:spPr>
      </p:pic>
      <p:sp>
        <p:nvSpPr>
          <p:cNvPr id="8" name="Subtitle 2">
            <a:extLst>
              <a:ext uri="{FF2B5EF4-FFF2-40B4-BE49-F238E27FC236}">
                <a16:creationId xmlns:a16="http://schemas.microsoft.com/office/drawing/2014/main" id="{43E8E788-DA1A-5E4B-AFFE-B574074CA6D5}"/>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
        <p:nvSpPr>
          <p:cNvPr id="9" name="TextBox 8">
            <a:extLst>
              <a:ext uri="{FF2B5EF4-FFF2-40B4-BE49-F238E27FC236}">
                <a16:creationId xmlns:a16="http://schemas.microsoft.com/office/drawing/2014/main" id="{24FD22B3-7298-1B4E-8CA1-FFBE8C2CD1BF}"/>
              </a:ext>
            </a:extLst>
          </p:cNvPr>
          <p:cNvSpPr txBox="1"/>
          <p:nvPr/>
        </p:nvSpPr>
        <p:spPr>
          <a:xfrm>
            <a:off x="125988" y="166392"/>
            <a:ext cx="7570212" cy="507831"/>
          </a:xfrm>
          <a:prstGeom prst="rect">
            <a:avLst/>
          </a:prstGeom>
          <a:noFill/>
        </p:spPr>
        <p:txBody>
          <a:bodyPr wrap="square" rtlCol="0">
            <a:spAutoFit/>
          </a:bodyPr>
          <a:lstStyle/>
          <a:p>
            <a:r>
              <a:rPr lang="en-GB" sz="2700" u="sng" dirty="0"/>
              <a:t>Issues: Limited accelerating gradient</a:t>
            </a:r>
          </a:p>
        </p:txBody>
      </p:sp>
      <p:pic>
        <p:nvPicPr>
          <p:cNvPr id="10" name="Picture 9">
            <a:extLst>
              <a:ext uri="{FF2B5EF4-FFF2-40B4-BE49-F238E27FC236}">
                <a16:creationId xmlns:a16="http://schemas.microsoft.com/office/drawing/2014/main" id="{B1D9B0CF-8ABA-754D-AD71-4CD857C22F22}"/>
              </a:ext>
            </a:extLst>
          </p:cNvPr>
          <p:cNvPicPr>
            <a:picLocks noChangeAspect="1"/>
          </p:cNvPicPr>
          <p:nvPr/>
        </p:nvPicPr>
        <p:blipFill rotWithShape="1">
          <a:blip r:embed="rId4"/>
          <a:srcRect b="436"/>
          <a:stretch/>
        </p:blipFill>
        <p:spPr>
          <a:xfrm>
            <a:off x="6197" y="2590800"/>
            <a:ext cx="4415483" cy="2955231"/>
          </a:xfrm>
          <a:prstGeom prst="rect">
            <a:avLst/>
          </a:prstGeom>
        </p:spPr>
      </p:pic>
      <p:pic>
        <p:nvPicPr>
          <p:cNvPr id="2" name="Picture 1">
            <a:extLst>
              <a:ext uri="{FF2B5EF4-FFF2-40B4-BE49-F238E27FC236}">
                <a16:creationId xmlns:a16="http://schemas.microsoft.com/office/drawing/2014/main" id="{9219EC19-EEC2-0549-8850-9226E7DF7DBF}"/>
              </a:ext>
            </a:extLst>
          </p:cNvPr>
          <p:cNvPicPr>
            <a:picLocks noChangeAspect="1"/>
          </p:cNvPicPr>
          <p:nvPr/>
        </p:nvPicPr>
        <p:blipFill>
          <a:blip r:embed="rId5"/>
          <a:stretch>
            <a:fillRect/>
          </a:stretch>
        </p:blipFill>
        <p:spPr>
          <a:xfrm>
            <a:off x="4475218" y="1820667"/>
            <a:ext cx="4666198" cy="3150238"/>
          </a:xfrm>
          <a:prstGeom prst="rect">
            <a:avLst/>
          </a:prstGeom>
        </p:spPr>
      </p:pic>
      <p:pic>
        <p:nvPicPr>
          <p:cNvPr id="3" name="Picture 2">
            <a:extLst>
              <a:ext uri="{FF2B5EF4-FFF2-40B4-BE49-F238E27FC236}">
                <a16:creationId xmlns:a16="http://schemas.microsoft.com/office/drawing/2014/main" id="{D18E8A20-5FCE-BE4B-8432-6684EA24B4B5}"/>
              </a:ext>
            </a:extLst>
          </p:cNvPr>
          <p:cNvPicPr>
            <a:picLocks noChangeAspect="1"/>
          </p:cNvPicPr>
          <p:nvPr/>
        </p:nvPicPr>
        <p:blipFill>
          <a:blip r:embed="rId6"/>
          <a:stretch>
            <a:fillRect/>
          </a:stretch>
        </p:blipFill>
        <p:spPr>
          <a:xfrm>
            <a:off x="4498656" y="5025403"/>
            <a:ext cx="4642760" cy="1603997"/>
          </a:xfrm>
          <a:prstGeom prst="rect">
            <a:avLst/>
          </a:prstGeom>
        </p:spPr>
      </p:pic>
      <p:sp>
        <p:nvSpPr>
          <p:cNvPr id="12" name="TextBox 11">
            <a:extLst>
              <a:ext uri="{FF2B5EF4-FFF2-40B4-BE49-F238E27FC236}">
                <a16:creationId xmlns:a16="http://schemas.microsoft.com/office/drawing/2014/main" id="{A51836F9-9C39-994C-9ACA-6D03C5134FAC}"/>
              </a:ext>
            </a:extLst>
          </p:cNvPr>
          <p:cNvSpPr txBox="1"/>
          <p:nvPr/>
        </p:nvSpPr>
        <p:spPr>
          <a:xfrm>
            <a:off x="5638800" y="6600865"/>
            <a:ext cx="2910000" cy="205629"/>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
                <a:cs typeface=""/>
              </a:rPr>
              <a:t>Field emission of cavities in CM2, D. </a:t>
            </a:r>
            <a:r>
              <a:rPr kumimoji="0" lang="en-US" sz="1100" b="0" i="0" u="none" strike="noStrike" kern="1200" cap="none" spc="0" normalizeH="0" baseline="0" noProof="0" dirty="0" err="1">
                <a:ln>
                  <a:noFill/>
                </a:ln>
                <a:solidFill>
                  <a:srgbClr val="FF0000"/>
                </a:solidFill>
                <a:effectLst/>
                <a:uLnTx/>
                <a:uFillTx/>
                <a:latin typeface="Calibri"/>
                <a:ea typeface=""/>
                <a:cs typeface=""/>
              </a:rPr>
              <a:t>Valuch</a:t>
            </a:r>
            <a:r>
              <a:rPr kumimoji="0" lang="en-US" sz="1100" b="0" i="0" u="none" strike="noStrike" kern="1200" cap="none" spc="0" normalizeH="0" baseline="0" noProof="0" dirty="0">
                <a:ln>
                  <a:noFill/>
                </a:ln>
                <a:solidFill>
                  <a:srgbClr val="FF0000"/>
                </a:solidFill>
                <a:effectLst/>
                <a:uLnTx/>
                <a:uFillTx/>
                <a:latin typeface="Calibri"/>
                <a:ea typeface=""/>
                <a:cs typeface=""/>
              </a:rPr>
              <a:t> </a:t>
            </a:r>
          </a:p>
        </p:txBody>
      </p:sp>
      <p:sp>
        <p:nvSpPr>
          <p:cNvPr id="13" name="TextBox 12">
            <a:extLst>
              <a:ext uri="{FF2B5EF4-FFF2-40B4-BE49-F238E27FC236}">
                <a16:creationId xmlns:a16="http://schemas.microsoft.com/office/drawing/2014/main" id="{E179D077-7E44-534E-B1D8-C5890FF4F3A4}"/>
              </a:ext>
            </a:extLst>
          </p:cNvPr>
          <p:cNvSpPr txBox="1"/>
          <p:nvPr/>
        </p:nvSpPr>
        <p:spPr>
          <a:xfrm>
            <a:off x="5638800" y="1666199"/>
            <a:ext cx="3352800" cy="205629"/>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
                <a:cs typeface=""/>
              </a:rPr>
              <a:t>Q  vs. E  for CM2 in 2021 and 2022, D. </a:t>
            </a:r>
            <a:r>
              <a:rPr kumimoji="0" lang="en-US" sz="1100" b="0" i="0" u="none" strike="noStrike" kern="1200" cap="none" spc="0" normalizeH="0" baseline="0" noProof="0" dirty="0" err="1">
                <a:ln>
                  <a:noFill/>
                </a:ln>
                <a:solidFill>
                  <a:srgbClr val="FF0000"/>
                </a:solidFill>
                <a:effectLst/>
                <a:uLnTx/>
                <a:uFillTx/>
                <a:latin typeface="Calibri"/>
                <a:ea typeface=""/>
                <a:cs typeface=""/>
              </a:rPr>
              <a:t>Valuch</a:t>
            </a:r>
            <a:r>
              <a:rPr kumimoji="0" lang="en-US" sz="1100" b="0" i="0" u="none" strike="noStrike" kern="1200" cap="none" spc="0" normalizeH="0" baseline="0" noProof="0" dirty="0">
                <a:ln>
                  <a:noFill/>
                </a:ln>
                <a:solidFill>
                  <a:srgbClr val="FF0000"/>
                </a:solidFill>
                <a:effectLst/>
                <a:uLnTx/>
                <a:uFillTx/>
                <a:latin typeface="Calibri"/>
                <a:ea typeface=""/>
                <a:cs typeface=""/>
              </a:rPr>
              <a:t> </a:t>
            </a:r>
          </a:p>
        </p:txBody>
      </p:sp>
    </p:spTree>
    <p:extLst>
      <p:ext uri="{BB962C8B-B14F-4D97-AF65-F5344CB8AC3E}">
        <p14:creationId xmlns:p14="http://schemas.microsoft.com/office/powerpoint/2010/main" val="1802261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8260984" y="15810"/>
            <a:ext cx="880432" cy="878306"/>
          </a:xfrm>
          <a:prstGeom prst="rect">
            <a:avLst/>
          </a:prstGeom>
        </p:spPr>
      </p:pic>
      <p:sp>
        <p:nvSpPr>
          <p:cNvPr id="30" name="TextBox 29"/>
          <p:cNvSpPr txBox="1"/>
          <p:nvPr/>
        </p:nvSpPr>
        <p:spPr>
          <a:xfrm>
            <a:off x="72047" y="802304"/>
            <a:ext cx="8919553" cy="2262158"/>
          </a:xfrm>
          <a:prstGeom prst="rect">
            <a:avLst/>
          </a:prstGeom>
          <a:solidFill>
            <a:schemeClr val="bg1"/>
          </a:solidFill>
          <a:ln>
            <a:noFill/>
          </a:ln>
        </p:spPr>
        <p:txBody>
          <a:bodyPr wrap="square" rtlCol="0">
            <a:spAutoFit/>
          </a:bodyPr>
          <a:lstStyle/>
          <a:p>
            <a:pPr marL="285750" indent="-285750">
              <a:spcBef>
                <a:spcPts val="300"/>
              </a:spcBef>
              <a:buFont typeface="Wingdings" charset="2"/>
              <a:buChar char="Ø"/>
            </a:pPr>
            <a:r>
              <a:rPr lang="en-GB" sz="1400" dirty="0">
                <a:solidFill>
                  <a:schemeClr val="tx2"/>
                </a:solidFill>
              </a:rPr>
              <a:t>Trips of some superconducting cavities result in a significant amount of downtime</a:t>
            </a:r>
          </a:p>
          <a:p>
            <a:pPr marL="285750" indent="-285750">
              <a:spcBef>
                <a:spcPts val="300"/>
              </a:spcBef>
              <a:buFont typeface="Wingdings" charset="2"/>
              <a:buChar char="Ø"/>
            </a:pPr>
            <a:r>
              <a:rPr lang="en-GB" sz="1400" dirty="0">
                <a:solidFill>
                  <a:schemeClr val="tx2"/>
                </a:solidFill>
              </a:rPr>
              <a:t>Trips affects some cavities more than others. But, quiet cavities occasionally suffer the same issue</a:t>
            </a:r>
          </a:p>
          <a:p>
            <a:pPr marL="285750" indent="-285750">
              <a:spcBef>
                <a:spcPts val="300"/>
              </a:spcBef>
              <a:buFont typeface="Wingdings" charset="2"/>
              <a:buChar char="Ø"/>
            </a:pPr>
            <a:r>
              <a:rPr lang="en-GB" sz="1400" dirty="0">
                <a:solidFill>
                  <a:schemeClr val="tx2"/>
                </a:solidFill>
              </a:rPr>
              <a:t>LLRF expert able to adjust feedback loops and improve the situation sometimes</a:t>
            </a:r>
          </a:p>
          <a:p>
            <a:pPr marL="285750" indent="-285750">
              <a:spcBef>
                <a:spcPts val="300"/>
              </a:spcBef>
              <a:buFont typeface="Wingdings" charset="2"/>
              <a:buChar char="Ø"/>
            </a:pPr>
            <a:r>
              <a:rPr lang="en-GB" sz="1400" dirty="0">
                <a:solidFill>
                  <a:schemeClr val="tx2"/>
                </a:solidFill>
              </a:rPr>
              <a:t>Believed to be related to mechanical vibrations</a:t>
            </a:r>
          </a:p>
          <a:p>
            <a:pPr marL="285750" indent="-285750">
              <a:spcBef>
                <a:spcPts val="300"/>
              </a:spcBef>
              <a:buFont typeface="Wingdings" charset="2"/>
              <a:buChar char="Ø"/>
            </a:pPr>
            <a:r>
              <a:rPr lang="en-GB" sz="1400" dirty="0">
                <a:solidFill>
                  <a:schemeClr val="tx2"/>
                </a:solidFill>
              </a:rPr>
              <a:t>Extensive investigations carried out. But, source of vibrations not identified yet (main hypothesis is sound wave generated in the </a:t>
            </a:r>
            <a:r>
              <a:rPr lang="en-GB" sz="1400" dirty="0" err="1">
                <a:solidFill>
                  <a:schemeClr val="tx2"/>
                </a:solidFill>
              </a:rPr>
              <a:t>cryoplant</a:t>
            </a:r>
            <a:r>
              <a:rPr lang="en-GB" sz="1400" dirty="0">
                <a:solidFill>
                  <a:schemeClr val="tx2"/>
                </a:solidFill>
              </a:rPr>
              <a:t> and propagated through the </a:t>
            </a:r>
            <a:r>
              <a:rPr lang="en-GB" sz="1400" dirty="0" err="1">
                <a:solidFill>
                  <a:schemeClr val="tx2"/>
                </a:solidFill>
              </a:rPr>
              <a:t>LHe</a:t>
            </a:r>
            <a:r>
              <a:rPr lang="en-GB" sz="1400" dirty="0">
                <a:solidFill>
                  <a:schemeClr val="tx2"/>
                </a:solidFill>
              </a:rPr>
              <a:t> bath)</a:t>
            </a:r>
          </a:p>
          <a:p>
            <a:pPr marL="285750" indent="-285750">
              <a:spcBef>
                <a:spcPts val="300"/>
              </a:spcBef>
              <a:buFont typeface="Wingdings" charset="2"/>
              <a:buChar char="Ø"/>
            </a:pPr>
            <a:r>
              <a:rPr lang="en-GB" sz="1400" dirty="0">
                <a:solidFill>
                  <a:schemeClr val="tx2"/>
                </a:solidFill>
              </a:rPr>
              <a:t>Generally, we accept ~1 trip per hour (~ 8 % downtime) </a:t>
            </a:r>
          </a:p>
          <a:p>
            <a:pPr marL="285750" indent="-285750">
              <a:spcBef>
                <a:spcPts val="300"/>
              </a:spcBef>
              <a:buFont typeface="Wingdings" charset="2"/>
              <a:buChar char="Ø"/>
            </a:pPr>
            <a:r>
              <a:rPr lang="en-GB" sz="1400" dirty="0">
                <a:solidFill>
                  <a:schemeClr val="tx2"/>
                </a:solidFill>
              </a:rPr>
              <a:t>In the worse cases, the cavity needs to be bypassed requiring the re-phasing of the downstream cavities and often a reduction of the beam energy</a:t>
            </a:r>
          </a:p>
        </p:txBody>
      </p:sp>
      <p:pic>
        <p:nvPicPr>
          <p:cNvPr id="7" name="Picture 6">
            <a:extLst>
              <a:ext uri="{FF2B5EF4-FFF2-40B4-BE49-F238E27FC236}">
                <a16:creationId xmlns:a16="http://schemas.microsoft.com/office/drawing/2014/main" id="{C6ED0582-936F-F64C-BA52-90D828939A5E}"/>
              </a:ext>
            </a:extLst>
          </p:cNvPr>
          <p:cNvPicPr>
            <a:picLocks noChangeAspect="1"/>
          </p:cNvPicPr>
          <p:nvPr/>
        </p:nvPicPr>
        <p:blipFill>
          <a:blip r:embed="rId3"/>
          <a:stretch>
            <a:fillRect/>
          </a:stretch>
        </p:blipFill>
        <p:spPr>
          <a:xfrm>
            <a:off x="0" y="6400800"/>
            <a:ext cx="1295400" cy="420840"/>
          </a:xfrm>
          <a:prstGeom prst="rect">
            <a:avLst/>
          </a:prstGeom>
        </p:spPr>
      </p:pic>
      <p:sp>
        <p:nvSpPr>
          <p:cNvPr id="8" name="Subtitle 2">
            <a:extLst>
              <a:ext uri="{FF2B5EF4-FFF2-40B4-BE49-F238E27FC236}">
                <a16:creationId xmlns:a16="http://schemas.microsoft.com/office/drawing/2014/main" id="{43E8E788-DA1A-5E4B-AFFE-B574074CA6D5}"/>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
        <p:nvSpPr>
          <p:cNvPr id="9" name="TextBox 8">
            <a:extLst>
              <a:ext uri="{FF2B5EF4-FFF2-40B4-BE49-F238E27FC236}">
                <a16:creationId xmlns:a16="http://schemas.microsoft.com/office/drawing/2014/main" id="{24FD22B3-7298-1B4E-8CA1-FFBE8C2CD1BF}"/>
              </a:ext>
            </a:extLst>
          </p:cNvPr>
          <p:cNvSpPr txBox="1"/>
          <p:nvPr/>
        </p:nvSpPr>
        <p:spPr>
          <a:xfrm>
            <a:off x="125988" y="166392"/>
            <a:ext cx="7570212" cy="507831"/>
          </a:xfrm>
          <a:prstGeom prst="rect">
            <a:avLst/>
          </a:prstGeom>
          <a:noFill/>
        </p:spPr>
        <p:txBody>
          <a:bodyPr wrap="square" rtlCol="0">
            <a:spAutoFit/>
          </a:bodyPr>
          <a:lstStyle/>
          <a:p>
            <a:r>
              <a:rPr lang="en-GB" sz="2700" u="sng" dirty="0"/>
              <a:t>Issues: Stability of SRF cavities</a:t>
            </a:r>
          </a:p>
        </p:txBody>
      </p:sp>
      <p:sp>
        <p:nvSpPr>
          <p:cNvPr id="13" name="TextBox 12">
            <a:extLst>
              <a:ext uri="{FF2B5EF4-FFF2-40B4-BE49-F238E27FC236}">
                <a16:creationId xmlns:a16="http://schemas.microsoft.com/office/drawing/2014/main" id="{E179D077-7E44-534E-B1D8-C5890FF4F3A4}"/>
              </a:ext>
            </a:extLst>
          </p:cNvPr>
          <p:cNvSpPr txBox="1"/>
          <p:nvPr/>
        </p:nvSpPr>
        <p:spPr>
          <a:xfrm>
            <a:off x="6248400" y="3733800"/>
            <a:ext cx="2209800" cy="374906"/>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
                <a:cs typeface=""/>
              </a:rPr>
              <a:t>Trips  of  several SRF cavities during one  of the Physics experiments</a:t>
            </a:r>
          </a:p>
        </p:txBody>
      </p:sp>
      <p:pic>
        <p:nvPicPr>
          <p:cNvPr id="2" name="Picture 1">
            <a:extLst>
              <a:ext uri="{FF2B5EF4-FFF2-40B4-BE49-F238E27FC236}">
                <a16:creationId xmlns:a16="http://schemas.microsoft.com/office/drawing/2014/main" id="{00C23BFB-2C3A-274D-824B-99C648B3FA42}"/>
              </a:ext>
            </a:extLst>
          </p:cNvPr>
          <p:cNvPicPr>
            <a:picLocks noChangeAspect="1"/>
          </p:cNvPicPr>
          <p:nvPr/>
        </p:nvPicPr>
        <p:blipFill>
          <a:blip r:embed="rId4"/>
          <a:stretch>
            <a:fillRect/>
          </a:stretch>
        </p:blipFill>
        <p:spPr>
          <a:xfrm>
            <a:off x="647700" y="3008170"/>
            <a:ext cx="5600700" cy="3695510"/>
          </a:xfrm>
          <a:prstGeom prst="rect">
            <a:avLst/>
          </a:prstGeom>
        </p:spPr>
      </p:pic>
    </p:spTree>
    <p:extLst>
      <p:ext uri="{BB962C8B-B14F-4D97-AF65-F5344CB8AC3E}">
        <p14:creationId xmlns:p14="http://schemas.microsoft.com/office/powerpoint/2010/main" val="2039935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8260984" y="15810"/>
            <a:ext cx="880432" cy="878306"/>
          </a:xfrm>
          <a:prstGeom prst="rect">
            <a:avLst/>
          </a:prstGeom>
        </p:spPr>
      </p:pic>
      <p:sp>
        <p:nvSpPr>
          <p:cNvPr id="30" name="TextBox 29"/>
          <p:cNvSpPr txBox="1"/>
          <p:nvPr/>
        </p:nvSpPr>
        <p:spPr>
          <a:xfrm>
            <a:off x="72047" y="802304"/>
            <a:ext cx="8919553" cy="1577355"/>
          </a:xfrm>
          <a:prstGeom prst="rect">
            <a:avLst/>
          </a:prstGeom>
          <a:solidFill>
            <a:schemeClr val="bg1"/>
          </a:solidFill>
          <a:ln>
            <a:noFill/>
          </a:ln>
        </p:spPr>
        <p:txBody>
          <a:bodyPr wrap="square" rtlCol="0">
            <a:spAutoFit/>
          </a:bodyPr>
          <a:lstStyle/>
          <a:p>
            <a:pPr marL="285750" indent="-285750">
              <a:spcBef>
                <a:spcPts val="300"/>
              </a:spcBef>
              <a:buFont typeface="Wingdings" charset="2"/>
              <a:buChar char="Ø"/>
            </a:pPr>
            <a:r>
              <a:rPr lang="en-GB" sz="1400" dirty="0">
                <a:solidFill>
                  <a:schemeClr val="tx2"/>
                </a:solidFill>
              </a:rPr>
              <a:t>Several incidents stopped the flow of </a:t>
            </a:r>
            <a:r>
              <a:rPr lang="en-GB" sz="1400" dirty="0" err="1">
                <a:solidFill>
                  <a:schemeClr val="tx2"/>
                </a:solidFill>
              </a:rPr>
              <a:t>LHe</a:t>
            </a:r>
            <a:r>
              <a:rPr lang="en-GB" sz="1400" dirty="0">
                <a:solidFill>
                  <a:schemeClr val="tx2"/>
                </a:solidFill>
              </a:rPr>
              <a:t> to the cavities:</a:t>
            </a:r>
          </a:p>
          <a:p>
            <a:pPr marL="742950" lvl="1" indent="-285750">
              <a:spcBef>
                <a:spcPts val="300"/>
              </a:spcBef>
              <a:buFont typeface="Wingdings" charset="2"/>
              <a:buChar char="§"/>
            </a:pPr>
            <a:r>
              <a:rPr lang="en-GB" sz="1400" dirty="0">
                <a:solidFill>
                  <a:schemeClr val="tx2"/>
                </a:solidFill>
              </a:rPr>
              <a:t>Failure of the station providing compressed air to the facility</a:t>
            </a:r>
          </a:p>
          <a:p>
            <a:pPr marL="742950" lvl="1" indent="-285750">
              <a:spcBef>
                <a:spcPts val="300"/>
              </a:spcBef>
              <a:buFont typeface="Wingdings" charset="2"/>
              <a:buChar char="§"/>
            </a:pPr>
            <a:r>
              <a:rPr lang="en-GB" sz="1400" dirty="0">
                <a:solidFill>
                  <a:schemeClr val="tx2"/>
                </a:solidFill>
              </a:rPr>
              <a:t>CERN-wide power cut (it can take days to recover from even ~ 100 </a:t>
            </a:r>
            <a:r>
              <a:rPr lang="en-GB" sz="1400" dirty="0" err="1">
                <a:solidFill>
                  <a:schemeClr val="tx2"/>
                </a:solidFill>
              </a:rPr>
              <a:t>ms</a:t>
            </a:r>
            <a:r>
              <a:rPr lang="en-GB" sz="1400" dirty="0">
                <a:solidFill>
                  <a:schemeClr val="tx2"/>
                </a:solidFill>
              </a:rPr>
              <a:t> voltage drops of ~ 20 %)</a:t>
            </a:r>
          </a:p>
          <a:p>
            <a:pPr marL="742950" lvl="1" indent="-285750">
              <a:spcBef>
                <a:spcPts val="300"/>
              </a:spcBef>
              <a:buFont typeface="Wingdings" charset="2"/>
              <a:buChar char="§"/>
            </a:pPr>
            <a:r>
              <a:rPr lang="en-GB" sz="1400" dirty="0">
                <a:solidFill>
                  <a:schemeClr val="tx2"/>
                </a:solidFill>
              </a:rPr>
              <a:t>Failure of the oil pump of the gear box </a:t>
            </a:r>
          </a:p>
          <a:p>
            <a:pPr marL="285750" indent="-285750">
              <a:spcBef>
                <a:spcPts val="300"/>
              </a:spcBef>
              <a:buFont typeface="Wingdings" pitchFamily="2" charset="2"/>
              <a:buChar char="Ø"/>
            </a:pPr>
            <a:r>
              <a:rPr lang="en-GB" sz="1400" dirty="0">
                <a:solidFill>
                  <a:schemeClr val="tx2"/>
                </a:solidFill>
              </a:rPr>
              <a:t>Temperature of the cavities raised above Tc</a:t>
            </a:r>
          </a:p>
          <a:p>
            <a:pPr marL="285750" indent="-285750">
              <a:spcBef>
                <a:spcPts val="300"/>
              </a:spcBef>
              <a:buFont typeface="Wingdings" pitchFamily="2" charset="2"/>
              <a:buChar char="Ø"/>
            </a:pPr>
            <a:r>
              <a:rPr lang="en-GB" sz="1400" dirty="0">
                <a:solidFill>
                  <a:schemeClr val="tx2"/>
                </a:solidFill>
              </a:rPr>
              <a:t>Cavities needed to be reconditioned</a:t>
            </a:r>
          </a:p>
        </p:txBody>
      </p:sp>
      <p:pic>
        <p:nvPicPr>
          <p:cNvPr id="7" name="Picture 6">
            <a:extLst>
              <a:ext uri="{FF2B5EF4-FFF2-40B4-BE49-F238E27FC236}">
                <a16:creationId xmlns:a16="http://schemas.microsoft.com/office/drawing/2014/main" id="{C6ED0582-936F-F64C-BA52-90D828939A5E}"/>
              </a:ext>
            </a:extLst>
          </p:cNvPr>
          <p:cNvPicPr>
            <a:picLocks noChangeAspect="1"/>
          </p:cNvPicPr>
          <p:nvPr/>
        </p:nvPicPr>
        <p:blipFill>
          <a:blip r:embed="rId3"/>
          <a:stretch>
            <a:fillRect/>
          </a:stretch>
        </p:blipFill>
        <p:spPr>
          <a:xfrm>
            <a:off x="0" y="6400800"/>
            <a:ext cx="1295400" cy="420840"/>
          </a:xfrm>
          <a:prstGeom prst="rect">
            <a:avLst/>
          </a:prstGeom>
        </p:spPr>
      </p:pic>
      <p:sp>
        <p:nvSpPr>
          <p:cNvPr id="8" name="Subtitle 2">
            <a:extLst>
              <a:ext uri="{FF2B5EF4-FFF2-40B4-BE49-F238E27FC236}">
                <a16:creationId xmlns:a16="http://schemas.microsoft.com/office/drawing/2014/main" id="{43E8E788-DA1A-5E4B-AFFE-B574074CA6D5}"/>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
        <p:nvSpPr>
          <p:cNvPr id="9" name="TextBox 8">
            <a:extLst>
              <a:ext uri="{FF2B5EF4-FFF2-40B4-BE49-F238E27FC236}">
                <a16:creationId xmlns:a16="http://schemas.microsoft.com/office/drawing/2014/main" id="{24FD22B3-7298-1B4E-8CA1-FFBE8C2CD1BF}"/>
              </a:ext>
            </a:extLst>
          </p:cNvPr>
          <p:cNvSpPr txBox="1"/>
          <p:nvPr/>
        </p:nvSpPr>
        <p:spPr>
          <a:xfrm>
            <a:off x="125988" y="166392"/>
            <a:ext cx="7570212" cy="507831"/>
          </a:xfrm>
          <a:prstGeom prst="rect">
            <a:avLst/>
          </a:prstGeom>
          <a:noFill/>
        </p:spPr>
        <p:txBody>
          <a:bodyPr wrap="square" rtlCol="0">
            <a:spAutoFit/>
          </a:bodyPr>
          <a:lstStyle/>
          <a:p>
            <a:r>
              <a:rPr lang="en-GB" sz="2700" u="sng" dirty="0"/>
              <a:t>Issues: Accidental thermal cycling</a:t>
            </a:r>
          </a:p>
        </p:txBody>
      </p:sp>
      <p:pic>
        <p:nvPicPr>
          <p:cNvPr id="4" name="Picture 3">
            <a:extLst>
              <a:ext uri="{FF2B5EF4-FFF2-40B4-BE49-F238E27FC236}">
                <a16:creationId xmlns:a16="http://schemas.microsoft.com/office/drawing/2014/main" id="{913D7B4F-650F-1644-BD7D-BBAB4FADB5EB}"/>
              </a:ext>
            </a:extLst>
          </p:cNvPr>
          <p:cNvPicPr>
            <a:picLocks noChangeAspect="1"/>
          </p:cNvPicPr>
          <p:nvPr/>
        </p:nvPicPr>
        <p:blipFill>
          <a:blip r:embed="rId4"/>
          <a:stretch>
            <a:fillRect/>
          </a:stretch>
        </p:blipFill>
        <p:spPr>
          <a:xfrm>
            <a:off x="1981200" y="2557128"/>
            <a:ext cx="5416138" cy="3861506"/>
          </a:xfrm>
          <a:prstGeom prst="rect">
            <a:avLst/>
          </a:prstGeom>
        </p:spPr>
      </p:pic>
      <p:sp>
        <p:nvSpPr>
          <p:cNvPr id="13" name="TextBox 12">
            <a:extLst>
              <a:ext uri="{FF2B5EF4-FFF2-40B4-BE49-F238E27FC236}">
                <a16:creationId xmlns:a16="http://schemas.microsoft.com/office/drawing/2014/main" id="{E179D077-7E44-534E-B1D8-C5890FF4F3A4}"/>
              </a:ext>
            </a:extLst>
          </p:cNvPr>
          <p:cNvSpPr txBox="1"/>
          <p:nvPr/>
        </p:nvSpPr>
        <p:spPr>
          <a:xfrm>
            <a:off x="4343400" y="2342208"/>
            <a:ext cx="3352800" cy="205629"/>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
                <a:cs typeface=""/>
              </a:rPr>
              <a:t>Temperature of one of  SRF11 during the power cut   </a:t>
            </a:r>
          </a:p>
        </p:txBody>
      </p:sp>
    </p:spTree>
    <p:extLst>
      <p:ext uri="{BB962C8B-B14F-4D97-AF65-F5344CB8AC3E}">
        <p14:creationId xmlns:p14="http://schemas.microsoft.com/office/powerpoint/2010/main" val="655730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8260984" y="15810"/>
            <a:ext cx="880432" cy="878306"/>
          </a:xfrm>
          <a:prstGeom prst="rect">
            <a:avLst/>
          </a:prstGeom>
        </p:spPr>
      </p:pic>
      <p:pic>
        <p:nvPicPr>
          <p:cNvPr id="7" name="Picture 6">
            <a:extLst>
              <a:ext uri="{FF2B5EF4-FFF2-40B4-BE49-F238E27FC236}">
                <a16:creationId xmlns:a16="http://schemas.microsoft.com/office/drawing/2014/main" id="{C6ED0582-936F-F64C-BA52-90D828939A5E}"/>
              </a:ext>
            </a:extLst>
          </p:cNvPr>
          <p:cNvPicPr>
            <a:picLocks noChangeAspect="1"/>
          </p:cNvPicPr>
          <p:nvPr/>
        </p:nvPicPr>
        <p:blipFill>
          <a:blip r:embed="rId3"/>
          <a:stretch>
            <a:fillRect/>
          </a:stretch>
        </p:blipFill>
        <p:spPr>
          <a:xfrm>
            <a:off x="0" y="6400800"/>
            <a:ext cx="1295400" cy="420840"/>
          </a:xfrm>
          <a:prstGeom prst="rect">
            <a:avLst/>
          </a:prstGeom>
        </p:spPr>
      </p:pic>
      <p:sp>
        <p:nvSpPr>
          <p:cNvPr id="8" name="Subtitle 2">
            <a:extLst>
              <a:ext uri="{FF2B5EF4-FFF2-40B4-BE49-F238E27FC236}">
                <a16:creationId xmlns:a16="http://schemas.microsoft.com/office/drawing/2014/main" id="{43E8E788-DA1A-5E4B-AFFE-B574074CA6D5}"/>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
        <p:nvSpPr>
          <p:cNvPr id="11" name="TextBox 10">
            <a:extLst>
              <a:ext uri="{FF2B5EF4-FFF2-40B4-BE49-F238E27FC236}">
                <a16:creationId xmlns:a16="http://schemas.microsoft.com/office/drawing/2014/main" id="{E9E8C084-EB5E-1D4F-920A-3FFB426FA125}"/>
              </a:ext>
            </a:extLst>
          </p:cNvPr>
          <p:cNvSpPr txBox="1"/>
          <p:nvPr/>
        </p:nvSpPr>
        <p:spPr>
          <a:xfrm>
            <a:off x="125988" y="166392"/>
            <a:ext cx="7570212" cy="507831"/>
          </a:xfrm>
          <a:prstGeom prst="rect">
            <a:avLst/>
          </a:prstGeom>
          <a:noFill/>
        </p:spPr>
        <p:txBody>
          <a:bodyPr wrap="square" rtlCol="0">
            <a:spAutoFit/>
          </a:bodyPr>
          <a:lstStyle/>
          <a:p>
            <a:r>
              <a:rPr lang="en-GB" sz="2700" u="sng" dirty="0"/>
              <a:t>Issues: Short High-Energy Physics campaigns</a:t>
            </a:r>
          </a:p>
        </p:txBody>
      </p:sp>
      <p:grpSp>
        <p:nvGrpSpPr>
          <p:cNvPr id="4" name="Group 3">
            <a:extLst>
              <a:ext uri="{FF2B5EF4-FFF2-40B4-BE49-F238E27FC236}">
                <a16:creationId xmlns:a16="http://schemas.microsoft.com/office/drawing/2014/main" id="{213696D7-EE1B-E742-A441-CA2BA1226884}"/>
              </a:ext>
            </a:extLst>
          </p:cNvPr>
          <p:cNvGrpSpPr/>
          <p:nvPr/>
        </p:nvGrpSpPr>
        <p:grpSpPr>
          <a:xfrm>
            <a:off x="4071306" y="1254792"/>
            <a:ext cx="1001388" cy="5146008"/>
            <a:chOff x="4033206" y="953873"/>
            <a:chExt cx="1001388" cy="5146008"/>
          </a:xfrm>
        </p:grpSpPr>
        <p:sp>
          <p:nvSpPr>
            <p:cNvPr id="2" name="Rectangle 1">
              <a:extLst>
                <a:ext uri="{FF2B5EF4-FFF2-40B4-BE49-F238E27FC236}">
                  <a16:creationId xmlns:a16="http://schemas.microsoft.com/office/drawing/2014/main" id="{D9C42E4D-7742-1548-BAF0-F14D15FF064F}"/>
                </a:ext>
              </a:extLst>
            </p:cNvPr>
            <p:cNvSpPr/>
            <p:nvPr/>
          </p:nvSpPr>
          <p:spPr>
            <a:xfrm>
              <a:off x="4041297" y="3713977"/>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rgbClr val="92D050"/>
                  </a:solidFill>
                  <a:effectLst>
                    <a:outerShdw blurRad="38100" dist="19050" dir="2700000" algn="tl" rotWithShape="0">
                      <a:schemeClr val="dk1">
                        <a:alpha val="40000"/>
                      </a:schemeClr>
                    </a:outerShdw>
                  </a:effectLst>
                </a:rPr>
                <a:t>July</a:t>
              </a:r>
            </a:p>
          </p:txBody>
        </p:sp>
        <p:sp>
          <p:nvSpPr>
            <p:cNvPr id="12" name="Rectangle 11">
              <a:extLst>
                <a:ext uri="{FF2B5EF4-FFF2-40B4-BE49-F238E27FC236}">
                  <a16:creationId xmlns:a16="http://schemas.microsoft.com/office/drawing/2014/main" id="{A5E36DF2-AF4A-F543-990C-6A52836C79B1}"/>
                </a:ext>
              </a:extLst>
            </p:cNvPr>
            <p:cNvSpPr/>
            <p:nvPr/>
          </p:nvSpPr>
          <p:spPr>
            <a:xfrm>
              <a:off x="4043994" y="4112439"/>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rgbClr val="00B050"/>
                  </a:solidFill>
                  <a:effectLst>
                    <a:outerShdw blurRad="38100" dist="19050" dir="2700000" algn="tl" rotWithShape="0">
                      <a:schemeClr val="dk1">
                        <a:alpha val="40000"/>
                      </a:schemeClr>
                    </a:outerShdw>
                  </a:effectLst>
                </a:rPr>
                <a:t>August</a:t>
              </a:r>
            </a:p>
          </p:txBody>
        </p:sp>
        <p:sp>
          <p:nvSpPr>
            <p:cNvPr id="13" name="Rectangle 12">
              <a:extLst>
                <a:ext uri="{FF2B5EF4-FFF2-40B4-BE49-F238E27FC236}">
                  <a16:creationId xmlns:a16="http://schemas.microsoft.com/office/drawing/2014/main" id="{22E22758-46FE-1E41-81FB-D1EDC389EEC7}"/>
                </a:ext>
              </a:extLst>
            </p:cNvPr>
            <p:cNvSpPr/>
            <p:nvPr/>
          </p:nvSpPr>
          <p:spPr>
            <a:xfrm>
              <a:off x="4041297" y="4510901"/>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rgbClr val="00B050"/>
                  </a:solidFill>
                  <a:effectLst>
                    <a:outerShdw blurRad="38100" dist="19050" dir="2700000" algn="tl" rotWithShape="0">
                      <a:schemeClr val="dk1">
                        <a:alpha val="40000"/>
                      </a:schemeClr>
                    </a:outerShdw>
                  </a:effectLst>
                </a:rPr>
                <a:t>September</a:t>
              </a:r>
            </a:p>
          </p:txBody>
        </p:sp>
        <p:sp>
          <p:nvSpPr>
            <p:cNvPr id="14" name="Rectangle 13">
              <a:extLst>
                <a:ext uri="{FF2B5EF4-FFF2-40B4-BE49-F238E27FC236}">
                  <a16:creationId xmlns:a16="http://schemas.microsoft.com/office/drawing/2014/main" id="{72CEB003-1CBE-8A42-AB38-F9720B0B4F77}"/>
                </a:ext>
              </a:extLst>
            </p:cNvPr>
            <p:cNvSpPr/>
            <p:nvPr/>
          </p:nvSpPr>
          <p:spPr>
            <a:xfrm>
              <a:off x="4041297" y="4909363"/>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rgbClr val="00B050"/>
                  </a:solidFill>
                  <a:effectLst>
                    <a:outerShdw blurRad="38100" dist="19050" dir="2700000" algn="tl" rotWithShape="0">
                      <a:schemeClr val="dk1">
                        <a:alpha val="40000"/>
                      </a:schemeClr>
                    </a:outerShdw>
                  </a:effectLst>
                </a:rPr>
                <a:t>October</a:t>
              </a:r>
            </a:p>
          </p:txBody>
        </p:sp>
        <p:sp>
          <p:nvSpPr>
            <p:cNvPr id="15" name="Rectangle 14">
              <a:extLst>
                <a:ext uri="{FF2B5EF4-FFF2-40B4-BE49-F238E27FC236}">
                  <a16:creationId xmlns:a16="http://schemas.microsoft.com/office/drawing/2014/main" id="{5F85F40A-3E96-6C40-B946-4559775D6A5A}"/>
                </a:ext>
              </a:extLst>
            </p:cNvPr>
            <p:cNvSpPr/>
            <p:nvPr/>
          </p:nvSpPr>
          <p:spPr>
            <a:xfrm>
              <a:off x="4041297" y="5307825"/>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rgbClr val="00B050"/>
                  </a:solidFill>
                  <a:effectLst>
                    <a:outerShdw blurRad="38100" dist="19050" dir="2700000" algn="tl" rotWithShape="0">
                      <a:schemeClr val="dk1">
                        <a:alpha val="40000"/>
                      </a:schemeClr>
                    </a:outerShdw>
                  </a:effectLst>
                </a:rPr>
                <a:t>November</a:t>
              </a:r>
            </a:p>
          </p:txBody>
        </p:sp>
        <p:sp>
          <p:nvSpPr>
            <p:cNvPr id="17" name="Rectangle 16">
              <a:extLst>
                <a:ext uri="{FF2B5EF4-FFF2-40B4-BE49-F238E27FC236}">
                  <a16:creationId xmlns:a16="http://schemas.microsoft.com/office/drawing/2014/main" id="{64622788-E98F-7748-B9D4-AFEE91329F01}"/>
                </a:ext>
              </a:extLst>
            </p:cNvPr>
            <p:cNvSpPr/>
            <p:nvPr/>
          </p:nvSpPr>
          <p:spPr>
            <a:xfrm>
              <a:off x="4038600" y="5706288"/>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rgbClr val="FF0000"/>
                  </a:solidFill>
                  <a:effectLst>
                    <a:outerShdw blurRad="38100" dist="19050" dir="2700000" algn="tl" rotWithShape="0">
                      <a:schemeClr val="dk1">
                        <a:alpha val="40000"/>
                      </a:schemeClr>
                    </a:outerShdw>
                  </a:effectLst>
                </a:rPr>
                <a:t>December</a:t>
              </a:r>
            </a:p>
          </p:txBody>
        </p:sp>
        <p:sp>
          <p:nvSpPr>
            <p:cNvPr id="18" name="Rectangle 17">
              <a:extLst>
                <a:ext uri="{FF2B5EF4-FFF2-40B4-BE49-F238E27FC236}">
                  <a16:creationId xmlns:a16="http://schemas.microsoft.com/office/drawing/2014/main" id="{2A316D7F-E75A-CB45-9397-DB6BD9C8162E}"/>
                </a:ext>
              </a:extLst>
            </p:cNvPr>
            <p:cNvSpPr/>
            <p:nvPr/>
          </p:nvSpPr>
          <p:spPr>
            <a:xfrm>
              <a:off x="4038600" y="1323205"/>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rgbClr val="FF0000"/>
                  </a:solidFill>
                  <a:effectLst>
                    <a:outerShdw blurRad="38100" dist="19050" dir="2700000" algn="tl" rotWithShape="0">
                      <a:schemeClr val="dk1">
                        <a:alpha val="40000"/>
                      </a:schemeClr>
                    </a:outerShdw>
                  </a:effectLst>
                </a:rPr>
                <a:t>January</a:t>
              </a:r>
            </a:p>
          </p:txBody>
        </p:sp>
        <p:sp>
          <p:nvSpPr>
            <p:cNvPr id="19" name="Rectangle 18">
              <a:extLst>
                <a:ext uri="{FF2B5EF4-FFF2-40B4-BE49-F238E27FC236}">
                  <a16:creationId xmlns:a16="http://schemas.microsoft.com/office/drawing/2014/main" id="{519E13E0-7C55-3C44-B61A-7A0BCADEB5FA}"/>
                </a:ext>
              </a:extLst>
            </p:cNvPr>
            <p:cNvSpPr/>
            <p:nvPr/>
          </p:nvSpPr>
          <p:spPr>
            <a:xfrm>
              <a:off x="4038600" y="1721667"/>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February</a:t>
              </a:r>
            </a:p>
          </p:txBody>
        </p:sp>
        <p:sp>
          <p:nvSpPr>
            <p:cNvPr id="20" name="Rectangle 19">
              <a:extLst>
                <a:ext uri="{FF2B5EF4-FFF2-40B4-BE49-F238E27FC236}">
                  <a16:creationId xmlns:a16="http://schemas.microsoft.com/office/drawing/2014/main" id="{994973AB-2DE9-3847-9433-22D2E03708AD}"/>
                </a:ext>
              </a:extLst>
            </p:cNvPr>
            <p:cNvSpPr/>
            <p:nvPr/>
          </p:nvSpPr>
          <p:spPr>
            <a:xfrm>
              <a:off x="4035903" y="2120129"/>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March</a:t>
              </a:r>
            </a:p>
          </p:txBody>
        </p:sp>
        <p:sp>
          <p:nvSpPr>
            <p:cNvPr id="21" name="Rectangle 20">
              <a:extLst>
                <a:ext uri="{FF2B5EF4-FFF2-40B4-BE49-F238E27FC236}">
                  <a16:creationId xmlns:a16="http://schemas.microsoft.com/office/drawing/2014/main" id="{78BE503B-98E4-9D4C-B244-1858712630FE}"/>
                </a:ext>
              </a:extLst>
            </p:cNvPr>
            <p:cNvSpPr/>
            <p:nvPr/>
          </p:nvSpPr>
          <p:spPr>
            <a:xfrm>
              <a:off x="4035903" y="2518591"/>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April</a:t>
              </a:r>
            </a:p>
          </p:txBody>
        </p:sp>
        <p:sp>
          <p:nvSpPr>
            <p:cNvPr id="22" name="Rectangle 21">
              <a:extLst>
                <a:ext uri="{FF2B5EF4-FFF2-40B4-BE49-F238E27FC236}">
                  <a16:creationId xmlns:a16="http://schemas.microsoft.com/office/drawing/2014/main" id="{22113C99-2BEA-A54B-A648-8A9D6B1BE893}"/>
                </a:ext>
              </a:extLst>
            </p:cNvPr>
            <p:cNvSpPr/>
            <p:nvPr/>
          </p:nvSpPr>
          <p:spPr>
            <a:xfrm>
              <a:off x="4035903" y="2917053"/>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rgbClr val="FFC000"/>
                  </a:solidFill>
                  <a:effectLst>
                    <a:outerShdw blurRad="38100" dist="19050" dir="2700000" algn="tl" rotWithShape="0">
                      <a:schemeClr val="dk1">
                        <a:alpha val="40000"/>
                      </a:schemeClr>
                    </a:outerShdw>
                  </a:effectLst>
                </a:rPr>
                <a:t>May</a:t>
              </a:r>
            </a:p>
          </p:txBody>
        </p:sp>
        <p:sp>
          <p:nvSpPr>
            <p:cNvPr id="23" name="Rectangle 22">
              <a:extLst>
                <a:ext uri="{FF2B5EF4-FFF2-40B4-BE49-F238E27FC236}">
                  <a16:creationId xmlns:a16="http://schemas.microsoft.com/office/drawing/2014/main" id="{FCB2F6B4-56AF-634F-9E65-28078190D079}"/>
                </a:ext>
              </a:extLst>
            </p:cNvPr>
            <p:cNvSpPr/>
            <p:nvPr/>
          </p:nvSpPr>
          <p:spPr>
            <a:xfrm>
              <a:off x="4033206" y="3315515"/>
              <a:ext cx="990600" cy="393593"/>
            </a:xfrm>
            <a:prstGeom prst="rect">
              <a:avLst/>
            </a:prstGeom>
            <a:solidFill>
              <a:schemeClr val="accent1"/>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ln w="0"/>
                  <a:solidFill>
                    <a:srgbClr val="C67200"/>
                  </a:solidFill>
                  <a:effectLst>
                    <a:outerShdw blurRad="38100" dist="19050" dir="2700000" algn="tl" rotWithShape="0">
                      <a:schemeClr val="dk1">
                        <a:alpha val="40000"/>
                      </a:schemeClr>
                    </a:outerShdw>
                  </a:effectLst>
                </a:rPr>
                <a:t>June</a:t>
              </a:r>
            </a:p>
          </p:txBody>
        </p:sp>
        <p:sp>
          <p:nvSpPr>
            <p:cNvPr id="3" name="Rectangle 2">
              <a:extLst>
                <a:ext uri="{FF2B5EF4-FFF2-40B4-BE49-F238E27FC236}">
                  <a16:creationId xmlns:a16="http://schemas.microsoft.com/office/drawing/2014/main" id="{4D7B6575-D6C0-7744-B97F-9B9342D1B610}"/>
                </a:ext>
              </a:extLst>
            </p:cNvPr>
            <p:cNvSpPr/>
            <p:nvPr/>
          </p:nvSpPr>
          <p:spPr>
            <a:xfrm>
              <a:off x="4179692" y="953873"/>
              <a:ext cx="697627" cy="369332"/>
            </a:xfrm>
            <a:prstGeom prst="rect">
              <a:avLst/>
            </a:prstGeom>
          </p:spPr>
          <p:txBody>
            <a:bodyPr wrap="none">
              <a:spAutoFit/>
            </a:bodyPr>
            <a:lstStyle/>
            <a:p>
              <a:pPr>
                <a:spcBef>
                  <a:spcPts val="300"/>
                </a:spcBef>
              </a:pPr>
              <a:r>
                <a:rPr lang="en-US" dirty="0">
                  <a:solidFill>
                    <a:schemeClr val="tx2"/>
                  </a:solidFill>
                </a:rPr>
                <a:t>2022</a:t>
              </a:r>
            </a:p>
          </p:txBody>
        </p:sp>
      </p:grpSp>
      <p:sp>
        <p:nvSpPr>
          <p:cNvPr id="6" name="Rectangle 5">
            <a:extLst>
              <a:ext uri="{FF2B5EF4-FFF2-40B4-BE49-F238E27FC236}">
                <a16:creationId xmlns:a16="http://schemas.microsoft.com/office/drawing/2014/main" id="{F2DF59E6-C979-294C-974E-60E588353F7B}"/>
              </a:ext>
            </a:extLst>
          </p:cNvPr>
          <p:cNvSpPr/>
          <p:nvPr/>
        </p:nvSpPr>
        <p:spPr>
          <a:xfrm>
            <a:off x="5348364" y="1899216"/>
            <a:ext cx="3299301" cy="307777"/>
          </a:xfrm>
          <a:prstGeom prst="rect">
            <a:avLst/>
          </a:prstGeom>
        </p:spPr>
        <p:txBody>
          <a:bodyPr wrap="none">
            <a:spAutoFit/>
          </a:bodyPr>
          <a:lstStyle/>
          <a:p>
            <a:pPr>
              <a:spcBef>
                <a:spcPts val="300"/>
              </a:spcBef>
            </a:pPr>
            <a:r>
              <a:rPr lang="en-US" sz="1400" dirty="0">
                <a:solidFill>
                  <a:srgbClr val="FF0000"/>
                </a:solidFill>
              </a:rPr>
              <a:t>04/02: Cooling water back to the facility</a:t>
            </a:r>
          </a:p>
        </p:txBody>
      </p:sp>
      <p:sp>
        <p:nvSpPr>
          <p:cNvPr id="25" name="Rectangle 24">
            <a:extLst>
              <a:ext uri="{FF2B5EF4-FFF2-40B4-BE49-F238E27FC236}">
                <a16:creationId xmlns:a16="http://schemas.microsoft.com/office/drawing/2014/main" id="{E4E1602F-F813-E545-85FB-09DED41AF835}"/>
              </a:ext>
            </a:extLst>
          </p:cNvPr>
          <p:cNvSpPr/>
          <p:nvPr/>
        </p:nvSpPr>
        <p:spPr>
          <a:xfrm>
            <a:off x="99886" y="1695270"/>
            <a:ext cx="3377848" cy="561692"/>
          </a:xfrm>
          <a:prstGeom prst="rect">
            <a:avLst/>
          </a:prstGeom>
        </p:spPr>
        <p:txBody>
          <a:bodyPr wrap="none">
            <a:spAutoFit/>
          </a:bodyPr>
          <a:lstStyle/>
          <a:p>
            <a:pPr>
              <a:spcBef>
                <a:spcPts val="300"/>
              </a:spcBef>
            </a:pPr>
            <a:r>
              <a:rPr lang="en-US" sz="1400" dirty="0">
                <a:solidFill>
                  <a:schemeClr val="tx2"/>
                </a:solidFill>
              </a:rPr>
              <a:t>05/01 – 18/02: </a:t>
            </a:r>
            <a:r>
              <a:rPr lang="en-US" sz="1400" dirty="0" err="1">
                <a:solidFill>
                  <a:schemeClr val="tx2"/>
                </a:solidFill>
              </a:rPr>
              <a:t>Cryoplant</a:t>
            </a:r>
            <a:r>
              <a:rPr lang="en-US" sz="1400" dirty="0">
                <a:solidFill>
                  <a:schemeClr val="tx2"/>
                </a:solidFill>
              </a:rPr>
              <a:t> maintenance</a:t>
            </a:r>
          </a:p>
          <a:p>
            <a:pPr>
              <a:spcBef>
                <a:spcPts val="300"/>
              </a:spcBef>
            </a:pPr>
            <a:r>
              <a:rPr lang="en-US" sz="1400" dirty="0">
                <a:solidFill>
                  <a:schemeClr val="tx2"/>
                </a:solidFill>
              </a:rPr>
              <a:t>21/02 – 23/03: </a:t>
            </a:r>
            <a:r>
              <a:rPr lang="en-US" sz="1400" dirty="0" err="1">
                <a:solidFill>
                  <a:schemeClr val="tx2"/>
                </a:solidFill>
              </a:rPr>
              <a:t>Cryoplant</a:t>
            </a:r>
            <a:r>
              <a:rPr lang="en-US" sz="1400" dirty="0">
                <a:solidFill>
                  <a:schemeClr val="tx2"/>
                </a:solidFill>
              </a:rPr>
              <a:t> commissioning</a:t>
            </a:r>
          </a:p>
        </p:txBody>
      </p:sp>
      <p:sp>
        <p:nvSpPr>
          <p:cNvPr id="24" name="Rectangle 23">
            <a:extLst>
              <a:ext uri="{FF2B5EF4-FFF2-40B4-BE49-F238E27FC236}">
                <a16:creationId xmlns:a16="http://schemas.microsoft.com/office/drawing/2014/main" id="{13FF0B64-1E96-C44D-AA3D-9B3AA161A70A}"/>
              </a:ext>
            </a:extLst>
          </p:cNvPr>
          <p:cNvSpPr/>
          <p:nvPr/>
        </p:nvSpPr>
        <p:spPr>
          <a:xfrm>
            <a:off x="228600" y="703316"/>
            <a:ext cx="6248400" cy="561692"/>
          </a:xfrm>
          <a:prstGeom prst="rect">
            <a:avLst/>
          </a:prstGeom>
        </p:spPr>
        <p:txBody>
          <a:bodyPr wrap="square">
            <a:spAutoFit/>
          </a:bodyPr>
          <a:lstStyle/>
          <a:p>
            <a:pPr marL="285750" indent="-285750">
              <a:spcBef>
                <a:spcPts val="300"/>
              </a:spcBef>
              <a:buFont typeface="Wingdings" pitchFamily="2" charset="2"/>
              <a:buChar char="Ø"/>
            </a:pPr>
            <a:r>
              <a:rPr lang="en-GB" sz="1400" dirty="0">
                <a:solidFill>
                  <a:schemeClr val="tx2"/>
                </a:solidFill>
              </a:rPr>
              <a:t>Only ~ 4  months of  high-energy physics per year </a:t>
            </a:r>
          </a:p>
          <a:p>
            <a:pPr marL="285750" indent="-285750">
              <a:spcBef>
                <a:spcPts val="300"/>
              </a:spcBef>
              <a:buFont typeface="Wingdings" pitchFamily="2" charset="2"/>
              <a:buChar char="Ø"/>
            </a:pPr>
            <a:r>
              <a:rPr lang="en-GB" sz="1400" dirty="0">
                <a:solidFill>
                  <a:schemeClr val="tx2"/>
                </a:solidFill>
              </a:rPr>
              <a:t>Actively looking into ways to extend the physics campaign</a:t>
            </a:r>
          </a:p>
        </p:txBody>
      </p:sp>
      <p:sp>
        <p:nvSpPr>
          <p:cNvPr id="28" name="Rectangle 27">
            <a:extLst>
              <a:ext uri="{FF2B5EF4-FFF2-40B4-BE49-F238E27FC236}">
                <a16:creationId xmlns:a16="http://schemas.microsoft.com/office/drawing/2014/main" id="{89890B20-BBC5-7B41-A80B-088E68529084}"/>
              </a:ext>
            </a:extLst>
          </p:cNvPr>
          <p:cNvSpPr/>
          <p:nvPr/>
        </p:nvSpPr>
        <p:spPr>
          <a:xfrm>
            <a:off x="99886" y="2296276"/>
            <a:ext cx="3148619" cy="307777"/>
          </a:xfrm>
          <a:prstGeom prst="rect">
            <a:avLst/>
          </a:prstGeom>
        </p:spPr>
        <p:txBody>
          <a:bodyPr wrap="none">
            <a:spAutoFit/>
          </a:bodyPr>
          <a:lstStyle/>
          <a:p>
            <a:pPr>
              <a:spcBef>
                <a:spcPts val="300"/>
              </a:spcBef>
            </a:pPr>
            <a:r>
              <a:rPr lang="en-US" sz="1400" dirty="0">
                <a:solidFill>
                  <a:schemeClr val="tx2"/>
                </a:solidFill>
              </a:rPr>
              <a:t>24/03 – 27/04: Cryomodule cooldown</a:t>
            </a:r>
          </a:p>
        </p:txBody>
      </p:sp>
      <p:grpSp>
        <p:nvGrpSpPr>
          <p:cNvPr id="60" name="Group 59">
            <a:extLst>
              <a:ext uri="{FF2B5EF4-FFF2-40B4-BE49-F238E27FC236}">
                <a16:creationId xmlns:a16="http://schemas.microsoft.com/office/drawing/2014/main" id="{FC7D9CCF-A766-594D-94B3-E8F2F8C9EA93}"/>
              </a:ext>
            </a:extLst>
          </p:cNvPr>
          <p:cNvGrpSpPr/>
          <p:nvPr/>
        </p:nvGrpSpPr>
        <p:grpSpPr>
          <a:xfrm>
            <a:off x="118331" y="3334108"/>
            <a:ext cx="3944883" cy="1423467"/>
            <a:chOff x="118331" y="3334108"/>
            <a:chExt cx="3944883" cy="1423467"/>
          </a:xfrm>
        </p:grpSpPr>
        <p:sp>
          <p:nvSpPr>
            <p:cNvPr id="45" name="Rectangle 44">
              <a:extLst>
                <a:ext uri="{FF2B5EF4-FFF2-40B4-BE49-F238E27FC236}">
                  <a16:creationId xmlns:a16="http://schemas.microsoft.com/office/drawing/2014/main" id="{6075EE58-8E1B-194F-9E92-2730451219D6}"/>
                </a:ext>
              </a:extLst>
            </p:cNvPr>
            <p:cNvSpPr/>
            <p:nvPr/>
          </p:nvSpPr>
          <p:spPr>
            <a:xfrm>
              <a:off x="118331" y="3334108"/>
              <a:ext cx="3079689" cy="1423467"/>
            </a:xfrm>
            <a:prstGeom prst="rect">
              <a:avLst/>
            </a:prstGeom>
          </p:spPr>
          <p:txBody>
            <a:bodyPr wrap="none">
              <a:spAutoFit/>
            </a:bodyPr>
            <a:lstStyle/>
            <a:p>
              <a:pPr>
                <a:spcBef>
                  <a:spcPts val="300"/>
                </a:spcBef>
              </a:pPr>
              <a:r>
                <a:rPr lang="en-US" sz="1400" dirty="0">
                  <a:solidFill>
                    <a:srgbClr val="C67200"/>
                  </a:solidFill>
                </a:rPr>
                <a:t>25/05 – 30/06: Beam commissioning</a:t>
              </a:r>
            </a:p>
            <a:p>
              <a:pPr marL="628650" lvl="1" indent="-171450">
                <a:spcBef>
                  <a:spcPts val="300"/>
                </a:spcBef>
                <a:buFont typeface="Wingdings" pitchFamily="2" charset="2"/>
                <a:buChar char="§"/>
              </a:pPr>
              <a:r>
                <a:rPr lang="en-US" sz="1200" dirty="0">
                  <a:solidFill>
                    <a:srgbClr val="C67200"/>
                  </a:solidFill>
                </a:rPr>
                <a:t>RFQ (0.3 MeV/u)</a:t>
              </a:r>
            </a:p>
            <a:p>
              <a:pPr marL="628650" lvl="1" indent="-171450">
                <a:spcBef>
                  <a:spcPts val="300"/>
                </a:spcBef>
                <a:buFont typeface="Wingdings" pitchFamily="2" charset="2"/>
                <a:buChar char="§"/>
              </a:pPr>
              <a:r>
                <a:rPr lang="en-US" sz="1200" dirty="0">
                  <a:solidFill>
                    <a:srgbClr val="C67200"/>
                  </a:solidFill>
                </a:rPr>
                <a:t>Beam instrumentation</a:t>
              </a:r>
            </a:p>
            <a:p>
              <a:pPr marL="628650" lvl="1" indent="-171450">
                <a:spcBef>
                  <a:spcPts val="300"/>
                </a:spcBef>
                <a:buFont typeface="Wingdings" pitchFamily="2" charset="2"/>
                <a:buChar char="§"/>
              </a:pPr>
              <a:r>
                <a:rPr lang="en-US" sz="1200" dirty="0">
                  <a:solidFill>
                    <a:srgbClr val="C67200"/>
                  </a:solidFill>
                </a:rPr>
                <a:t>REX RF (2.8 MeV/u)</a:t>
              </a:r>
            </a:p>
            <a:p>
              <a:pPr marL="628650" lvl="1" indent="-171450">
                <a:spcBef>
                  <a:spcPts val="300"/>
                </a:spcBef>
                <a:buFont typeface="Wingdings" pitchFamily="2" charset="2"/>
                <a:buChar char="§"/>
              </a:pPr>
              <a:r>
                <a:rPr lang="en-US" sz="1200" dirty="0">
                  <a:solidFill>
                    <a:srgbClr val="C67200"/>
                  </a:solidFill>
                </a:rPr>
                <a:t>SRF cavities (max. energy)</a:t>
              </a:r>
            </a:p>
            <a:p>
              <a:pPr marL="628650" lvl="1" indent="-171450">
                <a:spcBef>
                  <a:spcPts val="300"/>
                </a:spcBef>
                <a:buFont typeface="Wingdings" pitchFamily="2" charset="2"/>
                <a:buChar char="§"/>
              </a:pPr>
              <a:r>
                <a:rPr lang="en-US" sz="1200" dirty="0">
                  <a:solidFill>
                    <a:srgbClr val="C67200"/>
                  </a:solidFill>
                </a:rPr>
                <a:t>Preparation of other pilot beams</a:t>
              </a:r>
            </a:p>
          </p:txBody>
        </p:sp>
        <p:sp>
          <p:nvSpPr>
            <p:cNvPr id="46" name="Right Brace 45">
              <a:extLst>
                <a:ext uri="{FF2B5EF4-FFF2-40B4-BE49-F238E27FC236}">
                  <a16:creationId xmlns:a16="http://schemas.microsoft.com/office/drawing/2014/main" id="{0459A1F9-114C-694F-B51D-B35376E175C8}"/>
                </a:ext>
              </a:extLst>
            </p:cNvPr>
            <p:cNvSpPr/>
            <p:nvPr/>
          </p:nvSpPr>
          <p:spPr>
            <a:xfrm rot="10800000">
              <a:off x="3911093" y="3490609"/>
              <a:ext cx="152121" cy="519418"/>
            </a:xfrm>
            <a:prstGeom prst="rightBrace">
              <a:avLst>
                <a:gd name="adj1" fmla="val 89460"/>
                <a:gd name="adj2" fmla="val 49390"/>
              </a:avLst>
            </a:prstGeom>
            <a:noFill/>
            <a:ln w="19050" cap="flat" cmpd="sng" algn="ctr">
              <a:solidFill>
                <a:srgbClr val="C672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070C0"/>
                </a:solidFill>
                <a:effectLst/>
                <a:uLnTx/>
                <a:uFillTx/>
                <a:latin typeface="Calibri"/>
                <a:ea typeface=""/>
                <a:cs typeface=""/>
              </a:endParaRPr>
            </a:p>
          </p:txBody>
        </p:sp>
      </p:grpSp>
      <p:sp>
        <p:nvSpPr>
          <p:cNvPr id="47" name="Right Brace 46">
            <a:extLst>
              <a:ext uri="{FF2B5EF4-FFF2-40B4-BE49-F238E27FC236}">
                <a16:creationId xmlns:a16="http://schemas.microsoft.com/office/drawing/2014/main" id="{010A2A95-ACDE-5046-A563-8F73A9F75983}"/>
              </a:ext>
            </a:extLst>
          </p:cNvPr>
          <p:cNvSpPr/>
          <p:nvPr/>
        </p:nvSpPr>
        <p:spPr>
          <a:xfrm rot="10800000">
            <a:off x="3855387" y="1881375"/>
            <a:ext cx="183212" cy="1276076"/>
          </a:xfrm>
          <a:prstGeom prst="rightBrace">
            <a:avLst>
              <a:gd name="adj1" fmla="val 89460"/>
              <a:gd name="adj2" fmla="val 49390"/>
            </a:avLst>
          </a:prstGeom>
          <a:no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effectLst/>
              <a:uLnTx/>
              <a:uFillTx/>
              <a:latin typeface="Calibri"/>
              <a:ea typeface=""/>
              <a:cs typeface=""/>
            </a:endParaRPr>
          </a:p>
        </p:txBody>
      </p:sp>
      <p:cxnSp>
        <p:nvCxnSpPr>
          <p:cNvPr id="48" name="Straight Arrow Connector 47">
            <a:extLst>
              <a:ext uri="{FF2B5EF4-FFF2-40B4-BE49-F238E27FC236}">
                <a16:creationId xmlns:a16="http://schemas.microsoft.com/office/drawing/2014/main" id="{BEF4312E-5779-7F4C-985A-64C78009E8DE}"/>
              </a:ext>
            </a:extLst>
          </p:cNvPr>
          <p:cNvCxnSpPr>
            <a:cxnSpLocks/>
          </p:cNvCxnSpPr>
          <p:nvPr/>
        </p:nvCxnSpPr>
        <p:spPr>
          <a:xfrm flipH="1">
            <a:off x="5105401" y="2064199"/>
            <a:ext cx="293252" cy="66264"/>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8E436BAC-97FB-5E45-9762-4BD11A1986FE}"/>
              </a:ext>
            </a:extLst>
          </p:cNvPr>
          <p:cNvGrpSpPr/>
          <p:nvPr/>
        </p:nvGrpSpPr>
        <p:grpSpPr>
          <a:xfrm>
            <a:off x="504990" y="5912349"/>
            <a:ext cx="7064213" cy="460448"/>
            <a:chOff x="504990" y="5912349"/>
            <a:chExt cx="7064213" cy="460448"/>
          </a:xfrm>
        </p:grpSpPr>
        <p:sp>
          <p:nvSpPr>
            <p:cNvPr id="33" name="Rectangle 32">
              <a:extLst>
                <a:ext uri="{FF2B5EF4-FFF2-40B4-BE49-F238E27FC236}">
                  <a16:creationId xmlns:a16="http://schemas.microsoft.com/office/drawing/2014/main" id="{E90F2661-12CD-2F42-9F13-59BE5CD684BD}"/>
                </a:ext>
              </a:extLst>
            </p:cNvPr>
            <p:cNvSpPr/>
            <p:nvPr/>
          </p:nvSpPr>
          <p:spPr>
            <a:xfrm>
              <a:off x="504990" y="5912349"/>
              <a:ext cx="3074368" cy="307777"/>
            </a:xfrm>
            <a:prstGeom prst="rect">
              <a:avLst/>
            </a:prstGeom>
          </p:spPr>
          <p:txBody>
            <a:bodyPr wrap="none">
              <a:spAutoFit/>
            </a:bodyPr>
            <a:lstStyle/>
            <a:p>
              <a:pPr>
                <a:spcBef>
                  <a:spcPts val="300"/>
                </a:spcBef>
              </a:pPr>
              <a:r>
                <a:rPr lang="en-US" sz="1400" dirty="0">
                  <a:solidFill>
                    <a:schemeClr val="tx2"/>
                  </a:solidFill>
                </a:rPr>
                <a:t>29/11 – 16/12: Cryomodule warm-up</a:t>
              </a:r>
            </a:p>
          </p:txBody>
        </p:sp>
        <p:sp>
          <p:nvSpPr>
            <p:cNvPr id="34" name="Rectangle 33">
              <a:extLst>
                <a:ext uri="{FF2B5EF4-FFF2-40B4-BE49-F238E27FC236}">
                  <a16:creationId xmlns:a16="http://schemas.microsoft.com/office/drawing/2014/main" id="{9A00A812-4CD7-F042-8F1F-C15CB6035B09}"/>
                </a:ext>
              </a:extLst>
            </p:cNvPr>
            <p:cNvSpPr/>
            <p:nvPr/>
          </p:nvSpPr>
          <p:spPr>
            <a:xfrm>
              <a:off x="5355135" y="6065020"/>
              <a:ext cx="2214068" cy="307777"/>
            </a:xfrm>
            <a:prstGeom prst="rect">
              <a:avLst/>
            </a:prstGeom>
          </p:spPr>
          <p:txBody>
            <a:bodyPr wrap="none">
              <a:spAutoFit/>
            </a:bodyPr>
            <a:lstStyle/>
            <a:p>
              <a:pPr>
                <a:spcBef>
                  <a:spcPts val="300"/>
                </a:spcBef>
              </a:pPr>
              <a:r>
                <a:rPr lang="en-US" sz="1400" dirty="0">
                  <a:solidFill>
                    <a:srgbClr val="FF0000"/>
                  </a:solidFill>
                </a:rPr>
                <a:t>16/12: Cooling water stop</a:t>
              </a:r>
            </a:p>
          </p:txBody>
        </p:sp>
        <p:cxnSp>
          <p:nvCxnSpPr>
            <p:cNvPr id="50" name="Straight Arrow Connector 49">
              <a:extLst>
                <a:ext uri="{FF2B5EF4-FFF2-40B4-BE49-F238E27FC236}">
                  <a16:creationId xmlns:a16="http://schemas.microsoft.com/office/drawing/2014/main" id="{2413A904-C5D5-D242-B42C-59CF5FFA35D2}"/>
                </a:ext>
              </a:extLst>
            </p:cNvPr>
            <p:cNvCxnSpPr>
              <a:cxnSpLocks/>
            </p:cNvCxnSpPr>
            <p:nvPr/>
          </p:nvCxnSpPr>
          <p:spPr>
            <a:xfrm flipH="1" flipV="1">
              <a:off x="5105401" y="6212491"/>
              <a:ext cx="294517" cy="18022"/>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grpSp>
      <p:grpSp>
        <p:nvGrpSpPr>
          <p:cNvPr id="61" name="Group 60">
            <a:extLst>
              <a:ext uri="{FF2B5EF4-FFF2-40B4-BE49-F238E27FC236}">
                <a16:creationId xmlns:a16="http://schemas.microsoft.com/office/drawing/2014/main" id="{899BF4DD-F636-EA4A-B271-780760491BBE}"/>
              </a:ext>
            </a:extLst>
          </p:cNvPr>
          <p:cNvGrpSpPr/>
          <p:nvPr/>
        </p:nvGrpSpPr>
        <p:grpSpPr>
          <a:xfrm>
            <a:off x="136299" y="3729181"/>
            <a:ext cx="8931501" cy="2395852"/>
            <a:chOff x="136299" y="3729181"/>
            <a:chExt cx="8931501" cy="2395852"/>
          </a:xfrm>
        </p:grpSpPr>
        <p:sp>
          <p:nvSpPr>
            <p:cNvPr id="26" name="Rectangle 25">
              <a:extLst>
                <a:ext uri="{FF2B5EF4-FFF2-40B4-BE49-F238E27FC236}">
                  <a16:creationId xmlns:a16="http://schemas.microsoft.com/office/drawing/2014/main" id="{6D1D339D-6453-B341-B558-E2810FC7BA0C}"/>
                </a:ext>
              </a:extLst>
            </p:cNvPr>
            <p:cNvSpPr/>
            <p:nvPr/>
          </p:nvSpPr>
          <p:spPr>
            <a:xfrm>
              <a:off x="5332180" y="3729181"/>
              <a:ext cx="3358612" cy="530915"/>
            </a:xfrm>
            <a:prstGeom prst="rect">
              <a:avLst/>
            </a:prstGeom>
          </p:spPr>
          <p:txBody>
            <a:bodyPr wrap="none">
              <a:spAutoFit/>
            </a:bodyPr>
            <a:lstStyle/>
            <a:p>
              <a:pPr>
                <a:spcBef>
                  <a:spcPts val="300"/>
                </a:spcBef>
              </a:pPr>
              <a:r>
                <a:rPr lang="en-US" sz="1400" dirty="0">
                  <a:solidFill>
                    <a:srgbClr val="92D050"/>
                  </a:solidFill>
                </a:rPr>
                <a:t>01/07: First stable beam to users</a:t>
              </a:r>
            </a:p>
            <a:p>
              <a:pPr marL="628650" lvl="1" indent="-171450">
                <a:spcBef>
                  <a:spcPts val="300"/>
                </a:spcBef>
                <a:buFont typeface="Wingdings" pitchFamily="2" charset="2"/>
                <a:buChar char="§"/>
              </a:pPr>
              <a:r>
                <a:rPr lang="en-US" sz="1200" dirty="0">
                  <a:solidFill>
                    <a:srgbClr val="92D050"/>
                  </a:solidFill>
                </a:rPr>
                <a:t>Commissioning experimental stations</a:t>
              </a:r>
            </a:p>
          </p:txBody>
        </p:sp>
        <p:sp>
          <p:nvSpPr>
            <p:cNvPr id="29" name="Rectangle 28">
              <a:extLst>
                <a:ext uri="{FF2B5EF4-FFF2-40B4-BE49-F238E27FC236}">
                  <a16:creationId xmlns:a16="http://schemas.microsoft.com/office/drawing/2014/main" id="{415915B4-6DD5-0B45-85B9-82242AA681FB}"/>
                </a:ext>
              </a:extLst>
            </p:cNvPr>
            <p:cNvSpPr/>
            <p:nvPr/>
          </p:nvSpPr>
          <p:spPr>
            <a:xfrm>
              <a:off x="5332180" y="4254600"/>
              <a:ext cx="3177473" cy="307777"/>
            </a:xfrm>
            <a:prstGeom prst="rect">
              <a:avLst/>
            </a:prstGeom>
          </p:spPr>
          <p:txBody>
            <a:bodyPr wrap="none">
              <a:spAutoFit/>
            </a:bodyPr>
            <a:lstStyle/>
            <a:p>
              <a:pPr>
                <a:spcBef>
                  <a:spcPts val="300"/>
                </a:spcBef>
              </a:pPr>
              <a:r>
                <a:rPr lang="en-US" sz="1400" dirty="0">
                  <a:solidFill>
                    <a:srgbClr val="00B050"/>
                  </a:solidFill>
                </a:rPr>
                <a:t>20/07: First radioactive beam to users</a:t>
              </a:r>
            </a:p>
          </p:txBody>
        </p:sp>
        <p:sp>
          <p:nvSpPr>
            <p:cNvPr id="31" name="Rectangle 30">
              <a:extLst>
                <a:ext uri="{FF2B5EF4-FFF2-40B4-BE49-F238E27FC236}">
                  <a16:creationId xmlns:a16="http://schemas.microsoft.com/office/drawing/2014/main" id="{09CB233B-F7D4-DC42-AF88-93B1A20280BA}"/>
                </a:ext>
              </a:extLst>
            </p:cNvPr>
            <p:cNvSpPr/>
            <p:nvPr/>
          </p:nvSpPr>
          <p:spPr>
            <a:xfrm>
              <a:off x="136299" y="5015877"/>
              <a:ext cx="3811749" cy="307777"/>
            </a:xfrm>
            <a:prstGeom prst="rect">
              <a:avLst/>
            </a:prstGeom>
          </p:spPr>
          <p:txBody>
            <a:bodyPr wrap="none">
              <a:spAutoFit/>
            </a:bodyPr>
            <a:lstStyle/>
            <a:p>
              <a:pPr>
                <a:spcBef>
                  <a:spcPts val="300"/>
                </a:spcBef>
              </a:pPr>
              <a:r>
                <a:rPr lang="en-US" sz="1400" dirty="0">
                  <a:solidFill>
                    <a:srgbClr val="00B050"/>
                  </a:solidFill>
                </a:rPr>
                <a:t>20/07 – 28/11: High-energy physics campaign</a:t>
              </a:r>
            </a:p>
          </p:txBody>
        </p:sp>
        <p:sp>
          <p:nvSpPr>
            <p:cNvPr id="32" name="Rectangle 31">
              <a:extLst>
                <a:ext uri="{FF2B5EF4-FFF2-40B4-BE49-F238E27FC236}">
                  <a16:creationId xmlns:a16="http://schemas.microsoft.com/office/drawing/2014/main" id="{CADE6D25-8CDD-BC42-9908-36968C152B21}"/>
                </a:ext>
              </a:extLst>
            </p:cNvPr>
            <p:cNvSpPr/>
            <p:nvPr/>
          </p:nvSpPr>
          <p:spPr>
            <a:xfrm>
              <a:off x="5355135" y="5817256"/>
              <a:ext cx="3154518" cy="307777"/>
            </a:xfrm>
            <a:prstGeom prst="rect">
              <a:avLst/>
            </a:prstGeom>
          </p:spPr>
          <p:txBody>
            <a:bodyPr wrap="none">
              <a:spAutoFit/>
            </a:bodyPr>
            <a:lstStyle/>
            <a:p>
              <a:pPr>
                <a:spcBef>
                  <a:spcPts val="300"/>
                </a:spcBef>
              </a:pPr>
              <a:r>
                <a:rPr lang="en-US" sz="1400" dirty="0">
                  <a:solidFill>
                    <a:srgbClr val="00B050"/>
                  </a:solidFill>
                </a:rPr>
                <a:t>28/11: Last radioactive beam to users</a:t>
              </a:r>
            </a:p>
          </p:txBody>
        </p:sp>
        <p:cxnSp>
          <p:nvCxnSpPr>
            <p:cNvPr id="35" name="Straight Arrow Connector 34">
              <a:extLst>
                <a:ext uri="{FF2B5EF4-FFF2-40B4-BE49-F238E27FC236}">
                  <a16:creationId xmlns:a16="http://schemas.microsoft.com/office/drawing/2014/main" id="{DEFD5CEF-FCC8-A540-A1B7-5F1065CAB421}"/>
                </a:ext>
              </a:extLst>
            </p:cNvPr>
            <p:cNvCxnSpPr>
              <a:cxnSpLocks/>
            </p:cNvCxnSpPr>
            <p:nvPr/>
          </p:nvCxnSpPr>
          <p:spPr>
            <a:xfrm flipH="1" flipV="1">
              <a:off x="5069998" y="4254600"/>
              <a:ext cx="310321" cy="153889"/>
            </a:xfrm>
            <a:prstGeom prst="straightConnector1">
              <a:avLst/>
            </a:prstGeom>
            <a:ln w="19050">
              <a:solidFill>
                <a:srgbClr val="00B05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3BE47B03-BBEF-CF4F-B8BD-72AFDB58A243}"/>
                </a:ext>
              </a:extLst>
            </p:cNvPr>
            <p:cNvCxnSpPr>
              <a:cxnSpLocks/>
            </p:cNvCxnSpPr>
            <p:nvPr/>
          </p:nvCxnSpPr>
          <p:spPr>
            <a:xfrm flipH="1">
              <a:off x="5069997" y="3886200"/>
              <a:ext cx="310322" cy="228600"/>
            </a:xfrm>
            <a:prstGeom prst="straightConnector1">
              <a:avLst/>
            </a:prstGeom>
            <a:ln w="19050">
              <a:solidFill>
                <a:srgbClr val="92D05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76A335B7-531E-DD41-B2E2-3FE47D7FAC25}"/>
                </a:ext>
              </a:extLst>
            </p:cNvPr>
            <p:cNvCxnSpPr>
              <a:cxnSpLocks/>
            </p:cNvCxnSpPr>
            <p:nvPr/>
          </p:nvCxnSpPr>
          <p:spPr>
            <a:xfrm flipV="1">
              <a:off x="6705600" y="4497569"/>
              <a:ext cx="0" cy="1319687"/>
            </a:xfrm>
            <a:prstGeom prst="straightConnector1">
              <a:avLst/>
            </a:prstGeom>
            <a:ln w="19050">
              <a:solidFill>
                <a:srgbClr val="00B05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7D0B6BB5-5D7A-174C-8A23-510F476DCE5F}"/>
                </a:ext>
              </a:extLst>
            </p:cNvPr>
            <p:cNvSpPr/>
            <p:nvPr/>
          </p:nvSpPr>
          <p:spPr>
            <a:xfrm>
              <a:off x="5516969" y="4842072"/>
              <a:ext cx="3550831" cy="500137"/>
            </a:xfrm>
            <a:prstGeom prst="rect">
              <a:avLst/>
            </a:prstGeom>
            <a:solidFill>
              <a:schemeClr val="bg1"/>
            </a:solidFill>
          </p:spPr>
          <p:txBody>
            <a:bodyPr wrap="square">
              <a:spAutoFit/>
            </a:bodyPr>
            <a:lstStyle/>
            <a:p>
              <a:pPr>
                <a:spcBef>
                  <a:spcPts val="300"/>
                </a:spcBef>
              </a:pPr>
              <a:r>
                <a:rPr lang="en-US" sz="1200" dirty="0">
                  <a:solidFill>
                    <a:srgbClr val="00B050"/>
                  </a:solidFill>
                </a:rPr>
                <a:t>Experiments: 10 (limited by exp. stations in 2022)</a:t>
              </a:r>
            </a:p>
            <a:p>
              <a:pPr>
                <a:spcBef>
                  <a:spcPts val="300"/>
                </a:spcBef>
              </a:pPr>
              <a:r>
                <a:rPr lang="en-US" sz="1200" dirty="0">
                  <a:solidFill>
                    <a:srgbClr val="00B050"/>
                  </a:solidFill>
                </a:rPr>
                <a:t>Realistic maximum: ~ 15</a:t>
              </a:r>
            </a:p>
          </p:txBody>
        </p:sp>
        <p:sp>
          <p:nvSpPr>
            <p:cNvPr id="44" name="Right Brace 43">
              <a:extLst>
                <a:ext uri="{FF2B5EF4-FFF2-40B4-BE49-F238E27FC236}">
                  <a16:creationId xmlns:a16="http://schemas.microsoft.com/office/drawing/2014/main" id="{34BDFB75-CDA6-5043-B4DA-A3ACC0C8F5A4}"/>
                </a:ext>
              </a:extLst>
            </p:cNvPr>
            <p:cNvSpPr/>
            <p:nvPr/>
          </p:nvSpPr>
          <p:spPr>
            <a:xfrm rot="10800000">
              <a:off x="3896258" y="4290416"/>
              <a:ext cx="175047" cy="1674251"/>
            </a:xfrm>
            <a:prstGeom prst="rightBrace">
              <a:avLst>
                <a:gd name="adj1" fmla="val 89460"/>
                <a:gd name="adj2" fmla="val 49390"/>
              </a:avLst>
            </a:prstGeom>
            <a:noFill/>
            <a:ln w="190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Calibri"/>
                <a:ea typeface=""/>
                <a:cs typeface=""/>
              </a:endParaRPr>
            </a:p>
          </p:txBody>
        </p:sp>
        <p:cxnSp>
          <p:nvCxnSpPr>
            <p:cNvPr id="52" name="Straight Arrow Connector 51">
              <a:extLst>
                <a:ext uri="{FF2B5EF4-FFF2-40B4-BE49-F238E27FC236}">
                  <a16:creationId xmlns:a16="http://schemas.microsoft.com/office/drawing/2014/main" id="{EE2AFE48-E4C1-2445-B166-89A839AE6C4D}"/>
                </a:ext>
              </a:extLst>
            </p:cNvPr>
            <p:cNvCxnSpPr>
              <a:cxnSpLocks/>
            </p:cNvCxnSpPr>
            <p:nvPr/>
          </p:nvCxnSpPr>
          <p:spPr>
            <a:xfrm flipH="1" flipV="1">
              <a:off x="5123091" y="5941713"/>
              <a:ext cx="275562" cy="22956"/>
            </a:xfrm>
            <a:prstGeom prst="straightConnector1">
              <a:avLst/>
            </a:prstGeom>
            <a:ln w="19050">
              <a:solidFill>
                <a:srgbClr val="00B05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a16="http://schemas.microsoft.com/office/drawing/2014/main" id="{231ED692-157D-5447-A7C3-F9C64ABAEF30}"/>
              </a:ext>
            </a:extLst>
          </p:cNvPr>
          <p:cNvGrpSpPr/>
          <p:nvPr/>
        </p:nvGrpSpPr>
        <p:grpSpPr>
          <a:xfrm>
            <a:off x="136299" y="2580694"/>
            <a:ext cx="8599531" cy="1129978"/>
            <a:chOff x="136299" y="2580694"/>
            <a:chExt cx="8599531" cy="1129978"/>
          </a:xfrm>
        </p:grpSpPr>
        <p:grpSp>
          <p:nvGrpSpPr>
            <p:cNvPr id="57" name="Group 56">
              <a:extLst>
                <a:ext uri="{FF2B5EF4-FFF2-40B4-BE49-F238E27FC236}">
                  <a16:creationId xmlns:a16="http://schemas.microsoft.com/office/drawing/2014/main" id="{48C014F6-CDC3-CB47-A56E-AC7FA0919C8D}"/>
                </a:ext>
              </a:extLst>
            </p:cNvPr>
            <p:cNvGrpSpPr/>
            <p:nvPr/>
          </p:nvGrpSpPr>
          <p:grpSpPr>
            <a:xfrm>
              <a:off x="5138904" y="2733481"/>
              <a:ext cx="3596926" cy="977191"/>
              <a:chOff x="5138904" y="2733481"/>
              <a:chExt cx="3596926" cy="977191"/>
            </a:xfrm>
          </p:grpSpPr>
          <p:sp>
            <p:nvSpPr>
              <p:cNvPr id="55" name="Rectangle 54">
                <a:extLst>
                  <a:ext uri="{FF2B5EF4-FFF2-40B4-BE49-F238E27FC236}">
                    <a16:creationId xmlns:a16="http://schemas.microsoft.com/office/drawing/2014/main" id="{F6449B78-BC7B-4246-9994-F6F6B982A41A}"/>
                  </a:ext>
                </a:extLst>
              </p:cNvPr>
              <p:cNvSpPr/>
              <p:nvPr/>
            </p:nvSpPr>
            <p:spPr>
              <a:xfrm>
                <a:off x="5348364" y="2733481"/>
                <a:ext cx="3387466" cy="977191"/>
              </a:xfrm>
              <a:prstGeom prst="rect">
                <a:avLst/>
              </a:prstGeom>
            </p:spPr>
            <p:txBody>
              <a:bodyPr wrap="none">
                <a:spAutoFit/>
              </a:bodyPr>
              <a:lstStyle/>
              <a:p>
                <a:pPr>
                  <a:spcBef>
                    <a:spcPts val="300"/>
                  </a:spcBef>
                </a:pPr>
                <a:r>
                  <a:rPr lang="en-US" sz="1400" dirty="0">
                    <a:solidFill>
                      <a:srgbClr val="FFC000"/>
                    </a:solidFill>
                  </a:rPr>
                  <a:t>27/04 – 25/05: Hardware commissioning</a:t>
                </a:r>
              </a:p>
              <a:p>
                <a:pPr marL="628650" lvl="1" indent="-171450">
                  <a:spcBef>
                    <a:spcPts val="300"/>
                  </a:spcBef>
                  <a:buFont typeface="Wingdings" pitchFamily="2" charset="2"/>
                  <a:buChar char="§"/>
                </a:pPr>
                <a:r>
                  <a:rPr lang="en-US" sz="1200" dirty="0">
                    <a:solidFill>
                      <a:srgbClr val="FFC000"/>
                    </a:solidFill>
                  </a:rPr>
                  <a:t>Cold SRF conditioning</a:t>
                </a:r>
              </a:p>
              <a:p>
                <a:pPr marL="628650" lvl="1" indent="-171450">
                  <a:spcBef>
                    <a:spcPts val="300"/>
                  </a:spcBef>
                  <a:buFont typeface="Wingdings" pitchFamily="2" charset="2"/>
                  <a:buChar char="§"/>
                </a:pPr>
                <a:r>
                  <a:rPr lang="en-US" sz="1200" dirty="0">
                    <a:solidFill>
                      <a:srgbClr val="FFC000"/>
                    </a:solidFill>
                  </a:rPr>
                  <a:t>LLRF tests</a:t>
                </a:r>
              </a:p>
              <a:p>
                <a:pPr marL="628650" lvl="1" indent="-171450">
                  <a:spcBef>
                    <a:spcPts val="300"/>
                  </a:spcBef>
                  <a:buFont typeface="Wingdings" pitchFamily="2" charset="2"/>
                  <a:buChar char="§"/>
                </a:pPr>
                <a:r>
                  <a:rPr lang="en-US" sz="1200" dirty="0">
                    <a:solidFill>
                      <a:srgbClr val="FFC000"/>
                    </a:solidFill>
                  </a:rPr>
                  <a:t>Heat load measurements</a:t>
                </a:r>
              </a:p>
            </p:txBody>
          </p:sp>
          <p:sp>
            <p:nvSpPr>
              <p:cNvPr id="56" name="Right Brace 55">
                <a:extLst>
                  <a:ext uri="{FF2B5EF4-FFF2-40B4-BE49-F238E27FC236}">
                    <a16:creationId xmlns:a16="http://schemas.microsoft.com/office/drawing/2014/main" id="{A2B6F723-ED67-2C4E-8A39-A30B4EAEE46B}"/>
                  </a:ext>
                </a:extLst>
              </p:cNvPr>
              <p:cNvSpPr/>
              <p:nvPr/>
            </p:nvSpPr>
            <p:spPr>
              <a:xfrm rot="10800000" flipH="1">
                <a:off x="5138904" y="2933389"/>
                <a:ext cx="193220" cy="519418"/>
              </a:xfrm>
              <a:prstGeom prst="rightBrace">
                <a:avLst>
                  <a:gd name="adj1" fmla="val 89460"/>
                  <a:gd name="adj2" fmla="val 49390"/>
                </a:avLst>
              </a:prstGeom>
              <a:noFill/>
              <a:ln w="190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FFC000"/>
                  </a:solidFill>
                  <a:effectLst/>
                  <a:uLnTx/>
                  <a:uFillTx/>
                  <a:latin typeface="Calibri"/>
                  <a:ea typeface=""/>
                  <a:cs typeface=""/>
                </a:endParaRPr>
              </a:p>
            </p:txBody>
          </p:sp>
        </p:grpSp>
        <p:sp>
          <p:nvSpPr>
            <p:cNvPr id="58" name="Rectangle 57">
              <a:extLst>
                <a:ext uri="{FF2B5EF4-FFF2-40B4-BE49-F238E27FC236}">
                  <a16:creationId xmlns:a16="http://schemas.microsoft.com/office/drawing/2014/main" id="{D65B3AED-C7F8-0542-82DC-BF45E555C93E}"/>
                </a:ext>
              </a:extLst>
            </p:cNvPr>
            <p:cNvSpPr/>
            <p:nvPr/>
          </p:nvSpPr>
          <p:spPr>
            <a:xfrm>
              <a:off x="136299" y="2580694"/>
              <a:ext cx="2722220" cy="723275"/>
            </a:xfrm>
            <a:prstGeom prst="rect">
              <a:avLst/>
            </a:prstGeom>
          </p:spPr>
          <p:txBody>
            <a:bodyPr wrap="none">
              <a:spAutoFit/>
            </a:bodyPr>
            <a:lstStyle/>
            <a:p>
              <a:pPr marL="628650" lvl="1" indent="-171450">
                <a:spcBef>
                  <a:spcPts val="300"/>
                </a:spcBef>
                <a:buFont typeface="Wingdings" pitchFamily="2" charset="2"/>
                <a:buChar char="§"/>
              </a:pPr>
              <a:r>
                <a:rPr lang="en-US" sz="1200" dirty="0">
                  <a:solidFill>
                    <a:srgbClr val="FFC000"/>
                  </a:solidFill>
                </a:rPr>
                <a:t>Commissioning RF systems</a:t>
              </a:r>
            </a:p>
            <a:p>
              <a:pPr marL="628650" lvl="1" indent="-171450">
                <a:spcBef>
                  <a:spcPts val="300"/>
                </a:spcBef>
                <a:buFont typeface="Wingdings" pitchFamily="2" charset="2"/>
                <a:buChar char="§"/>
              </a:pPr>
              <a:r>
                <a:rPr lang="en-US" sz="1200" dirty="0">
                  <a:solidFill>
                    <a:srgbClr val="FFC000"/>
                  </a:solidFill>
                </a:rPr>
                <a:t>Warm SRF conditioning</a:t>
              </a:r>
            </a:p>
            <a:p>
              <a:pPr marL="628650" lvl="1" indent="-171450">
                <a:spcBef>
                  <a:spcPts val="300"/>
                </a:spcBef>
                <a:buFont typeface="Wingdings" pitchFamily="2" charset="2"/>
                <a:buChar char="§"/>
              </a:pPr>
              <a:r>
                <a:rPr lang="en-US" sz="1200" dirty="0">
                  <a:solidFill>
                    <a:srgbClr val="FFC000"/>
                  </a:solidFill>
                </a:rPr>
                <a:t>Alignment corrections</a:t>
              </a:r>
            </a:p>
          </p:txBody>
        </p:sp>
      </p:grpSp>
    </p:spTree>
    <p:extLst>
      <p:ext uri="{BB962C8B-B14F-4D97-AF65-F5344CB8AC3E}">
        <p14:creationId xmlns:p14="http://schemas.microsoft.com/office/powerpoint/2010/main" val="211764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8260984" y="15810"/>
            <a:ext cx="880432" cy="878306"/>
          </a:xfrm>
          <a:prstGeom prst="rect">
            <a:avLst/>
          </a:prstGeom>
        </p:spPr>
      </p:pic>
      <p:pic>
        <p:nvPicPr>
          <p:cNvPr id="7" name="Picture 6">
            <a:extLst>
              <a:ext uri="{FF2B5EF4-FFF2-40B4-BE49-F238E27FC236}">
                <a16:creationId xmlns:a16="http://schemas.microsoft.com/office/drawing/2014/main" id="{C6ED0582-936F-F64C-BA52-90D828939A5E}"/>
              </a:ext>
            </a:extLst>
          </p:cNvPr>
          <p:cNvPicPr>
            <a:picLocks noChangeAspect="1"/>
          </p:cNvPicPr>
          <p:nvPr/>
        </p:nvPicPr>
        <p:blipFill>
          <a:blip r:embed="rId3"/>
          <a:stretch>
            <a:fillRect/>
          </a:stretch>
        </p:blipFill>
        <p:spPr>
          <a:xfrm>
            <a:off x="0" y="6400800"/>
            <a:ext cx="1295400" cy="420840"/>
          </a:xfrm>
          <a:prstGeom prst="rect">
            <a:avLst/>
          </a:prstGeom>
        </p:spPr>
      </p:pic>
      <p:sp>
        <p:nvSpPr>
          <p:cNvPr id="8" name="Subtitle 2">
            <a:extLst>
              <a:ext uri="{FF2B5EF4-FFF2-40B4-BE49-F238E27FC236}">
                <a16:creationId xmlns:a16="http://schemas.microsoft.com/office/drawing/2014/main" id="{43E8E788-DA1A-5E4B-AFFE-B574074CA6D5}"/>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
        <p:nvSpPr>
          <p:cNvPr id="11" name="TextBox 10">
            <a:extLst>
              <a:ext uri="{FF2B5EF4-FFF2-40B4-BE49-F238E27FC236}">
                <a16:creationId xmlns:a16="http://schemas.microsoft.com/office/drawing/2014/main" id="{E9E8C084-EB5E-1D4F-920A-3FFB426FA125}"/>
              </a:ext>
            </a:extLst>
          </p:cNvPr>
          <p:cNvSpPr txBox="1"/>
          <p:nvPr/>
        </p:nvSpPr>
        <p:spPr>
          <a:xfrm>
            <a:off x="125988" y="166392"/>
            <a:ext cx="7570212" cy="507831"/>
          </a:xfrm>
          <a:prstGeom prst="rect">
            <a:avLst/>
          </a:prstGeom>
          <a:noFill/>
        </p:spPr>
        <p:txBody>
          <a:bodyPr wrap="square" rtlCol="0">
            <a:spAutoFit/>
          </a:bodyPr>
          <a:lstStyle/>
          <a:p>
            <a:r>
              <a:rPr lang="en-GB" sz="2700" u="sng" dirty="0"/>
              <a:t>Issues: Not related to SRF </a:t>
            </a:r>
          </a:p>
        </p:txBody>
      </p:sp>
      <p:sp>
        <p:nvSpPr>
          <p:cNvPr id="24" name="Rectangle 23">
            <a:extLst>
              <a:ext uri="{FF2B5EF4-FFF2-40B4-BE49-F238E27FC236}">
                <a16:creationId xmlns:a16="http://schemas.microsoft.com/office/drawing/2014/main" id="{13FF0B64-1E96-C44D-AA3D-9B3AA161A70A}"/>
              </a:ext>
            </a:extLst>
          </p:cNvPr>
          <p:cNvSpPr/>
          <p:nvPr/>
        </p:nvSpPr>
        <p:spPr>
          <a:xfrm>
            <a:off x="228600" y="894116"/>
            <a:ext cx="8534400" cy="4624343"/>
          </a:xfrm>
          <a:prstGeom prst="rect">
            <a:avLst/>
          </a:prstGeom>
        </p:spPr>
        <p:txBody>
          <a:bodyPr wrap="square">
            <a:spAutoFit/>
          </a:bodyPr>
          <a:lstStyle/>
          <a:p>
            <a:pPr marL="285750" indent="-285750">
              <a:spcBef>
                <a:spcPts val="300"/>
              </a:spcBef>
              <a:buFont typeface="Wingdings" pitchFamily="2" charset="2"/>
              <a:buChar char="Ø"/>
            </a:pPr>
            <a:r>
              <a:rPr lang="en-GB" sz="1400" dirty="0">
                <a:solidFill>
                  <a:schemeClr val="tx2"/>
                </a:solidFill>
              </a:rPr>
              <a:t>Target failure and/or low RIB production </a:t>
            </a:r>
          </a:p>
          <a:p>
            <a:pPr marL="742950" lvl="1" indent="-285750">
              <a:spcBef>
                <a:spcPts val="300"/>
              </a:spcBef>
              <a:buFont typeface="Wingdings" pitchFamily="2" charset="2"/>
              <a:buChar char="§"/>
            </a:pPr>
            <a:r>
              <a:rPr lang="en-GB" sz="1400" dirty="0">
                <a:solidFill>
                  <a:schemeClr val="tx2"/>
                </a:solidFill>
              </a:rPr>
              <a:t>Targets are often changed every 1 or 2 experiments</a:t>
            </a:r>
          </a:p>
          <a:p>
            <a:pPr marL="742950" lvl="1" indent="-285750">
              <a:spcBef>
                <a:spcPts val="300"/>
              </a:spcBef>
              <a:buFont typeface="Wingdings" pitchFamily="2" charset="2"/>
              <a:buChar char="§"/>
            </a:pPr>
            <a:r>
              <a:rPr lang="en-GB" sz="1400" dirty="0">
                <a:solidFill>
                  <a:schemeClr val="tx2"/>
                </a:solidFill>
              </a:rPr>
              <a:t>Targets often fail after (5-10)10</a:t>
            </a:r>
            <a:r>
              <a:rPr lang="en-GB" sz="1400" baseline="30000" dirty="0">
                <a:solidFill>
                  <a:schemeClr val="tx2"/>
                </a:solidFill>
              </a:rPr>
              <a:t>18</a:t>
            </a:r>
            <a:r>
              <a:rPr lang="en-GB" sz="1400" dirty="0">
                <a:solidFill>
                  <a:schemeClr val="tx2"/>
                </a:solidFill>
              </a:rPr>
              <a:t> protons </a:t>
            </a:r>
          </a:p>
          <a:p>
            <a:pPr marL="742950" lvl="1" indent="-285750">
              <a:spcBef>
                <a:spcPts val="300"/>
              </a:spcBef>
              <a:buFont typeface="Wingdings" pitchFamily="2" charset="2"/>
              <a:buChar char="§"/>
            </a:pPr>
            <a:r>
              <a:rPr lang="en-GB" sz="1400" dirty="0">
                <a:solidFill>
                  <a:schemeClr val="tx2"/>
                </a:solidFill>
              </a:rPr>
              <a:t>Production of a particular RIB varies significantly from target to target</a:t>
            </a:r>
          </a:p>
          <a:p>
            <a:pPr marL="742950" lvl="1" indent="-285750">
              <a:spcBef>
                <a:spcPts val="300"/>
              </a:spcBef>
              <a:buFont typeface="Wingdings" pitchFamily="2" charset="2"/>
              <a:buChar char="§"/>
            </a:pPr>
            <a:r>
              <a:rPr lang="en-GB" sz="1400" dirty="0">
                <a:solidFill>
                  <a:schemeClr val="tx2"/>
                </a:solidFill>
              </a:rPr>
              <a:t>Molecular beams particularly challenging</a:t>
            </a:r>
          </a:p>
          <a:p>
            <a:pPr marL="742950" lvl="1" indent="-285750">
              <a:spcBef>
                <a:spcPts val="300"/>
              </a:spcBef>
              <a:buFont typeface="Wingdings" pitchFamily="2" charset="2"/>
              <a:buChar char="§"/>
            </a:pPr>
            <a:r>
              <a:rPr lang="en-GB" sz="1400" dirty="0">
                <a:solidFill>
                  <a:schemeClr val="tx2"/>
                </a:solidFill>
              </a:rPr>
              <a:t>Strategy to set-up the post-accelerator is different for different beam </a:t>
            </a:r>
          </a:p>
          <a:p>
            <a:pPr>
              <a:spcBef>
                <a:spcPts val="300"/>
              </a:spcBef>
            </a:pPr>
            <a:endParaRPr lang="en-GB" sz="1400" dirty="0">
              <a:solidFill>
                <a:schemeClr val="tx2"/>
              </a:solidFill>
            </a:endParaRPr>
          </a:p>
          <a:p>
            <a:pPr marL="285750" indent="-285750">
              <a:spcBef>
                <a:spcPts val="300"/>
              </a:spcBef>
              <a:buFont typeface="Wingdings" pitchFamily="2" charset="2"/>
              <a:buChar char="Ø"/>
            </a:pPr>
            <a:r>
              <a:rPr lang="en-GB" sz="1400" dirty="0">
                <a:solidFill>
                  <a:schemeClr val="tx2"/>
                </a:solidFill>
              </a:rPr>
              <a:t>Quenches of the REX-EBIS  superconducting solenoid</a:t>
            </a:r>
          </a:p>
          <a:p>
            <a:pPr marL="742950" lvl="1" indent="-285750">
              <a:spcBef>
                <a:spcPts val="300"/>
              </a:spcBef>
              <a:buFont typeface="Wingdings" pitchFamily="2" charset="2"/>
              <a:buChar char="§"/>
            </a:pPr>
            <a:r>
              <a:rPr lang="en-GB" sz="1400" dirty="0">
                <a:solidFill>
                  <a:schemeClr val="tx2"/>
                </a:solidFill>
              </a:rPr>
              <a:t>Several occurrences during the 2022</a:t>
            </a:r>
          </a:p>
          <a:p>
            <a:pPr marL="742950" lvl="1" indent="-285750">
              <a:spcBef>
                <a:spcPts val="300"/>
              </a:spcBef>
              <a:buFont typeface="Wingdings" pitchFamily="2" charset="2"/>
              <a:buChar char="§"/>
            </a:pPr>
            <a:r>
              <a:rPr lang="en-GB" sz="1400" dirty="0">
                <a:solidFill>
                  <a:schemeClr val="tx2"/>
                </a:solidFill>
              </a:rPr>
              <a:t>Currently operating at magnetic fields lower than nominal</a:t>
            </a:r>
          </a:p>
          <a:p>
            <a:pPr marL="285750" indent="-285750">
              <a:spcBef>
                <a:spcPts val="300"/>
              </a:spcBef>
              <a:buFont typeface="Wingdings" pitchFamily="2" charset="2"/>
              <a:buChar char="Ø"/>
            </a:pPr>
            <a:endParaRPr lang="en-GB" sz="1400" dirty="0">
              <a:solidFill>
                <a:schemeClr val="tx2"/>
              </a:solidFill>
            </a:endParaRPr>
          </a:p>
          <a:p>
            <a:pPr marL="285750" indent="-285750">
              <a:spcBef>
                <a:spcPts val="300"/>
              </a:spcBef>
              <a:buFont typeface="Wingdings" pitchFamily="2" charset="2"/>
              <a:buChar char="Ø"/>
            </a:pPr>
            <a:r>
              <a:rPr lang="en-GB" sz="1400" dirty="0">
                <a:solidFill>
                  <a:schemeClr val="tx2"/>
                </a:solidFill>
              </a:rPr>
              <a:t>Aging of the REX RF cavities and amplifiers</a:t>
            </a:r>
          </a:p>
          <a:p>
            <a:pPr marL="742950" lvl="1" indent="-285750">
              <a:spcBef>
                <a:spcPts val="300"/>
              </a:spcBef>
              <a:buFont typeface="Wingdings" pitchFamily="2" charset="2"/>
              <a:buChar char="§"/>
            </a:pPr>
            <a:r>
              <a:rPr lang="en-GB" sz="1400" dirty="0">
                <a:solidFill>
                  <a:schemeClr val="tx2"/>
                </a:solidFill>
              </a:rPr>
              <a:t>Reduced field and poor field / phase stability</a:t>
            </a:r>
          </a:p>
          <a:p>
            <a:pPr marL="742950" lvl="1" indent="-285750">
              <a:spcBef>
                <a:spcPts val="300"/>
              </a:spcBef>
              <a:buFont typeface="Wingdings" pitchFamily="2" charset="2"/>
              <a:buChar char="§"/>
            </a:pPr>
            <a:r>
              <a:rPr lang="en-GB" sz="1400" dirty="0">
                <a:solidFill>
                  <a:schemeClr val="tx2"/>
                </a:solidFill>
              </a:rPr>
              <a:t>Maximum A/q currently limited to 4.3 (compared to the nominal 4.5)</a:t>
            </a:r>
          </a:p>
          <a:p>
            <a:pPr marL="742950" lvl="1" indent="-285750">
              <a:spcBef>
                <a:spcPts val="300"/>
              </a:spcBef>
              <a:buFont typeface="Wingdings" pitchFamily="2" charset="2"/>
              <a:buChar char="§"/>
            </a:pPr>
            <a:r>
              <a:rPr lang="en-GB" sz="1400" dirty="0">
                <a:solidFill>
                  <a:schemeClr val="tx2"/>
                </a:solidFill>
              </a:rPr>
              <a:t>Lower ionization efficiency resulting on less beam to the users of the facility</a:t>
            </a:r>
          </a:p>
          <a:p>
            <a:pPr marL="742950" lvl="1" indent="-285750">
              <a:spcBef>
                <a:spcPts val="300"/>
              </a:spcBef>
              <a:buFont typeface="Wingdings" pitchFamily="2" charset="2"/>
              <a:buChar char="§"/>
            </a:pPr>
            <a:r>
              <a:rPr lang="en-GB" sz="1400" dirty="0">
                <a:solidFill>
                  <a:schemeClr val="tx2"/>
                </a:solidFill>
              </a:rPr>
              <a:t>Larger than nominal beam energy spread and additional beam losses </a:t>
            </a:r>
          </a:p>
          <a:p>
            <a:pPr marL="285750" indent="-285750">
              <a:spcBef>
                <a:spcPts val="300"/>
              </a:spcBef>
              <a:buFont typeface="Wingdings" pitchFamily="2" charset="2"/>
              <a:buChar char="Ø"/>
            </a:pPr>
            <a:endParaRPr lang="en-GB" sz="1400" dirty="0">
              <a:solidFill>
                <a:schemeClr val="tx2"/>
              </a:solidFill>
            </a:endParaRPr>
          </a:p>
          <a:p>
            <a:pPr marL="285750" indent="-285750">
              <a:spcBef>
                <a:spcPts val="300"/>
              </a:spcBef>
              <a:buFont typeface="Wingdings" pitchFamily="2" charset="2"/>
              <a:buChar char="Ø"/>
            </a:pPr>
            <a:endParaRPr lang="en-GB" sz="1400" dirty="0">
              <a:solidFill>
                <a:schemeClr val="tx2"/>
              </a:solidFill>
            </a:endParaRPr>
          </a:p>
        </p:txBody>
      </p:sp>
    </p:spTree>
    <p:extLst>
      <p:ext uri="{BB962C8B-B14F-4D97-AF65-F5344CB8AC3E}">
        <p14:creationId xmlns:p14="http://schemas.microsoft.com/office/powerpoint/2010/main" val="1177468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7168" y="53079"/>
            <a:ext cx="6762794"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Outline:</a:t>
            </a:r>
          </a:p>
        </p:txBody>
      </p:sp>
      <p:sp>
        <p:nvSpPr>
          <p:cNvPr id="3" name="Content Placeholder 2"/>
          <p:cNvSpPr>
            <a:spLocks noGrp="1"/>
          </p:cNvSpPr>
          <p:nvPr>
            <p:ph idx="1"/>
          </p:nvPr>
        </p:nvSpPr>
        <p:spPr>
          <a:xfrm>
            <a:off x="304800" y="1143000"/>
            <a:ext cx="7848600" cy="3938277"/>
          </a:xfrm>
        </p:spPr>
        <p:txBody>
          <a:bodyPr>
            <a:normAutofit fontScale="92500" lnSpcReduction="20000"/>
          </a:bodyPr>
          <a:lstStyle/>
          <a:p>
            <a:pPr>
              <a:buFont typeface="Wingdings" pitchFamily="2" charset="2"/>
              <a:buChar char="Ø"/>
            </a:pPr>
            <a:r>
              <a:rPr lang="en-GB" sz="2400" dirty="0"/>
              <a:t>Introduction to the ISOLDE Facility</a:t>
            </a:r>
          </a:p>
          <a:p>
            <a:pPr>
              <a:buFont typeface="Wingdings" pitchFamily="2" charset="2"/>
              <a:buChar char="Ø"/>
            </a:pPr>
            <a:endParaRPr lang="en-GB" sz="2400" dirty="0"/>
          </a:p>
          <a:p>
            <a:pPr>
              <a:buFont typeface="Wingdings" pitchFamily="2" charset="2"/>
              <a:buChar char="Ø"/>
            </a:pPr>
            <a:r>
              <a:rPr lang="en-GB" sz="2400" dirty="0"/>
              <a:t>The REX/HIE-ISOLDE Post-Accelerator</a:t>
            </a:r>
          </a:p>
          <a:p>
            <a:pPr>
              <a:buFont typeface="Wingdings" pitchFamily="2" charset="2"/>
              <a:buChar char="Ø"/>
            </a:pPr>
            <a:endParaRPr lang="en-GB" sz="2400" dirty="0"/>
          </a:p>
          <a:p>
            <a:pPr>
              <a:buFont typeface="Wingdings" pitchFamily="2" charset="2"/>
              <a:buChar char="Ø"/>
            </a:pPr>
            <a:r>
              <a:rPr lang="en-GB" sz="2400" dirty="0"/>
              <a:t>Highlights Beam Commissioning</a:t>
            </a:r>
          </a:p>
          <a:p>
            <a:pPr>
              <a:buFont typeface="Wingdings" pitchFamily="2" charset="2"/>
              <a:buChar char="Ø"/>
            </a:pPr>
            <a:endParaRPr lang="en-GB" sz="2400" dirty="0"/>
          </a:p>
          <a:p>
            <a:pPr>
              <a:buFont typeface="Wingdings" pitchFamily="2" charset="2"/>
              <a:buChar char="Ø"/>
            </a:pPr>
            <a:r>
              <a:rPr lang="en-GB" sz="2400" dirty="0"/>
              <a:t>Highlights Early Operations</a:t>
            </a:r>
          </a:p>
          <a:p>
            <a:pPr>
              <a:buFont typeface="Wingdings" pitchFamily="2" charset="2"/>
              <a:buChar char="Ø"/>
            </a:pPr>
            <a:endParaRPr lang="en-GB" sz="2400" dirty="0"/>
          </a:p>
          <a:p>
            <a:pPr>
              <a:buFont typeface="Wingdings" pitchFamily="2" charset="2"/>
              <a:buChar char="Ø"/>
            </a:pPr>
            <a:r>
              <a:rPr lang="en-GB" sz="2400" dirty="0"/>
              <a:t>Selected Issues</a:t>
            </a:r>
          </a:p>
          <a:p>
            <a:pPr>
              <a:buFont typeface="Wingdings" pitchFamily="2" charset="2"/>
              <a:buChar char="Ø"/>
            </a:pPr>
            <a:endParaRPr lang="en-GB" sz="2400" dirty="0"/>
          </a:p>
          <a:p>
            <a:pPr>
              <a:buFont typeface="Wingdings" pitchFamily="2" charset="2"/>
              <a:buChar char="Ø"/>
            </a:pPr>
            <a:r>
              <a:rPr lang="en-GB" sz="2400" dirty="0"/>
              <a:t>Summary</a:t>
            </a:r>
          </a:p>
        </p:txBody>
      </p:sp>
      <p:sp>
        <p:nvSpPr>
          <p:cNvPr id="11" name="Rounded Rectangle 10"/>
          <p:cNvSpPr/>
          <p:nvPr/>
        </p:nvSpPr>
        <p:spPr>
          <a:xfrm flipV="1">
            <a:off x="228600" y="4419600"/>
            <a:ext cx="6781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a:blip r:embed="rId2" cstate="print"/>
          <a:stretch>
            <a:fillRect/>
          </a:stretch>
        </p:blipFill>
        <p:spPr>
          <a:xfrm>
            <a:off x="8260984" y="15810"/>
            <a:ext cx="880432" cy="878306"/>
          </a:xfrm>
          <a:prstGeom prst="rect">
            <a:avLst/>
          </a:prstGeom>
        </p:spPr>
      </p:pic>
      <p:sp>
        <p:nvSpPr>
          <p:cNvPr id="8" name="Subtitle 2"/>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9" name="Picture 8">
            <a:extLst>
              <a:ext uri="{FF2B5EF4-FFF2-40B4-BE49-F238E27FC236}">
                <a16:creationId xmlns:a16="http://schemas.microsoft.com/office/drawing/2014/main" id="{91EB5F03-68BF-7E48-822C-3043E3DA7007}"/>
              </a:ext>
            </a:extLst>
          </p:cNvPr>
          <p:cNvPicPr>
            <a:picLocks noChangeAspect="1"/>
          </p:cNvPicPr>
          <p:nvPr/>
        </p:nvPicPr>
        <p:blipFill>
          <a:blip r:embed="rId3"/>
          <a:stretch>
            <a:fillRect/>
          </a:stretch>
        </p:blipFill>
        <p:spPr>
          <a:xfrm>
            <a:off x="0" y="6400800"/>
            <a:ext cx="1295400" cy="420840"/>
          </a:xfrm>
          <a:prstGeom prst="rect">
            <a:avLst/>
          </a:prstGeom>
        </p:spPr>
      </p:pic>
    </p:spTree>
    <p:extLst>
      <p:ext uri="{BB962C8B-B14F-4D97-AF65-F5344CB8AC3E}">
        <p14:creationId xmlns:p14="http://schemas.microsoft.com/office/powerpoint/2010/main" val="665732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stretch>
            <a:fillRect/>
          </a:stretch>
        </p:blipFill>
        <p:spPr>
          <a:xfrm>
            <a:off x="8260984" y="15810"/>
            <a:ext cx="880432" cy="878306"/>
          </a:xfrm>
          <a:prstGeom prst="rect">
            <a:avLst/>
          </a:prstGeom>
        </p:spPr>
      </p:pic>
      <p:sp>
        <p:nvSpPr>
          <p:cNvPr id="8" name="Title 1"/>
          <p:cNvSpPr txBox="1">
            <a:spLocks/>
          </p:cNvSpPr>
          <p:nvPr/>
        </p:nvSpPr>
        <p:spPr>
          <a:xfrm>
            <a:off x="152400" y="76200"/>
            <a:ext cx="89154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700" u="sng" dirty="0"/>
              <a:t>Summary:</a:t>
            </a:r>
          </a:p>
        </p:txBody>
      </p:sp>
      <p:sp>
        <p:nvSpPr>
          <p:cNvPr id="15" name="TextBox 14"/>
          <p:cNvSpPr txBox="1"/>
          <p:nvPr/>
        </p:nvSpPr>
        <p:spPr>
          <a:xfrm>
            <a:off x="51352" y="791910"/>
            <a:ext cx="9016448" cy="4762842"/>
          </a:xfrm>
          <a:prstGeom prst="rect">
            <a:avLst/>
          </a:prstGeom>
          <a:noFill/>
          <a:ln>
            <a:noFill/>
          </a:ln>
        </p:spPr>
        <p:txBody>
          <a:bodyPr wrap="square" rtlCol="0">
            <a:spAutoFit/>
          </a:bodyPr>
          <a:lstStyle/>
          <a:p>
            <a:pPr marL="285750" indent="-285750">
              <a:spcBef>
                <a:spcPts val="300"/>
              </a:spcBef>
              <a:buFont typeface="Wingdings" panose="05000000000000000000" pitchFamily="2" charset="2"/>
              <a:buChar char="Ø"/>
            </a:pPr>
            <a:r>
              <a:rPr lang="en-GB" sz="1600" dirty="0"/>
              <a:t>Phase 2B of the HIE-ISOLDE project (4 cryomodules, 20 QWR) completed in 2018</a:t>
            </a:r>
          </a:p>
          <a:p>
            <a:pPr marL="285750" indent="-285750">
              <a:spcBef>
                <a:spcPts val="300"/>
              </a:spcBef>
              <a:buFont typeface="Wingdings" panose="05000000000000000000" pitchFamily="2" charset="2"/>
              <a:buChar char="Ø"/>
            </a:pPr>
            <a:endParaRPr lang="en-GB" sz="1600" dirty="0"/>
          </a:p>
          <a:p>
            <a:pPr marL="285750" indent="-285750">
              <a:spcBef>
                <a:spcPts val="300"/>
              </a:spcBef>
              <a:buFont typeface="Wingdings" panose="05000000000000000000" pitchFamily="2" charset="2"/>
              <a:buChar char="Ø"/>
            </a:pPr>
            <a:r>
              <a:rPr lang="en-GB" sz="1600" dirty="0"/>
              <a:t>One cryomodule installed and commissioned every year 2015 – 2018</a:t>
            </a:r>
          </a:p>
          <a:p>
            <a:pPr marL="285750" indent="-285750">
              <a:spcBef>
                <a:spcPts val="300"/>
              </a:spcBef>
              <a:buFont typeface="Wingdings" panose="05000000000000000000" pitchFamily="2" charset="2"/>
              <a:buChar char="Ø"/>
            </a:pPr>
            <a:endParaRPr lang="en-GB" sz="1600" dirty="0"/>
          </a:p>
          <a:p>
            <a:pPr marL="285750" indent="-285750">
              <a:spcBef>
                <a:spcPts val="300"/>
              </a:spcBef>
              <a:buFont typeface="Wingdings" panose="05000000000000000000" pitchFamily="2" charset="2"/>
              <a:buChar char="Ø"/>
            </a:pPr>
            <a:r>
              <a:rPr lang="en-GB" sz="1600" dirty="0"/>
              <a:t>Physics programs following the commissioning generally successful (2015 – 2022)</a:t>
            </a:r>
          </a:p>
          <a:p>
            <a:pPr marL="285750" indent="-285750">
              <a:spcBef>
                <a:spcPts val="300"/>
              </a:spcBef>
              <a:buFont typeface="Wingdings" panose="05000000000000000000" pitchFamily="2" charset="2"/>
              <a:buChar char="Ø"/>
            </a:pPr>
            <a:endParaRPr lang="en-GB" sz="1600" dirty="0"/>
          </a:p>
          <a:p>
            <a:pPr marL="285750" indent="-285750">
              <a:spcBef>
                <a:spcPts val="300"/>
              </a:spcBef>
              <a:buFont typeface="Wingdings" panose="05000000000000000000" pitchFamily="2" charset="2"/>
              <a:buChar char="Ø"/>
            </a:pPr>
            <a:r>
              <a:rPr lang="en-GB" sz="1600" dirty="0"/>
              <a:t>Main SRF issues during these years:</a:t>
            </a:r>
          </a:p>
          <a:p>
            <a:pPr marL="742950" lvl="1" indent="-285750">
              <a:spcBef>
                <a:spcPts val="300"/>
              </a:spcBef>
              <a:buFont typeface="Wingdings" charset="2"/>
              <a:buChar char="§"/>
            </a:pPr>
            <a:r>
              <a:rPr lang="en-GB" sz="1600" dirty="0"/>
              <a:t>Cavities operating at ~ 75 % of nominal gradient </a:t>
            </a:r>
          </a:p>
          <a:p>
            <a:pPr marL="742950" lvl="1" indent="-285750">
              <a:spcBef>
                <a:spcPts val="300"/>
              </a:spcBef>
              <a:buFont typeface="Wingdings" charset="2"/>
              <a:buChar char="§"/>
            </a:pPr>
            <a:r>
              <a:rPr lang="en-GB" sz="1600" dirty="0"/>
              <a:t>Trips of the cavities is the main source of downtime during high-energy experiments</a:t>
            </a:r>
          </a:p>
          <a:p>
            <a:pPr marL="742950" lvl="1" indent="-285750">
              <a:spcBef>
                <a:spcPts val="300"/>
              </a:spcBef>
              <a:buFont typeface="Wingdings" charset="2"/>
              <a:buChar char="§"/>
            </a:pPr>
            <a:r>
              <a:rPr lang="en-GB" sz="1600" dirty="0"/>
              <a:t>Robustness of the </a:t>
            </a:r>
            <a:r>
              <a:rPr lang="en-GB" sz="1600" dirty="0" err="1"/>
              <a:t>cryoplant</a:t>
            </a:r>
            <a:r>
              <a:rPr lang="en-GB" sz="1600" dirty="0"/>
              <a:t> needs to be improved</a:t>
            </a:r>
          </a:p>
          <a:p>
            <a:pPr marL="742950" lvl="1" indent="-285750">
              <a:spcBef>
                <a:spcPts val="300"/>
              </a:spcBef>
              <a:buFont typeface="Wingdings" charset="2"/>
              <a:buChar char="§"/>
            </a:pPr>
            <a:endParaRPr lang="en-GB" sz="1600" dirty="0"/>
          </a:p>
          <a:p>
            <a:pPr marL="285750" indent="-285750">
              <a:spcBef>
                <a:spcPts val="300"/>
              </a:spcBef>
              <a:buFont typeface="Wingdings" pitchFamily="2" charset="2"/>
              <a:buChar char="Ø"/>
            </a:pPr>
            <a:r>
              <a:rPr lang="en-GB" sz="1600" dirty="0"/>
              <a:t>Physics campaigns only ~ 4 months long due to the need to warm up every year to complete the maintenance of the cooling towers and the </a:t>
            </a:r>
            <a:r>
              <a:rPr lang="en-GB" sz="1600" dirty="0" err="1"/>
              <a:t>cryoplant</a:t>
            </a:r>
            <a:endParaRPr lang="en-GB" sz="1600" dirty="0"/>
          </a:p>
          <a:p>
            <a:pPr marL="742950" lvl="1" indent="-285750">
              <a:spcBef>
                <a:spcPts val="300"/>
              </a:spcBef>
              <a:buFont typeface="Wingdings" charset="2"/>
              <a:buChar char="§"/>
            </a:pPr>
            <a:endParaRPr lang="en-GB" sz="1600" dirty="0"/>
          </a:p>
          <a:p>
            <a:pPr marL="742950" lvl="1" indent="-285750">
              <a:spcBef>
                <a:spcPts val="300"/>
              </a:spcBef>
              <a:buFont typeface="Wingdings" charset="2"/>
              <a:buChar char="§"/>
            </a:pPr>
            <a:endParaRPr lang="en-GB" sz="1400" dirty="0"/>
          </a:p>
          <a:p>
            <a:pPr marL="742950" lvl="1" indent="-285750">
              <a:spcBef>
                <a:spcPts val="300"/>
              </a:spcBef>
              <a:buFont typeface="Wingdings" charset="2"/>
              <a:buChar char="§"/>
            </a:pPr>
            <a:endParaRPr lang="en-GB" sz="1400" dirty="0"/>
          </a:p>
          <a:p>
            <a:pPr marL="285750" indent="-285750">
              <a:spcBef>
                <a:spcPts val="300"/>
              </a:spcBef>
              <a:buFont typeface="Wingdings" charset="2"/>
              <a:buChar char="§"/>
            </a:pPr>
            <a:endParaRPr lang="en-GB" sz="1400" dirty="0"/>
          </a:p>
        </p:txBody>
      </p:sp>
      <p:pic>
        <p:nvPicPr>
          <p:cNvPr id="16" name="Picture 15">
            <a:extLst>
              <a:ext uri="{FF2B5EF4-FFF2-40B4-BE49-F238E27FC236}">
                <a16:creationId xmlns:a16="http://schemas.microsoft.com/office/drawing/2014/main" id="{F71B7B97-6C7C-C141-A871-F97025B9054D}"/>
              </a:ext>
            </a:extLst>
          </p:cNvPr>
          <p:cNvPicPr>
            <a:picLocks noChangeAspect="1"/>
          </p:cNvPicPr>
          <p:nvPr/>
        </p:nvPicPr>
        <p:blipFill>
          <a:blip r:embed="rId3"/>
          <a:stretch>
            <a:fillRect/>
          </a:stretch>
        </p:blipFill>
        <p:spPr>
          <a:xfrm>
            <a:off x="0" y="6400800"/>
            <a:ext cx="1295400" cy="420840"/>
          </a:xfrm>
          <a:prstGeom prst="rect">
            <a:avLst/>
          </a:prstGeom>
        </p:spPr>
      </p:pic>
      <p:sp>
        <p:nvSpPr>
          <p:cNvPr id="17" name="Subtitle 2">
            <a:extLst>
              <a:ext uri="{FF2B5EF4-FFF2-40B4-BE49-F238E27FC236}">
                <a16:creationId xmlns:a16="http://schemas.microsoft.com/office/drawing/2014/main" id="{3BF25FEB-6351-534F-ADA8-123D6A8FA3E7}"/>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Tree>
    <p:extLst>
      <p:ext uri="{BB962C8B-B14F-4D97-AF65-F5344CB8AC3E}">
        <p14:creationId xmlns:p14="http://schemas.microsoft.com/office/powerpoint/2010/main" val="491835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descr="logooutline.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extLst>
      <p:ext uri="{BB962C8B-B14F-4D97-AF65-F5344CB8AC3E}">
        <p14:creationId xmlns:p14="http://schemas.microsoft.com/office/powerpoint/2010/main" val="3888953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cstate="print"/>
          <a:stretch>
            <a:fillRect/>
          </a:stretch>
        </p:blipFill>
        <p:spPr>
          <a:xfrm>
            <a:off x="8260984" y="15810"/>
            <a:ext cx="880432" cy="878306"/>
          </a:xfrm>
          <a:prstGeom prst="rect">
            <a:avLst/>
          </a:prstGeom>
        </p:spPr>
      </p:pic>
      <p:graphicFrame>
        <p:nvGraphicFramePr>
          <p:cNvPr id="42" name="Object 2"/>
          <p:cNvGraphicFramePr>
            <a:graphicFrameLocks noChangeAspect="1"/>
          </p:cNvGraphicFramePr>
          <p:nvPr>
            <p:extLst>
              <p:ext uri="{D42A27DB-BD31-4B8C-83A1-F6EECF244321}">
                <p14:modId xmlns:p14="http://schemas.microsoft.com/office/powerpoint/2010/main" val="947143705"/>
              </p:ext>
            </p:extLst>
          </p:nvPr>
        </p:nvGraphicFramePr>
        <p:xfrm>
          <a:off x="6054188" y="2429161"/>
          <a:ext cx="2699104" cy="3946568"/>
        </p:xfrm>
        <a:graphic>
          <a:graphicData uri="http://schemas.openxmlformats.org/presentationml/2006/ole">
            <mc:AlternateContent xmlns:mc="http://schemas.openxmlformats.org/markup-compatibility/2006">
              <mc:Choice xmlns:v="urn:schemas-microsoft-com:vml" Requires="v">
                <p:oleObj spid="_x0000_s3197" name="Photo Editor Photo" r:id="rId4" imgW="3524742" imgH="5152381" progId="">
                  <p:embed/>
                </p:oleObj>
              </mc:Choice>
              <mc:Fallback>
                <p:oleObj name="Photo Editor Photo" r:id="rId4" imgW="3524742" imgH="515238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188" y="2429161"/>
                        <a:ext cx="2699104" cy="3946568"/>
                      </a:xfrm>
                      <a:prstGeom prst="rect">
                        <a:avLst/>
                      </a:prstGeom>
                      <a:noFill/>
                      <a:ln>
                        <a:noFill/>
                      </a:ln>
                      <a:effectLst/>
                    </p:spPr>
                  </p:pic>
                </p:oleObj>
              </mc:Fallback>
            </mc:AlternateContent>
          </a:graphicData>
        </a:graphic>
      </p:graphicFrame>
      <p:grpSp>
        <p:nvGrpSpPr>
          <p:cNvPr id="9" name="Group 8"/>
          <p:cNvGrpSpPr/>
          <p:nvPr/>
        </p:nvGrpSpPr>
        <p:grpSpPr>
          <a:xfrm>
            <a:off x="0" y="3200400"/>
            <a:ext cx="5943600" cy="3430500"/>
            <a:chOff x="1552600" y="990600"/>
            <a:chExt cx="6372200" cy="3690453"/>
          </a:xfrm>
        </p:grpSpPr>
        <p:pic>
          <p:nvPicPr>
            <p:cNvPr id="10" name="Picture 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52600" y="990600"/>
              <a:ext cx="6372200" cy="3690453"/>
            </a:xfrm>
            <a:prstGeom prst="rect">
              <a:avLst/>
            </a:prstGeom>
            <a:ln>
              <a:noFill/>
            </a:ln>
            <a:effectLst>
              <a:softEdge rad="112500"/>
            </a:effectLst>
          </p:spPr>
        </p:pic>
        <p:sp>
          <p:nvSpPr>
            <p:cNvPr id="11" name="Oval 49"/>
            <p:cNvSpPr/>
            <p:nvPr/>
          </p:nvSpPr>
          <p:spPr bwMode="auto">
            <a:xfrm flipH="1">
              <a:off x="2214563" y="2474913"/>
              <a:ext cx="46037" cy="46037"/>
            </a:xfrm>
            <a:prstGeom prst="ellipse">
              <a:avLst/>
            </a:prstGeom>
            <a:solidFill>
              <a:srgbClr val="FF0000"/>
            </a:solidFill>
            <a:ln w="12700"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sp>
          <p:nvSpPr>
            <p:cNvPr id="12" name="Oval 49"/>
            <p:cNvSpPr/>
            <p:nvPr/>
          </p:nvSpPr>
          <p:spPr bwMode="auto">
            <a:xfrm flipV="1">
              <a:off x="2224088" y="2500313"/>
              <a:ext cx="44450" cy="46037"/>
            </a:xfrm>
            <a:prstGeom prst="ellipse">
              <a:avLst/>
            </a:prstGeom>
            <a:solidFill>
              <a:srgbClr val="FF0000"/>
            </a:solidFill>
            <a:ln w="12700"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sp>
          <p:nvSpPr>
            <p:cNvPr id="13" name="Oval 49"/>
            <p:cNvSpPr/>
            <p:nvPr/>
          </p:nvSpPr>
          <p:spPr bwMode="auto">
            <a:xfrm flipH="1">
              <a:off x="2214563" y="2449513"/>
              <a:ext cx="46037" cy="46037"/>
            </a:xfrm>
            <a:prstGeom prst="ellipse">
              <a:avLst/>
            </a:prstGeom>
            <a:solidFill>
              <a:srgbClr val="FF0000"/>
            </a:solidFill>
            <a:ln w="9525"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cxnSp>
          <p:nvCxnSpPr>
            <p:cNvPr id="14" name="Straight Arrow Connector 8"/>
            <p:cNvCxnSpPr>
              <a:cxnSpLocks noChangeShapeType="1"/>
            </p:cNvCxnSpPr>
            <p:nvPr/>
          </p:nvCxnSpPr>
          <p:spPr bwMode="auto">
            <a:xfrm>
              <a:off x="1758321" y="2143127"/>
              <a:ext cx="430841" cy="319085"/>
            </a:xfrm>
            <a:prstGeom prst="straightConnector1">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15" name="Gruppo 2"/>
            <p:cNvGrpSpPr>
              <a:grpSpLocks/>
            </p:cNvGrpSpPr>
            <p:nvPr/>
          </p:nvGrpSpPr>
          <p:grpSpPr bwMode="auto">
            <a:xfrm>
              <a:off x="1600198" y="998339"/>
              <a:ext cx="1843089" cy="562174"/>
              <a:chOff x="3401688" y="1560778"/>
              <a:chExt cx="2502908" cy="1152657"/>
            </a:xfrm>
          </p:grpSpPr>
          <p:sp>
            <p:nvSpPr>
              <p:cNvPr id="30" name="Rettangolo 1"/>
              <p:cNvSpPr>
                <a:spLocks noChangeArrowheads="1"/>
              </p:cNvSpPr>
              <p:nvPr/>
            </p:nvSpPr>
            <p:spPr bwMode="auto">
              <a:xfrm>
                <a:off x="3401688" y="1724173"/>
                <a:ext cx="1948863" cy="950443"/>
              </a:xfrm>
              <a:prstGeom prst="rect">
                <a:avLst/>
              </a:prstGeom>
              <a:solidFill>
                <a:srgbClr val="FFFFFF">
                  <a:alpha val="58000"/>
                </a:srgbClr>
              </a:solidFill>
              <a:ln w="9525" algn="ctr">
                <a:solidFill>
                  <a:srgbClr val="00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it-IT" sz="1600" b="1" kern="0" dirty="0">
                  <a:solidFill>
                    <a:srgbClr val="000000"/>
                  </a:solidFill>
                </a:endParaRPr>
              </a:p>
            </p:txBody>
          </p:sp>
          <p:sp>
            <p:nvSpPr>
              <p:cNvPr id="31" name="Oval 49"/>
              <p:cNvSpPr/>
              <p:nvPr/>
            </p:nvSpPr>
            <p:spPr bwMode="auto">
              <a:xfrm flipH="1">
                <a:off x="3533195" y="1821581"/>
                <a:ext cx="125038" cy="156237"/>
              </a:xfrm>
              <a:prstGeom prst="ellipse">
                <a:avLst/>
              </a:prstGeom>
              <a:solidFill>
                <a:srgbClr val="FF0000"/>
              </a:solidFill>
              <a:ln w="25400" cap="flat" cmpd="sng" algn="ctr">
                <a:solidFill>
                  <a:srgbClr val="000000"/>
                </a:solidFill>
                <a:prstDash val="solid"/>
                <a:headEnd type="none" w="med" len="med"/>
                <a:tailEnd type="none" w="med" len="med"/>
              </a:ln>
              <a:effectLst/>
              <a:extLst/>
            </p:spPr>
            <p:txBody>
              <a:bodyPr wrap="none"/>
              <a:lstStyle/>
              <a:p>
                <a:pPr eaLnBrk="1" hangingPunct="1">
                  <a:defRPr/>
                </a:pPr>
                <a:endParaRPr lang="en-US" sz="1600" b="1" kern="0" dirty="0">
                  <a:solidFill>
                    <a:srgbClr val="000000"/>
                  </a:solidFill>
                  <a:latin typeface="Arial"/>
                  <a:ea typeface="+mn-ea"/>
                  <a:cs typeface="+mn-cs"/>
                </a:endParaRPr>
              </a:p>
            </p:txBody>
          </p:sp>
          <p:sp>
            <p:nvSpPr>
              <p:cNvPr id="32" name="Oval 49"/>
              <p:cNvSpPr/>
              <p:nvPr/>
            </p:nvSpPr>
            <p:spPr bwMode="auto">
              <a:xfrm flipH="1">
                <a:off x="3531040" y="2075467"/>
                <a:ext cx="125038" cy="156237"/>
              </a:xfrm>
              <a:prstGeom prst="ellipse">
                <a:avLst/>
              </a:prstGeom>
              <a:solidFill>
                <a:srgbClr val="FFFF00"/>
              </a:solidFill>
              <a:ln w="25400" cap="flat" cmpd="sng" algn="ctr">
                <a:solidFill>
                  <a:srgbClr val="000000"/>
                </a:solidFill>
                <a:prstDash val="solid"/>
                <a:headEnd type="none" w="med" len="med"/>
                <a:tailEnd type="none" w="med" len="med"/>
              </a:ln>
              <a:effectLst/>
              <a:extLst/>
            </p:spPr>
            <p:txBody>
              <a:bodyPr wrap="none"/>
              <a:lstStyle/>
              <a:p>
                <a:pPr eaLnBrk="1" hangingPunct="1">
                  <a:defRPr/>
                </a:pPr>
                <a:endParaRPr lang="en-US" sz="1600" b="1" kern="0" dirty="0">
                  <a:solidFill>
                    <a:srgbClr val="000000"/>
                  </a:solidFill>
                  <a:latin typeface="Arial"/>
                  <a:ea typeface="+mn-ea"/>
                  <a:cs typeface="+mn-cs"/>
                </a:endParaRPr>
              </a:p>
            </p:txBody>
          </p:sp>
          <p:sp>
            <p:nvSpPr>
              <p:cNvPr id="34" name="Oval 49"/>
              <p:cNvSpPr/>
              <p:nvPr/>
            </p:nvSpPr>
            <p:spPr bwMode="auto">
              <a:xfrm flipH="1">
                <a:off x="3533195" y="2342372"/>
                <a:ext cx="125038" cy="159491"/>
              </a:xfrm>
              <a:prstGeom prst="ellipse">
                <a:avLst/>
              </a:prstGeom>
              <a:solidFill>
                <a:schemeClr val="tx1"/>
              </a:solidFill>
              <a:ln w="25400" cap="flat" cmpd="sng" algn="ctr">
                <a:solidFill>
                  <a:srgbClr val="000000"/>
                </a:solidFill>
                <a:prstDash val="solid"/>
                <a:headEnd type="none" w="med" len="med"/>
                <a:tailEnd type="none" w="med" len="med"/>
              </a:ln>
              <a:effectLst/>
              <a:extLst/>
            </p:spPr>
            <p:txBody>
              <a:bodyPr wrap="none"/>
              <a:lstStyle/>
              <a:p>
                <a:pPr eaLnBrk="1" hangingPunct="1">
                  <a:defRPr/>
                </a:pPr>
                <a:endParaRPr lang="en-US" sz="1600" b="1" kern="0" dirty="0">
                  <a:solidFill>
                    <a:srgbClr val="000000"/>
                  </a:solidFill>
                  <a:latin typeface="Arial"/>
                  <a:ea typeface="+mn-ea"/>
                  <a:cs typeface="+mn-cs"/>
                </a:endParaRPr>
              </a:p>
            </p:txBody>
          </p:sp>
          <p:sp>
            <p:nvSpPr>
              <p:cNvPr id="36" name="CasellaDiTesto 28"/>
              <p:cNvSpPr txBox="1">
                <a:spLocks noChangeArrowheads="1"/>
              </p:cNvSpPr>
              <p:nvPr/>
            </p:nvSpPr>
            <p:spPr bwMode="auto">
              <a:xfrm>
                <a:off x="3653921" y="2127546"/>
                <a:ext cx="1935924" cy="585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it-IT" sz="1200" b="1" kern="0" dirty="0">
                    <a:solidFill>
                      <a:srgbClr val="000000"/>
                    </a:solidFill>
                  </a:rPr>
                  <a:t>Ions</a:t>
                </a:r>
              </a:p>
            </p:txBody>
          </p:sp>
          <p:sp>
            <p:nvSpPr>
              <p:cNvPr id="37" name="CasellaDiTesto 29"/>
              <p:cNvSpPr txBox="1">
                <a:spLocks noChangeArrowheads="1"/>
              </p:cNvSpPr>
              <p:nvPr/>
            </p:nvSpPr>
            <p:spPr bwMode="auto">
              <a:xfrm>
                <a:off x="3653921" y="1844365"/>
                <a:ext cx="2250675" cy="585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it-IT" sz="1200" b="1" kern="0" dirty="0">
                    <a:solidFill>
                      <a:srgbClr val="000000"/>
                    </a:solidFill>
                  </a:rPr>
                  <a:t>Radioisotopes</a:t>
                </a:r>
              </a:p>
            </p:txBody>
          </p:sp>
          <p:sp>
            <p:nvSpPr>
              <p:cNvPr id="38" name="CasellaDiTesto 30"/>
              <p:cNvSpPr txBox="1">
                <a:spLocks noChangeArrowheads="1"/>
              </p:cNvSpPr>
              <p:nvPr/>
            </p:nvSpPr>
            <p:spPr bwMode="auto">
              <a:xfrm>
                <a:off x="3653921" y="1560778"/>
                <a:ext cx="2188157" cy="585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it-IT" sz="1200" b="1" kern="0" dirty="0">
                    <a:solidFill>
                      <a:srgbClr val="000000"/>
                    </a:solidFill>
                  </a:rPr>
                  <a:t>Protons</a:t>
                </a:r>
              </a:p>
            </p:txBody>
          </p:sp>
        </p:grpSp>
        <p:sp>
          <p:nvSpPr>
            <p:cNvPr id="16" name="Oval 49"/>
            <p:cNvSpPr/>
            <p:nvPr/>
          </p:nvSpPr>
          <p:spPr bwMode="auto">
            <a:xfrm flipH="1">
              <a:off x="2522538" y="2700338"/>
              <a:ext cx="47625" cy="46037"/>
            </a:xfrm>
            <a:prstGeom prst="ellipse">
              <a:avLst/>
            </a:prstGeom>
            <a:solidFill>
              <a:srgbClr val="FFFF00"/>
            </a:solidFill>
            <a:ln w="12700"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sp>
          <p:nvSpPr>
            <p:cNvPr id="17" name="Oval 49"/>
            <p:cNvSpPr/>
            <p:nvPr/>
          </p:nvSpPr>
          <p:spPr bwMode="auto">
            <a:xfrm flipH="1">
              <a:off x="3082925" y="3059113"/>
              <a:ext cx="46038" cy="46037"/>
            </a:xfrm>
            <a:prstGeom prst="ellipse">
              <a:avLst/>
            </a:prstGeom>
            <a:solidFill>
              <a:srgbClr val="FFFF00"/>
            </a:solidFill>
            <a:ln w="12700"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sp>
          <p:nvSpPr>
            <p:cNvPr id="18" name="Oval 17"/>
            <p:cNvSpPr/>
            <p:nvPr/>
          </p:nvSpPr>
          <p:spPr bwMode="auto">
            <a:xfrm flipH="1">
              <a:off x="2498725" y="2632075"/>
              <a:ext cx="46038" cy="46038"/>
            </a:xfrm>
            <a:prstGeom prst="ellipse">
              <a:avLst/>
            </a:prstGeom>
            <a:solidFill>
              <a:srgbClr val="FFFF00"/>
            </a:solidFill>
            <a:ln w="12700"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sp>
          <p:nvSpPr>
            <p:cNvPr id="19" name="Oval 49"/>
            <p:cNvSpPr/>
            <p:nvPr/>
          </p:nvSpPr>
          <p:spPr bwMode="auto">
            <a:xfrm flipH="1">
              <a:off x="3035300" y="3009900"/>
              <a:ext cx="44450" cy="46038"/>
            </a:xfrm>
            <a:prstGeom prst="ellipse">
              <a:avLst/>
            </a:prstGeom>
            <a:solidFill>
              <a:srgbClr val="FFFF00"/>
            </a:solidFill>
            <a:ln w="12700"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sp>
          <p:nvSpPr>
            <p:cNvPr id="20" name="Oval 49"/>
            <p:cNvSpPr/>
            <p:nvPr/>
          </p:nvSpPr>
          <p:spPr bwMode="auto">
            <a:xfrm flipH="1">
              <a:off x="2452688" y="2608263"/>
              <a:ext cx="46037" cy="46037"/>
            </a:xfrm>
            <a:prstGeom prst="ellipse">
              <a:avLst/>
            </a:prstGeom>
            <a:solidFill>
              <a:srgbClr val="FFFF00"/>
            </a:solidFill>
            <a:ln w="12700"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sp>
          <p:nvSpPr>
            <p:cNvPr id="21" name="Oval 20"/>
            <p:cNvSpPr/>
            <p:nvPr/>
          </p:nvSpPr>
          <p:spPr bwMode="auto">
            <a:xfrm flipH="1">
              <a:off x="3017838" y="2982913"/>
              <a:ext cx="47625" cy="53975"/>
            </a:xfrm>
            <a:prstGeom prst="ellipse">
              <a:avLst/>
            </a:prstGeom>
            <a:solidFill>
              <a:srgbClr val="FFFF00"/>
            </a:solidFill>
            <a:ln w="12700"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sp>
          <p:nvSpPr>
            <p:cNvPr id="22" name="Oval 49"/>
            <p:cNvSpPr/>
            <p:nvPr/>
          </p:nvSpPr>
          <p:spPr bwMode="auto">
            <a:xfrm flipH="1">
              <a:off x="3589338" y="2809875"/>
              <a:ext cx="46037" cy="46038"/>
            </a:xfrm>
            <a:prstGeom prst="ellipse">
              <a:avLst/>
            </a:prstGeom>
            <a:solidFill>
              <a:schemeClr val="tx1"/>
            </a:solidFill>
            <a:ln w="12700"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sp>
          <p:nvSpPr>
            <p:cNvPr id="23" name="Oval 49"/>
            <p:cNvSpPr/>
            <p:nvPr/>
          </p:nvSpPr>
          <p:spPr bwMode="auto">
            <a:xfrm flipH="1">
              <a:off x="3576638" y="2786063"/>
              <a:ext cx="46037" cy="44450"/>
            </a:xfrm>
            <a:prstGeom prst="ellipse">
              <a:avLst/>
            </a:prstGeom>
            <a:solidFill>
              <a:schemeClr val="tx1"/>
            </a:solidFill>
            <a:ln w="12700"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sp>
          <p:nvSpPr>
            <p:cNvPr id="26" name="Oval 49"/>
            <p:cNvSpPr/>
            <p:nvPr/>
          </p:nvSpPr>
          <p:spPr bwMode="auto">
            <a:xfrm flipH="1">
              <a:off x="3567113" y="2755900"/>
              <a:ext cx="44450" cy="46038"/>
            </a:xfrm>
            <a:prstGeom prst="ellipse">
              <a:avLst/>
            </a:prstGeom>
            <a:solidFill>
              <a:schemeClr val="tx1"/>
            </a:solidFill>
            <a:ln w="12700" cap="flat" cmpd="sng" algn="ctr">
              <a:solidFill>
                <a:srgbClr val="000000"/>
              </a:solidFill>
              <a:prstDash val="solid"/>
              <a:headEnd type="none" w="med" len="med"/>
              <a:tailEnd type="none" w="med" len="med"/>
            </a:ln>
            <a:effectLst/>
            <a:extLst/>
          </p:spPr>
          <p:txBody>
            <a:bodyPr wrap="none"/>
            <a:lstStyle/>
            <a:p>
              <a:pPr eaLnBrk="1" hangingPunct="1">
                <a:defRPr/>
              </a:pPr>
              <a:endParaRPr lang="en-US" sz="2000" b="1" kern="0" dirty="0">
                <a:solidFill>
                  <a:srgbClr val="000000"/>
                </a:solidFill>
                <a:latin typeface="Arial"/>
                <a:ea typeface="+mn-ea"/>
                <a:cs typeface="+mn-cs"/>
              </a:endParaRPr>
            </a:p>
          </p:txBody>
        </p:sp>
        <p:sp>
          <p:nvSpPr>
            <p:cNvPr id="28" name="TextBox 27"/>
            <p:cNvSpPr txBox="1"/>
            <p:nvPr/>
          </p:nvSpPr>
          <p:spPr>
            <a:xfrm rot="4467263">
              <a:off x="1997076" y="3092450"/>
              <a:ext cx="1014412" cy="369887"/>
            </a:xfrm>
            <a:prstGeom prst="rect">
              <a:avLst/>
            </a:prstGeom>
            <a:noFill/>
          </p:spPr>
          <p:txBody>
            <a:bodyPr wrap="none">
              <a:spAutoFit/>
            </a:bodyPr>
            <a:lstStyle/>
            <a:p>
              <a:pPr>
                <a:defRPr/>
              </a:pPr>
              <a:r>
                <a:rPr lang="en-US" dirty="0">
                  <a:ln w="0"/>
                  <a:effectLst>
                    <a:outerShdw blurRad="38100" dist="19050" dir="2700000" algn="tl" rotWithShape="0">
                      <a:schemeClr val="dk1">
                        <a:alpha val="40000"/>
                      </a:schemeClr>
                    </a:outerShdw>
                  </a:effectLst>
                </a:rPr>
                <a:t>Vacuum</a:t>
              </a:r>
            </a:p>
          </p:txBody>
        </p:sp>
        <p:sp>
          <p:nvSpPr>
            <p:cNvPr id="29" name="TextBox 28"/>
            <p:cNvSpPr txBox="1"/>
            <p:nvPr/>
          </p:nvSpPr>
          <p:spPr>
            <a:xfrm rot="4467263">
              <a:off x="1955800" y="3187701"/>
              <a:ext cx="466725" cy="368300"/>
            </a:xfrm>
            <a:prstGeom prst="rect">
              <a:avLst/>
            </a:prstGeom>
            <a:noFill/>
          </p:spPr>
          <p:txBody>
            <a:bodyPr wrap="none">
              <a:spAutoFit/>
            </a:bodyPr>
            <a:lstStyle/>
            <a:p>
              <a:pPr>
                <a:defRPr/>
              </a:pPr>
              <a:r>
                <a:rPr lang="en-US" dirty="0">
                  <a:ln w="0"/>
                  <a:effectLst>
                    <a:outerShdw blurRad="38100" dist="19050" dir="2700000" algn="tl" rotWithShape="0">
                      <a:schemeClr val="dk1">
                        <a:alpha val="40000"/>
                      </a:schemeClr>
                    </a:outerShdw>
                  </a:effectLst>
                </a:rPr>
                <a:t>Air</a:t>
              </a:r>
            </a:p>
          </p:txBody>
        </p:sp>
      </p:grpSp>
      <p:sp>
        <p:nvSpPr>
          <p:cNvPr id="35" name="TextBox 34"/>
          <p:cNvSpPr txBox="1"/>
          <p:nvPr/>
        </p:nvSpPr>
        <p:spPr>
          <a:xfrm>
            <a:off x="3204077" y="804410"/>
            <a:ext cx="5939923" cy="1284967"/>
          </a:xfrm>
          <a:prstGeom prst="rect">
            <a:avLst/>
          </a:prstGeom>
          <a:solidFill>
            <a:schemeClr val="bg1"/>
          </a:solidFill>
          <a:ln>
            <a:noFill/>
          </a:ln>
        </p:spPr>
        <p:txBody>
          <a:bodyPr wrap="square" rtlCol="0">
            <a:spAutoFit/>
          </a:bodyPr>
          <a:lstStyle/>
          <a:p>
            <a:pPr marL="285750" indent="-285750">
              <a:spcBef>
                <a:spcPts val="300"/>
              </a:spcBef>
              <a:buFont typeface="Wingdings" charset="2"/>
              <a:buChar char="Ø"/>
            </a:pPr>
            <a:r>
              <a:rPr lang="en-GB" sz="1400" dirty="0">
                <a:solidFill>
                  <a:schemeClr val="tx2"/>
                </a:solidFill>
              </a:rPr>
              <a:t>RIBs are produced when protons from the PS Booster impinge in one of the two targets in the facility</a:t>
            </a:r>
          </a:p>
          <a:p>
            <a:pPr marL="285750" indent="-285750">
              <a:spcBef>
                <a:spcPts val="300"/>
              </a:spcBef>
              <a:buFont typeface="Wingdings" charset="2"/>
              <a:buChar char="Ø"/>
            </a:pPr>
            <a:r>
              <a:rPr lang="en-GB" sz="1400" dirty="0">
                <a:solidFill>
                  <a:schemeClr val="tx2"/>
                </a:solidFill>
              </a:rPr>
              <a:t>Radioactive isotopes diffuse out of the target when it is heated</a:t>
            </a:r>
          </a:p>
          <a:p>
            <a:pPr marL="285750" indent="-285750">
              <a:spcBef>
                <a:spcPts val="300"/>
              </a:spcBef>
              <a:buFont typeface="Wingdings" charset="2"/>
              <a:buChar char="Ø"/>
            </a:pPr>
            <a:r>
              <a:rPr lang="en-GB" sz="1400" dirty="0">
                <a:solidFill>
                  <a:schemeClr val="tx2"/>
                </a:solidFill>
              </a:rPr>
              <a:t>They are ionized using different mechanisms (surface, plasma, laser)</a:t>
            </a:r>
          </a:p>
          <a:p>
            <a:pPr marL="285750" indent="-285750">
              <a:spcBef>
                <a:spcPts val="300"/>
              </a:spcBef>
              <a:buFont typeface="Wingdings" charset="2"/>
              <a:buChar char="Ø"/>
            </a:pPr>
            <a:r>
              <a:rPr lang="en-GB" sz="1400" dirty="0">
                <a:solidFill>
                  <a:schemeClr val="tx2"/>
                </a:solidFill>
              </a:rPr>
              <a:t>They are pulled out of the floating target front-end biased at 30-60 kV</a:t>
            </a:r>
          </a:p>
        </p:txBody>
      </p:sp>
      <p:pic>
        <p:nvPicPr>
          <p:cNvPr id="44" name="Picture 19" descr="Production_mechanisms.pdf"/>
          <p:cNvPicPr>
            <a:picLocks noChangeAspect="1"/>
          </p:cNvPicPr>
          <p:nvPr/>
        </p:nvPicPr>
        <p:blipFill>
          <a:blip r:embed="rId7">
            <a:extLst>
              <a:ext uri="{28A0092B-C50C-407E-A947-70E740481C1C}">
                <a14:useLocalDpi xmlns:a14="http://schemas.microsoft.com/office/drawing/2010/main" val="0"/>
              </a:ext>
            </a:extLst>
          </a:blip>
          <a:srcRect l="66261" t="21513" r="1625" b="46623"/>
          <a:stretch>
            <a:fillRect/>
          </a:stretch>
        </p:blipFill>
        <p:spPr bwMode="auto">
          <a:xfrm>
            <a:off x="16798" y="678611"/>
            <a:ext cx="3218171" cy="2392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Subtitle 2">
            <a:extLst>
              <a:ext uri="{FF2B5EF4-FFF2-40B4-BE49-F238E27FC236}">
                <a16:creationId xmlns:a16="http://schemas.microsoft.com/office/drawing/2014/main" id="{74EE45AA-9F21-D449-8645-62BDBB2D80A2}"/>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39" name="Picture 38">
            <a:extLst>
              <a:ext uri="{FF2B5EF4-FFF2-40B4-BE49-F238E27FC236}">
                <a16:creationId xmlns:a16="http://schemas.microsoft.com/office/drawing/2014/main" id="{0F7A83F2-FA7D-8C43-8409-0612B60087A9}"/>
              </a:ext>
            </a:extLst>
          </p:cNvPr>
          <p:cNvPicPr>
            <a:picLocks noChangeAspect="1"/>
          </p:cNvPicPr>
          <p:nvPr/>
        </p:nvPicPr>
        <p:blipFill>
          <a:blip r:embed="rId8"/>
          <a:stretch>
            <a:fillRect/>
          </a:stretch>
        </p:blipFill>
        <p:spPr>
          <a:xfrm>
            <a:off x="0" y="6400800"/>
            <a:ext cx="1295400" cy="420840"/>
          </a:xfrm>
          <a:prstGeom prst="rect">
            <a:avLst/>
          </a:prstGeom>
        </p:spPr>
      </p:pic>
      <p:sp>
        <p:nvSpPr>
          <p:cNvPr id="40" name="TextBox 39">
            <a:extLst>
              <a:ext uri="{FF2B5EF4-FFF2-40B4-BE49-F238E27FC236}">
                <a16:creationId xmlns:a16="http://schemas.microsoft.com/office/drawing/2014/main" id="{0F477729-437B-E542-8316-7C6F72DAA856}"/>
              </a:ext>
            </a:extLst>
          </p:cNvPr>
          <p:cNvSpPr txBox="1"/>
          <p:nvPr/>
        </p:nvSpPr>
        <p:spPr>
          <a:xfrm>
            <a:off x="125988" y="166392"/>
            <a:ext cx="7570212" cy="507831"/>
          </a:xfrm>
          <a:prstGeom prst="rect">
            <a:avLst/>
          </a:prstGeom>
          <a:noFill/>
        </p:spPr>
        <p:txBody>
          <a:bodyPr wrap="square" rtlCol="0">
            <a:spAutoFit/>
          </a:bodyPr>
          <a:lstStyle/>
          <a:p>
            <a:r>
              <a:rPr lang="en-GB" sz="2700" u="sng" dirty="0"/>
              <a:t>Introduction to the ISOLDE Facility:</a:t>
            </a:r>
          </a:p>
        </p:txBody>
      </p:sp>
    </p:spTree>
    <p:extLst>
      <p:ext uri="{BB962C8B-B14F-4D97-AF65-F5344CB8AC3E}">
        <p14:creationId xmlns:p14="http://schemas.microsoft.com/office/powerpoint/2010/main" val="960527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8260984" y="15810"/>
            <a:ext cx="880432" cy="878306"/>
          </a:xfrm>
          <a:prstGeom prst="rect">
            <a:avLst/>
          </a:prstGeom>
        </p:spPr>
      </p:pic>
      <p:grpSp>
        <p:nvGrpSpPr>
          <p:cNvPr id="67" name="Group 66"/>
          <p:cNvGrpSpPr/>
          <p:nvPr/>
        </p:nvGrpSpPr>
        <p:grpSpPr>
          <a:xfrm>
            <a:off x="97260" y="1444652"/>
            <a:ext cx="4446165" cy="2750196"/>
            <a:chOff x="544440" y="1939153"/>
            <a:chExt cx="4446165" cy="2750196"/>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803" r="4803"/>
            <a:stretch/>
          </p:blipFill>
          <p:spPr>
            <a:xfrm>
              <a:off x="619432" y="1939153"/>
              <a:ext cx="4286070" cy="2620546"/>
            </a:xfrm>
            <a:prstGeom prst="rect">
              <a:avLst/>
            </a:prstGeom>
          </p:spPr>
        </p:pic>
        <p:sp>
          <p:nvSpPr>
            <p:cNvPr id="47" name="TextBox 46"/>
            <p:cNvSpPr txBox="1"/>
            <p:nvPr/>
          </p:nvSpPr>
          <p:spPr>
            <a:xfrm rot="10800000">
              <a:off x="552697" y="3037051"/>
              <a:ext cx="184666" cy="613951"/>
            </a:xfrm>
            <a:prstGeom prst="rect">
              <a:avLst/>
            </a:prstGeom>
            <a:solidFill>
              <a:schemeClr val="bg1"/>
            </a:solidFill>
          </p:spPr>
          <p:txBody>
            <a:bodyPr vert="eaVert" wrap="none" lIns="0" tIns="0" rIns="0" bIns="0" rtlCol="0">
              <a:spAutoFit/>
            </a:bodyPr>
            <a:lstStyle/>
            <a:p>
              <a:r>
                <a:rPr lang="en-GB" sz="1200" dirty="0"/>
                <a:t># Counts</a:t>
              </a:r>
            </a:p>
          </p:txBody>
        </p:sp>
        <p:sp>
          <p:nvSpPr>
            <p:cNvPr id="50" name="Rectangle 49"/>
            <p:cNvSpPr/>
            <p:nvPr/>
          </p:nvSpPr>
          <p:spPr>
            <a:xfrm>
              <a:off x="2303847" y="4412350"/>
              <a:ext cx="1045479" cy="276999"/>
            </a:xfrm>
            <a:prstGeom prst="rect">
              <a:avLst/>
            </a:prstGeom>
          </p:spPr>
          <p:txBody>
            <a:bodyPr wrap="none">
              <a:spAutoFit/>
            </a:bodyPr>
            <a:lstStyle/>
            <a:p>
              <a:r>
                <a:rPr lang="en-GB" sz="1200" dirty="0"/>
                <a:t>Energy bin #</a:t>
              </a:r>
            </a:p>
          </p:txBody>
        </p:sp>
        <p:sp>
          <p:nvSpPr>
            <p:cNvPr id="53" name="Rectangle 52"/>
            <p:cNvSpPr/>
            <p:nvPr/>
          </p:nvSpPr>
          <p:spPr>
            <a:xfrm>
              <a:off x="2623743" y="2042220"/>
              <a:ext cx="2366862" cy="461665"/>
            </a:xfrm>
            <a:prstGeom prst="rect">
              <a:avLst/>
            </a:prstGeom>
            <a:solidFill>
              <a:schemeClr val="bg1"/>
            </a:solidFill>
            <a:ln>
              <a:solidFill>
                <a:schemeClr val="tx1"/>
              </a:solidFill>
            </a:ln>
          </p:spPr>
          <p:txBody>
            <a:bodyPr wrap="square">
              <a:spAutoFit/>
            </a:bodyPr>
            <a:lstStyle/>
            <a:p>
              <a:r>
                <a:rPr lang="en-GB" sz="1200" dirty="0"/>
                <a:t>Energy spectrum for a beam with A/q = 4.0 and REX energy</a:t>
              </a:r>
            </a:p>
          </p:txBody>
        </p:sp>
        <p:sp>
          <p:nvSpPr>
            <p:cNvPr id="25" name="TextBox 24"/>
            <p:cNvSpPr txBox="1"/>
            <p:nvPr/>
          </p:nvSpPr>
          <p:spPr>
            <a:xfrm>
              <a:off x="3733800" y="3429984"/>
              <a:ext cx="609600" cy="221018"/>
            </a:xfrm>
            <a:prstGeom prst="rect">
              <a:avLst/>
            </a:prstGeom>
            <a:solidFill>
              <a:schemeClr val="bg1"/>
            </a:solidFill>
            <a:ln>
              <a:solidFill>
                <a:srgbClr val="0070C0"/>
              </a:solidFill>
            </a:ln>
          </p:spPr>
          <p:txBody>
            <a:bodyPr wrap="square" lIns="36000" tIns="18000" rIns="36000" bIns="18000" rtlCol="0">
              <a:spAutoFit/>
            </a:bodyPr>
            <a:lstStyle/>
            <a:p>
              <a:pPr algn="ctr"/>
              <a:r>
                <a:rPr lang="en-US" sz="1200" baseline="30000" dirty="0">
                  <a:solidFill>
                    <a:srgbClr val="0070C0"/>
                  </a:solidFill>
                </a:rPr>
                <a:t>132</a:t>
              </a:r>
              <a:r>
                <a:rPr lang="en-US" sz="1200" dirty="0">
                  <a:solidFill>
                    <a:srgbClr val="0070C0"/>
                  </a:solidFill>
                </a:rPr>
                <a:t>Xe</a:t>
              </a:r>
              <a:r>
                <a:rPr lang="en-US" sz="1200" baseline="30000" dirty="0">
                  <a:solidFill>
                    <a:srgbClr val="0070C0"/>
                  </a:solidFill>
                </a:rPr>
                <a:t>33+</a:t>
              </a:r>
            </a:p>
          </p:txBody>
        </p:sp>
        <p:cxnSp>
          <p:nvCxnSpPr>
            <p:cNvPr id="26" name="Straight Arrow Connector 25"/>
            <p:cNvCxnSpPr>
              <a:stCxn id="25" idx="2"/>
            </p:cNvCxnSpPr>
            <p:nvPr/>
          </p:nvCxnSpPr>
          <p:spPr>
            <a:xfrm>
              <a:off x="4038600" y="3651002"/>
              <a:ext cx="304800" cy="486026"/>
            </a:xfrm>
            <a:prstGeom prst="straightConnector1">
              <a:avLst/>
            </a:prstGeom>
            <a:ln w="25400">
              <a:solidFill>
                <a:srgbClr val="0070C0"/>
              </a:solidFill>
              <a:tailEnd type="stealth"/>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313785" y="3104057"/>
              <a:ext cx="581816" cy="221018"/>
            </a:xfrm>
            <a:prstGeom prst="rect">
              <a:avLst/>
            </a:prstGeom>
            <a:solidFill>
              <a:schemeClr val="bg1"/>
            </a:solidFill>
            <a:ln>
              <a:solidFill>
                <a:srgbClr val="0070C0"/>
              </a:solidFill>
            </a:ln>
          </p:spPr>
          <p:txBody>
            <a:bodyPr wrap="square" lIns="36000" tIns="18000" rIns="36000" bIns="18000" rtlCol="0">
              <a:spAutoFit/>
            </a:bodyPr>
            <a:lstStyle/>
            <a:p>
              <a:pPr algn="ctr"/>
              <a:r>
                <a:rPr lang="en-US" sz="1200" baseline="30000" dirty="0">
                  <a:solidFill>
                    <a:srgbClr val="0070C0"/>
                  </a:solidFill>
                </a:rPr>
                <a:t>40</a:t>
              </a:r>
              <a:r>
                <a:rPr lang="en-US" sz="1200" dirty="0">
                  <a:solidFill>
                    <a:srgbClr val="0070C0"/>
                  </a:solidFill>
                </a:rPr>
                <a:t>Ar</a:t>
              </a:r>
              <a:r>
                <a:rPr lang="en-US" sz="1200" baseline="30000" dirty="0">
                  <a:solidFill>
                    <a:srgbClr val="0070C0"/>
                  </a:solidFill>
                </a:rPr>
                <a:t>10+</a:t>
              </a:r>
            </a:p>
          </p:txBody>
        </p:sp>
        <p:cxnSp>
          <p:nvCxnSpPr>
            <p:cNvPr id="33" name="Straight Arrow Connector 32"/>
            <p:cNvCxnSpPr>
              <a:stCxn id="32" idx="2"/>
            </p:cNvCxnSpPr>
            <p:nvPr/>
          </p:nvCxnSpPr>
          <p:spPr>
            <a:xfrm flipH="1">
              <a:off x="2184061" y="3325075"/>
              <a:ext cx="420632" cy="369815"/>
            </a:xfrm>
            <a:prstGeom prst="straightConnector1">
              <a:avLst/>
            </a:prstGeom>
            <a:ln w="25400">
              <a:solidFill>
                <a:srgbClr val="0070C0"/>
              </a:solidFill>
              <a:tailEnd type="stealth"/>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929282" y="2307652"/>
              <a:ext cx="509118" cy="221018"/>
            </a:xfrm>
            <a:prstGeom prst="rect">
              <a:avLst/>
            </a:prstGeom>
            <a:solidFill>
              <a:schemeClr val="bg1"/>
            </a:solidFill>
            <a:ln>
              <a:solidFill>
                <a:srgbClr val="0070C0"/>
              </a:solidFill>
            </a:ln>
          </p:spPr>
          <p:txBody>
            <a:bodyPr wrap="square" lIns="36000" tIns="18000" rIns="36000" bIns="18000" rtlCol="0">
              <a:spAutoFit/>
            </a:bodyPr>
            <a:lstStyle/>
            <a:p>
              <a:pPr algn="ctr"/>
              <a:r>
                <a:rPr lang="en-US" sz="1200" baseline="30000" dirty="0">
                  <a:solidFill>
                    <a:srgbClr val="0070C0"/>
                  </a:solidFill>
                </a:rPr>
                <a:t>20</a:t>
              </a:r>
              <a:r>
                <a:rPr lang="en-US" sz="1200" dirty="0">
                  <a:solidFill>
                    <a:srgbClr val="0070C0"/>
                  </a:solidFill>
                </a:rPr>
                <a:t>Ne</a:t>
              </a:r>
              <a:r>
                <a:rPr lang="en-US" sz="1200" baseline="30000" dirty="0">
                  <a:solidFill>
                    <a:srgbClr val="0070C0"/>
                  </a:solidFill>
                </a:rPr>
                <a:t>5+</a:t>
              </a:r>
            </a:p>
          </p:txBody>
        </p:sp>
        <p:cxnSp>
          <p:nvCxnSpPr>
            <p:cNvPr id="38" name="Straight Arrow Connector 37"/>
            <p:cNvCxnSpPr>
              <a:stCxn id="37" idx="1"/>
            </p:cNvCxnSpPr>
            <p:nvPr/>
          </p:nvCxnSpPr>
          <p:spPr>
            <a:xfrm flipH="1" flipV="1">
              <a:off x="1600200" y="2307652"/>
              <a:ext cx="329082" cy="110509"/>
            </a:xfrm>
            <a:prstGeom prst="straightConnector1">
              <a:avLst/>
            </a:prstGeom>
            <a:ln w="25400">
              <a:solidFill>
                <a:srgbClr val="0070C0"/>
              </a:solidFill>
              <a:tailEnd type="stealth"/>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147188" y="3102612"/>
              <a:ext cx="509118" cy="221018"/>
            </a:xfrm>
            <a:prstGeom prst="rect">
              <a:avLst/>
            </a:prstGeom>
            <a:solidFill>
              <a:schemeClr val="bg1"/>
            </a:solidFill>
            <a:ln>
              <a:solidFill>
                <a:srgbClr val="0070C0"/>
              </a:solidFill>
            </a:ln>
          </p:spPr>
          <p:txBody>
            <a:bodyPr wrap="square" lIns="36000" tIns="18000" rIns="36000" bIns="18000" rtlCol="0">
              <a:spAutoFit/>
            </a:bodyPr>
            <a:lstStyle/>
            <a:p>
              <a:pPr algn="ctr"/>
              <a:r>
                <a:rPr lang="en-US" sz="1200" baseline="30000" dirty="0">
                  <a:solidFill>
                    <a:srgbClr val="0070C0"/>
                  </a:solidFill>
                </a:rPr>
                <a:t>16</a:t>
              </a:r>
              <a:r>
                <a:rPr lang="en-US" sz="1200" dirty="0">
                  <a:solidFill>
                    <a:srgbClr val="0070C0"/>
                  </a:solidFill>
                </a:rPr>
                <a:t>O</a:t>
              </a:r>
              <a:r>
                <a:rPr lang="en-US" sz="1200" baseline="30000" dirty="0">
                  <a:solidFill>
                    <a:srgbClr val="0070C0"/>
                  </a:solidFill>
                </a:rPr>
                <a:t>4+</a:t>
              </a:r>
            </a:p>
          </p:txBody>
        </p:sp>
        <p:cxnSp>
          <p:nvCxnSpPr>
            <p:cNvPr id="55" name="Straight Arrow Connector 54"/>
            <p:cNvCxnSpPr>
              <a:stCxn id="54" idx="2"/>
            </p:cNvCxnSpPr>
            <p:nvPr/>
          </p:nvCxnSpPr>
          <p:spPr>
            <a:xfrm>
              <a:off x="1401747" y="3323630"/>
              <a:ext cx="43000" cy="399741"/>
            </a:xfrm>
            <a:prstGeom prst="straightConnector1">
              <a:avLst/>
            </a:prstGeom>
            <a:ln w="25400">
              <a:solidFill>
                <a:srgbClr val="0070C0"/>
              </a:solidFill>
              <a:tailEnd type="stealth"/>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57548" y="2061782"/>
              <a:ext cx="548135" cy="221018"/>
            </a:xfrm>
            <a:prstGeom prst="rect">
              <a:avLst/>
            </a:prstGeom>
            <a:solidFill>
              <a:schemeClr val="bg1"/>
            </a:solidFill>
            <a:ln>
              <a:solidFill>
                <a:srgbClr val="0070C0"/>
              </a:solidFill>
            </a:ln>
          </p:spPr>
          <p:txBody>
            <a:bodyPr wrap="square" lIns="36000" tIns="18000" rIns="36000" bIns="18000" rtlCol="0">
              <a:spAutoFit/>
            </a:bodyPr>
            <a:lstStyle/>
            <a:p>
              <a:pPr algn="ctr"/>
              <a:r>
                <a:rPr lang="en-US" sz="1200" baseline="30000" dirty="0">
                  <a:solidFill>
                    <a:srgbClr val="0070C0"/>
                  </a:solidFill>
                </a:rPr>
                <a:t>4</a:t>
              </a:r>
              <a:r>
                <a:rPr lang="en-US" sz="1200" dirty="0">
                  <a:solidFill>
                    <a:srgbClr val="0070C0"/>
                  </a:solidFill>
                </a:rPr>
                <a:t>He</a:t>
              </a:r>
              <a:r>
                <a:rPr lang="en-US" sz="1200" baseline="30000" dirty="0">
                  <a:solidFill>
                    <a:srgbClr val="0070C0"/>
                  </a:solidFill>
                </a:rPr>
                <a:t>1+</a:t>
              </a:r>
            </a:p>
          </p:txBody>
        </p:sp>
        <p:cxnSp>
          <p:nvCxnSpPr>
            <p:cNvPr id="57" name="Straight Arrow Connector 56"/>
            <p:cNvCxnSpPr>
              <a:stCxn id="56" idx="2"/>
            </p:cNvCxnSpPr>
            <p:nvPr/>
          </p:nvCxnSpPr>
          <p:spPr>
            <a:xfrm>
              <a:off x="931616" y="2282800"/>
              <a:ext cx="158048" cy="218989"/>
            </a:xfrm>
            <a:prstGeom prst="straightConnector1">
              <a:avLst/>
            </a:prstGeom>
            <a:ln w="25400">
              <a:solidFill>
                <a:srgbClr val="0070C0"/>
              </a:solidFill>
              <a:tailEnd type="stealth"/>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44440" y="3836848"/>
              <a:ext cx="509118" cy="221018"/>
            </a:xfrm>
            <a:prstGeom prst="rect">
              <a:avLst/>
            </a:prstGeom>
            <a:solidFill>
              <a:schemeClr val="bg1"/>
            </a:solidFill>
            <a:ln>
              <a:solidFill>
                <a:srgbClr val="0070C0"/>
              </a:solidFill>
            </a:ln>
          </p:spPr>
          <p:txBody>
            <a:bodyPr wrap="square" lIns="36000" tIns="18000" rIns="36000" bIns="18000" rtlCol="0">
              <a:spAutoFit/>
            </a:bodyPr>
            <a:lstStyle/>
            <a:p>
              <a:pPr algn="ctr"/>
              <a:r>
                <a:rPr lang="en-US" sz="1200" baseline="30000" dirty="0">
                  <a:solidFill>
                    <a:srgbClr val="0070C0"/>
                  </a:solidFill>
                </a:rPr>
                <a:t>12</a:t>
              </a:r>
              <a:r>
                <a:rPr lang="en-US" sz="1200" dirty="0">
                  <a:solidFill>
                    <a:srgbClr val="0070C0"/>
                  </a:solidFill>
                </a:rPr>
                <a:t>C</a:t>
              </a:r>
              <a:r>
                <a:rPr lang="en-US" sz="1200" baseline="30000" dirty="0">
                  <a:solidFill>
                    <a:srgbClr val="0070C0"/>
                  </a:solidFill>
                </a:rPr>
                <a:t>3+</a:t>
              </a:r>
            </a:p>
          </p:txBody>
        </p:sp>
        <p:cxnSp>
          <p:nvCxnSpPr>
            <p:cNvPr id="64" name="Straight Arrow Connector 63"/>
            <p:cNvCxnSpPr/>
            <p:nvPr/>
          </p:nvCxnSpPr>
          <p:spPr>
            <a:xfrm>
              <a:off x="1053558" y="3947357"/>
              <a:ext cx="218967" cy="108480"/>
            </a:xfrm>
            <a:prstGeom prst="straightConnector1">
              <a:avLst/>
            </a:prstGeom>
            <a:ln w="25400">
              <a:solidFill>
                <a:srgbClr val="0070C0"/>
              </a:solidFill>
              <a:tailEnd type="stealth"/>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210368" y="4289740"/>
            <a:ext cx="4017589" cy="2568260"/>
            <a:chOff x="4821610" y="1562513"/>
            <a:chExt cx="4017589" cy="256826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686" t="6226" r="6686" b="1362"/>
            <a:stretch/>
          </p:blipFill>
          <p:spPr>
            <a:xfrm>
              <a:off x="5006276" y="1680057"/>
              <a:ext cx="3832923" cy="2176270"/>
            </a:xfrm>
            <a:prstGeom prst="rect">
              <a:avLst/>
            </a:prstGeom>
          </p:spPr>
        </p:pic>
        <p:sp>
          <p:nvSpPr>
            <p:cNvPr id="27" name="Rectangle 26"/>
            <p:cNvSpPr/>
            <p:nvPr/>
          </p:nvSpPr>
          <p:spPr>
            <a:xfrm>
              <a:off x="6316435" y="3853774"/>
              <a:ext cx="1524000" cy="276999"/>
            </a:xfrm>
            <a:prstGeom prst="rect">
              <a:avLst/>
            </a:prstGeom>
          </p:spPr>
          <p:txBody>
            <a:bodyPr wrap="square">
              <a:spAutoFit/>
            </a:bodyPr>
            <a:lstStyle/>
            <a:p>
              <a:r>
                <a:rPr lang="en-GB" sz="1200" dirty="0"/>
                <a:t>Mass Number (A)</a:t>
              </a:r>
            </a:p>
          </p:txBody>
        </p:sp>
        <p:sp>
          <p:nvSpPr>
            <p:cNvPr id="28" name="TextBox 27"/>
            <p:cNvSpPr txBox="1"/>
            <p:nvPr/>
          </p:nvSpPr>
          <p:spPr>
            <a:xfrm rot="10800000">
              <a:off x="4821610" y="2443231"/>
              <a:ext cx="184666" cy="649922"/>
            </a:xfrm>
            <a:prstGeom prst="rect">
              <a:avLst/>
            </a:prstGeom>
            <a:solidFill>
              <a:schemeClr val="bg1"/>
            </a:solidFill>
          </p:spPr>
          <p:txBody>
            <a:bodyPr vert="eaVert" wrap="none" lIns="0" tIns="0" rIns="0" bIns="0" rtlCol="0">
              <a:spAutoFit/>
            </a:bodyPr>
            <a:lstStyle/>
            <a:p>
              <a:r>
                <a:rPr lang="en-GB" sz="1200" dirty="0" err="1"/>
                <a:t>Ebin</a:t>
              </a:r>
              <a:r>
                <a:rPr lang="en-GB" sz="1200" dirty="0"/>
                <a:t># / A </a:t>
              </a:r>
            </a:p>
          </p:txBody>
        </p:sp>
        <p:sp>
          <p:nvSpPr>
            <p:cNvPr id="29" name="Rectangle 28"/>
            <p:cNvSpPr/>
            <p:nvPr/>
          </p:nvSpPr>
          <p:spPr>
            <a:xfrm>
              <a:off x="6494017" y="1562513"/>
              <a:ext cx="2200062" cy="461665"/>
            </a:xfrm>
            <a:prstGeom prst="rect">
              <a:avLst/>
            </a:prstGeom>
            <a:solidFill>
              <a:schemeClr val="bg1"/>
            </a:solidFill>
            <a:ln>
              <a:solidFill>
                <a:schemeClr val="tx1"/>
              </a:solidFill>
            </a:ln>
          </p:spPr>
          <p:txBody>
            <a:bodyPr wrap="square">
              <a:spAutoFit/>
            </a:bodyPr>
            <a:lstStyle/>
            <a:p>
              <a:r>
                <a:rPr lang="en-GB" sz="1200" dirty="0"/>
                <a:t>Deviation from linearity as a function of mass number</a:t>
              </a:r>
            </a:p>
          </p:txBody>
        </p:sp>
      </p:grpSp>
      <p:grpSp>
        <p:nvGrpSpPr>
          <p:cNvPr id="7" name="Group 6"/>
          <p:cNvGrpSpPr/>
          <p:nvPr/>
        </p:nvGrpSpPr>
        <p:grpSpPr>
          <a:xfrm>
            <a:off x="5263817" y="1592774"/>
            <a:ext cx="3576716" cy="2473372"/>
            <a:chOff x="259486" y="4101996"/>
            <a:chExt cx="3576716" cy="2473372"/>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075" t="3352" r="7582" b="2398"/>
            <a:stretch/>
          </p:blipFill>
          <p:spPr>
            <a:xfrm>
              <a:off x="360642" y="4322027"/>
              <a:ext cx="3475560" cy="2085336"/>
            </a:xfrm>
            <a:prstGeom prst="rect">
              <a:avLst/>
            </a:prstGeom>
          </p:spPr>
        </p:pic>
        <p:sp>
          <p:nvSpPr>
            <p:cNvPr id="31" name="Rectangle 30"/>
            <p:cNvSpPr/>
            <p:nvPr/>
          </p:nvSpPr>
          <p:spPr>
            <a:xfrm>
              <a:off x="838316" y="4101996"/>
              <a:ext cx="2590684" cy="276999"/>
            </a:xfrm>
            <a:prstGeom prst="rect">
              <a:avLst/>
            </a:prstGeom>
            <a:solidFill>
              <a:schemeClr val="bg1"/>
            </a:solidFill>
            <a:ln>
              <a:solidFill>
                <a:schemeClr val="tx1"/>
              </a:solidFill>
            </a:ln>
          </p:spPr>
          <p:txBody>
            <a:bodyPr wrap="square">
              <a:spAutoFit/>
            </a:bodyPr>
            <a:lstStyle/>
            <a:p>
              <a:r>
                <a:rPr lang="en-GB" sz="1200" dirty="0"/>
                <a:t>XT00.1000 deviation from linearity</a:t>
              </a:r>
            </a:p>
          </p:txBody>
        </p:sp>
        <p:sp>
          <p:nvSpPr>
            <p:cNvPr id="34" name="Rectangle 33"/>
            <p:cNvSpPr/>
            <p:nvPr/>
          </p:nvSpPr>
          <p:spPr>
            <a:xfrm>
              <a:off x="1482102" y="6298369"/>
              <a:ext cx="1524000" cy="276999"/>
            </a:xfrm>
            <a:prstGeom prst="rect">
              <a:avLst/>
            </a:prstGeom>
          </p:spPr>
          <p:txBody>
            <a:bodyPr wrap="square">
              <a:spAutoFit/>
            </a:bodyPr>
            <a:lstStyle/>
            <a:p>
              <a:r>
                <a:rPr lang="en-GB" sz="1200" dirty="0"/>
                <a:t>Mass Number (A)</a:t>
              </a:r>
            </a:p>
          </p:txBody>
        </p:sp>
        <p:sp>
          <p:nvSpPr>
            <p:cNvPr id="35" name="TextBox 34"/>
            <p:cNvSpPr txBox="1"/>
            <p:nvPr/>
          </p:nvSpPr>
          <p:spPr>
            <a:xfrm rot="10800000">
              <a:off x="259486" y="4971521"/>
              <a:ext cx="184666" cy="649922"/>
            </a:xfrm>
            <a:prstGeom prst="rect">
              <a:avLst/>
            </a:prstGeom>
            <a:solidFill>
              <a:schemeClr val="bg1"/>
            </a:solidFill>
          </p:spPr>
          <p:txBody>
            <a:bodyPr vert="eaVert" wrap="none" lIns="0" tIns="0" rIns="0" bIns="0" rtlCol="0">
              <a:spAutoFit/>
            </a:bodyPr>
            <a:lstStyle/>
            <a:p>
              <a:r>
                <a:rPr lang="en-GB" sz="1200" dirty="0" err="1"/>
                <a:t>Ebin</a:t>
              </a:r>
              <a:r>
                <a:rPr lang="en-GB" sz="1200" dirty="0"/>
                <a:t># / A </a:t>
              </a:r>
            </a:p>
          </p:txBody>
        </p:sp>
      </p:grpSp>
      <p:grpSp>
        <p:nvGrpSpPr>
          <p:cNvPr id="9" name="Group 8"/>
          <p:cNvGrpSpPr/>
          <p:nvPr/>
        </p:nvGrpSpPr>
        <p:grpSpPr>
          <a:xfrm>
            <a:off x="5267749" y="4200255"/>
            <a:ext cx="3572784" cy="2473372"/>
            <a:chOff x="4907570" y="4111183"/>
            <a:chExt cx="3572784" cy="2473372"/>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099" t="4413" r="7843" b="2739"/>
            <a:stretch/>
          </p:blipFill>
          <p:spPr>
            <a:xfrm>
              <a:off x="5051354" y="4349759"/>
              <a:ext cx="3429000" cy="2057400"/>
            </a:xfrm>
            <a:prstGeom prst="rect">
              <a:avLst/>
            </a:prstGeom>
          </p:spPr>
        </p:pic>
        <p:sp>
          <p:nvSpPr>
            <p:cNvPr id="36" name="Rectangle 35"/>
            <p:cNvSpPr/>
            <p:nvPr/>
          </p:nvSpPr>
          <p:spPr>
            <a:xfrm>
              <a:off x="5486400" y="4111183"/>
              <a:ext cx="2590684" cy="276999"/>
            </a:xfrm>
            <a:prstGeom prst="rect">
              <a:avLst/>
            </a:prstGeom>
            <a:solidFill>
              <a:schemeClr val="bg1"/>
            </a:solidFill>
            <a:ln>
              <a:solidFill>
                <a:schemeClr val="tx1"/>
              </a:solidFill>
            </a:ln>
          </p:spPr>
          <p:txBody>
            <a:bodyPr wrap="square">
              <a:spAutoFit/>
            </a:bodyPr>
            <a:lstStyle/>
            <a:p>
              <a:r>
                <a:rPr lang="en-GB" sz="1200" dirty="0"/>
                <a:t>XT00.1900 deviation from linearity</a:t>
              </a:r>
            </a:p>
          </p:txBody>
        </p:sp>
        <p:sp>
          <p:nvSpPr>
            <p:cNvPr id="39" name="Rectangle 38"/>
            <p:cNvSpPr/>
            <p:nvPr/>
          </p:nvSpPr>
          <p:spPr>
            <a:xfrm>
              <a:off x="6130186" y="6307556"/>
              <a:ext cx="1524000" cy="276999"/>
            </a:xfrm>
            <a:prstGeom prst="rect">
              <a:avLst/>
            </a:prstGeom>
          </p:spPr>
          <p:txBody>
            <a:bodyPr wrap="square">
              <a:spAutoFit/>
            </a:bodyPr>
            <a:lstStyle/>
            <a:p>
              <a:r>
                <a:rPr lang="en-GB" sz="1200" dirty="0"/>
                <a:t>Mass Number (A)</a:t>
              </a:r>
            </a:p>
          </p:txBody>
        </p:sp>
        <p:sp>
          <p:nvSpPr>
            <p:cNvPr id="40" name="TextBox 39"/>
            <p:cNvSpPr txBox="1"/>
            <p:nvPr/>
          </p:nvSpPr>
          <p:spPr>
            <a:xfrm rot="10800000">
              <a:off x="4907570" y="4980708"/>
              <a:ext cx="184666" cy="649922"/>
            </a:xfrm>
            <a:prstGeom prst="rect">
              <a:avLst/>
            </a:prstGeom>
            <a:solidFill>
              <a:schemeClr val="bg1"/>
            </a:solidFill>
          </p:spPr>
          <p:txBody>
            <a:bodyPr vert="eaVert" wrap="none" lIns="0" tIns="0" rIns="0" bIns="0" rtlCol="0">
              <a:spAutoFit/>
            </a:bodyPr>
            <a:lstStyle/>
            <a:p>
              <a:r>
                <a:rPr lang="en-GB" sz="1200" dirty="0" err="1"/>
                <a:t>Ebin</a:t>
              </a:r>
              <a:r>
                <a:rPr lang="en-GB" sz="1200" dirty="0"/>
                <a:t># / A </a:t>
              </a:r>
            </a:p>
          </p:txBody>
        </p:sp>
      </p:grpSp>
      <p:sp>
        <p:nvSpPr>
          <p:cNvPr id="43" name="TextBox 42"/>
          <p:cNvSpPr txBox="1"/>
          <p:nvPr/>
        </p:nvSpPr>
        <p:spPr>
          <a:xfrm>
            <a:off x="23140" y="1086141"/>
            <a:ext cx="9067800" cy="307777"/>
          </a:xfrm>
          <a:prstGeom prst="rect">
            <a:avLst/>
          </a:prstGeom>
          <a:noFill/>
          <a:ln>
            <a:noFill/>
          </a:ln>
        </p:spPr>
        <p:txBody>
          <a:bodyPr wrap="square" rtlCol="0">
            <a:spAutoFit/>
          </a:bodyPr>
          <a:lstStyle/>
          <a:p>
            <a:pPr marL="285750" indent="-285750">
              <a:spcBef>
                <a:spcPts val="300"/>
              </a:spcBef>
              <a:buFont typeface="Wingdings" panose="05000000000000000000" pitchFamily="2" charset="2"/>
              <a:buChar char="§"/>
            </a:pPr>
            <a:r>
              <a:rPr lang="en-GB" sz="1400"/>
              <a:t>Cocktail </a:t>
            </a:r>
            <a:r>
              <a:rPr lang="en-GB" sz="1400" dirty="0"/>
              <a:t>of beams (EBIS and </a:t>
            </a:r>
            <a:r>
              <a:rPr lang="en-GB" sz="1400" dirty="0" err="1"/>
              <a:t>Xe</a:t>
            </a:r>
            <a:r>
              <a:rPr lang="en-GB" sz="1400" dirty="0"/>
              <a:t> from GPS target) sent to the XT00.1000 silicon detector</a:t>
            </a:r>
          </a:p>
        </p:txBody>
      </p:sp>
      <p:sp>
        <p:nvSpPr>
          <p:cNvPr id="45" name="Title 1"/>
          <p:cNvSpPr txBox="1">
            <a:spLocks/>
          </p:cNvSpPr>
          <p:nvPr/>
        </p:nvSpPr>
        <p:spPr>
          <a:xfrm>
            <a:off x="15711" y="658726"/>
            <a:ext cx="5699289" cy="42208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u="sng" dirty="0"/>
              <a:t>Energy measurements using silicon detectors:</a:t>
            </a:r>
          </a:p>
        </p:txBody>
      </p:sp>
      <p:pic>
        <p:nvPicPr>
          <p:cNvPr id="42" name="Picture 41">
            <a:extLst>
              <a:ext uri="{FF2B5EF4-FFF2-40B4-BE49-F238E27FC236}">
                <a16:creationId xmlns:a16="http://schemas.microsoft.com/office/drawing/2014/main" id="{B8899B16-6FB0-0547-A9BF-2C7025F9ECDD}"/>
              </a:ext>
            </a:extLst>
          </p:cNvPr>
          <p:cNvPicPr>
            <a:picLocks noChangeAspect="1"/>
          </p:cNvPicPr>
          <p:nvPr/>
        </p:nvPicPr>
        <p:blipFill>
          <a:blip r:embed="rId7"/>
          <a:stretch>
            <a:fillRect/>
          </a:stretch>
        </p:blipFill>
        <p:spPr>
          <a:xfrm>
            <a:off x="0" y="6400800"/>
            <a:ext cx="1295400" cy="420840"/>
          </a:xfrm>
          <a:prstGeom prst="rect">
            <a:avLst/>
          </a:prstGeom>
        </p:spPr>
      </p:pic>
      <p:sp>
        <p:nvSpPr>
          <p:cNvPr id="46" name="Subtitle 2">
            <a:extLst>
              <a:ext uri="{FF2B5EF4-FFF2-40B4-BE49-F238E27FC236}">
                <a16:creationId xmlns:a16="http://schemas.microsoft.com/office/drawing/2014/main" id="{B1C1A8C1-829C-544B-AE82-9DA3906BDCEE}"/>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
        <p:nvSpPr>
          <p:cNvPr id="48" name="Title 1">
            <a:extLst>
              <a:ext uri="{FF2B5EF4-FFF2-40B4-BE49-F238E27FC236}">
                <a16:creationId xmlns:a16="http://schemas.microsoft.com/office/drawing/2014/main" id="{37032EF7-92C4-B644-8582-C098EE60500E}"/>
              </a:ext>
            </a:extLst>
          </p:cNvPr>
          <p:cNvSpPr txBox="1">
            <a:spLocks/>
          </p:cNvSpPr>
          <p:nvPr/>
        </p:nvSpPr>
        <p:spPr>
          <a:xfrm>
            <a:off x="-15831" y="50414"/>
            <a:ext cx="89154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Highlights Beam Commissioning:</a:t>
            </a:r>
          </a:p>
        </p:txBody>
      </p:sp>
    </p:spTree>
    <p:extLst>
      <p:ext uri="{BB962C8B-B14F-4D97-AF65-F5344CB8AC3E}">
        <p14:creationId xmlns:p14="http://schemas.microsoft.com/office/powerpoint/2010/main" val="406649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7168" y="53079"/>
            <a:ext cx="6762794"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Outline:</a:t>
            </a:r>
          </a:p>
        </p:txBody>
      </p:sp>
      <p:sp>
        <p:nvSpPr>
          <p:cNvPr id="3" name="Content Placeholder 2"/>
          <p:cNvSpPr>
            <a:spLocks noGrp="1"/>
          </p:cNvSpPr>
          <p:nvPr>
            <p:ph idx="1"/>
          </p:nvPr>
        </p:nvSpPr>
        <p:spPr>
          <a:xfrm>
            <a:off x="304800" y="1143000"/>
            <a:ext cx="7848600" cy="3938277"/>
          </a:xfrm>
        </p:spPr>
        <p:txBody>
          <a:bodyPr>
            <a:normAutofit fontScale="92500" lnSpcReduction="20000"/>
          </a:bodyPr>
          <a:lstStyle/>
          <a:p>
            <a:pPr>
              <a:buFont typeface="Wingdings" pitchFamily="2" charset="2"/>
              <a:buChar char="Ø"/>
            </a:pPr>
            <a:r>
              <a:rPr lang="en-GB" sz="2400" dirty="0"/>
              <a:t>Introduction to the ISOLDE Facility</a:t>
            </a:r>
          </a:p>
          <a:p>
            <a:pPr>
              <a:buFont typeface="Wingdings" pitchFamily="2" charset="2"/>
              <a:buChar char="Ø"/>
            </a:pPr>
            <a:endParaRPr lang="en-GB" sz="2400" dirty="0"/>
          </a:p>
          <a:p>
            <a:pPr>
              <a:buFont typeface="Wingdings" pitchFamily="2" charset="2"/>
              <a:buChar char="Ø"/>
            </a:pPr>
            <a:r>
              <a:rPr lang="en-GB" sz="2400" dirty="0"/>
              <a:t>The REX/HIE-ISOLDE Post-Accelerator</a:t>
            </a:r>
          </a:p>
          <a:p>
            <a:pPr>
              <a:buFont typeface="Wingdings" pitchFamily="2" charset="2"/>
              <a:buChar char="Ø"/>
            </a:pPr>
            <a:endParaRPr lang="en-GB" sz="2400" dirty="0"/>
          </a:p>
          <a:p>
            <a:pPr>
              <a:buFont typeface="Wingdings" pitchFamily="2" charset="2"/>
              <a:buChar char="Ø"/>
            </a:pPr>
            <a:r>
              <a:rPr lang="en-GB" sz="2400" dirty="0"/>
              <a:t>Highlights Beam Commissioning</a:t>
            </a:r>
          </a:p>
          <a:p>
            <a:pPr>
              <a:buFont typeface="Wingdings" pitchFamily="2" charset="2"/>
              <a:buChar char="Ø"/>
            </a:pPr>
            <a:endParaRPr lang="en-GB" sz="2400" dirty="0"/>
          </a:p>
          <a:p>
            <a:pPr>
              <a:buFont typeface="Wingdings" pitchFamily="2" charset="2"/>
              <a:buChar char="Ø"/>
            </a:pPr>
            <a:r>
              <a:rPr lang="en-GB" sz="2400" dirty="0"/>
              <a:t>Highlights Early Operations</a:t>
            </a:r>
          </a:p>
          <a:p>
            <a:pPr>
              <a:buFont typeface="Wingdings" pitchFamily="2" charset="2"/>
              <a:buChar char="Ø"/>
            </a:pPr>
            <a:endParaRPr lang="en-GB" sz="2400" dirty="0"/>
          </a:p>
          <a:p>
            <a:pPr>
              <a:buFont typeface="Wingdings" pitchFamily="2" charset="2"/>
              <a:buChar char="Ø"/>
            </a:pPr>
            <a:r>
              <a:rPr lang="en-GB" sz="2400" dirty="0"/>
              <a:t>Selected Issues</a:t>
            </a:r>
          </a:p>
          <a:p>
            <a:pPr>
              <a:buFont typeface="Wingdings" pitchFamily="2" charset="2"/>
              <a:buChar char="Ø"/>
            </a:pPr>
            <a:endParaRPr lang="en-GB" sz="2400" dirty="0"/>
          </a:p>
          <a:p>
            <a:pPr>
              <a:buFont typeface="Wingdings" pitchFamily="2" charset="2"/>
              <a:buChar char="Ø"/>
            </a:pPr>
            <a:r>
              <a:rPr lang="en-GB" sz="2400" dirty="0"/>
              <a:t>Summary</a:t>
            </a:r>
          </a:p>
        </p:txBody>
      </p:sp>
      <p:sp>
        <p:nvSpPr>
          <p:cNvPr id="11" name="Rounded Rectangle 10"/>
          <p:cNvSpPr/>
          <p:nvPr/>
        </p:nvSpPr>
        <p:spPr>
          <a:xfrm flipV="1">
            <a:off x="228600" y="1069637"/>
            <a:ext cx="6781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a:blip r:embed="rId2" cstate="print"/>
          <a:stretch>
            <a:fillRect/>
          </a:stretch>
        </p:blipFill>
        <p:spPr>
          <a:xfrm>
            <a:off x="8260984" y="15810"/>
            <a:ext cx="880432" cy="878306"/>
          </a:xfrm>
          <a:prstGeom prst="rect">
            <a:avLst/>
          </a:prstGeom>
        </p:spPr>
      </p:pic>
      <p:sp>
        <p:nvSpPr>
          <p:cNvPr id="8" name="Subtitle 2"/>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9" name="Picture 8">
            <a:extLst>
              <a:ext uri="{FF2B5EF4-FFF2-40B4-BE49-F238E27FC236}">
                <a16:creationId xmlns:a16="http://schemas.microsoft.com/office/drawing/2014/main" id="{91EB5F03-68BF-7E48-822C-3043E3DA7007}"/>
              </a:ext>
            </a:extLst>
          </p:cNvPr>
          <p:cNvPicPr>
            <a:picLocks noChangeAspect="1"/>
          </p:cNvPicPr>
          <p:nvPr/>
        </p:nvPicPr>
        <p:blipFill>
          <a:blip r:embed="rId3"/>
          <a:stretch>
            <a:fillRect/>
          </a:stretch>
        </p:blipFill>
        <p:spPr>
          <a:xfrm>
            <a:off x="0" y="6400800"/>
            <a:ext cx="1295400" cy="420840"/>
          </a:xfrm>
          <a:prstGeom prst="rect">
            <a:avLst/>
          </a:prstGeom>
        </p:spPr>
      </p:pic>
    </p:spTree>
    <p:extLst>
      <p:ext uri="{BB962C8B-B14F-4D97-AF65-F5344CB8AC3E}">
        <p14:creationId xmlns:p14="http://schemas.microsoft.com/office/powerpoint/2010/main" val="2738683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7168" y="53079"/>
            <a:ext cx="6762794"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Outline:</a:t>
            </a:r>
          </a:p>
        </p:txBody>
      </p:sp>
      <p:sp>
        <p:nvSpPr>
          <p:cNvPr id="3" name="Content Placeholder 2"/>
          <p:cNvSpPr>
            <a:spLocks noGrp="1"/>
          </p:cNvSpPr>
          <p:nvPr>
            <p:ph idx="1"/>
          </p:nvPr>
        </p:nvSpPr>
        <p:spPr>
          <a:xfrm>
            <a:off x="304800" y="1143000"/>
            <a:ext cx="7848600" cy="5406361"/>
          </a:xfrm>
        </p:spPr>
        <p:txBody>
          <a:bodyPr>
            <a:normAutofit fontScale="47500" lnSpcReduction="20000"/>
          </a:bodyPr>
          <a:lstStyle/>
          <a:p>
            <a:pPr>
              <a:buFont typeface="Wingdings" panose="05000000000000000000" pitchFamily="2" charset="2"/>
              <a:buChar char="§"/>
            </a:pPr>
            <a:r>
              <a:rPr lang="en-GB" sz="2400" dirty="0"/>
              <a:t>Introduction to the ISOLDE facility</a:t>
            </a:r>
          </a:p>
          <a:p>
            <a:pPr>
              <a:buFont typeface="Wingdings" panose="05000000000000000000" pitchFamily="2" charset="2"/>
              <a:buChar char="§"/>
            </a:pPr>
            <a:endParaRPr lang="en-GB" sz="2400" dirty="0"/>
          </a:p>
          <a:p>
            <a:pPr>
              <a:buFont typeface="Wingdings" panose="05000000000000000000" pitchFamily="2" charset="2"/>
              <a:buChar char="§"/>
            </a:pPr>
            <a:r>
              <a:rPr lang="en-GB" sz="2400" dirty="0"/>
              <a:t>The REX/HIE-ISOLDE </a:t>
            </a:r>
            <a:r>
              <a:rPr lang="en-GB" sz="2400" dirty="0" err="1"/>
              <a:t>Linac</a:t>
            </a:r>
            <a:endParaRPr lang="en-GB" sz="2400" dirty="0"/>
          </a:p>
          <a:p>
            <a:pPr lvl="1">
              <a:buFont typeface="Wingdings" panose="05000000000000000000" pitchFamily="2" charset="2"/>
              <a:buChar char="§"/>
            </a:pPr>
            <a:r>
              <a:rPr lang="en-GB" sz="2000" dirty="0"/>
              <a:t>Description of the </a:t>
            </a:r>
            <a:r>
              <a:rPr lang="en-GB" sz="2000" dirty="0" err="1"/>
              <a:t>linac</a:t>
            </a:r>
            <a:endParaRPr lang="en-GB" sz="2000" dirty="0"/>
          </a:p>
          <a:p>
            <a:pPr lvl="1">
              <a:buFont typeface="Wingdings" panose="05000000000000000000" pitchFamily="2" charset="2"/>
              <a:buChar char="§"/>
            </a:pPr>
            <a:r>
              <a:rPr lang="en-GB" sz="2000" dirty="0"/>
              <a:t>Project  timeline (including list of beams delivered since 2015, L2 stop)</a:t>
            </a:r>
          </a:p>
          <a:p>
            <a:pPr marL="36576" indent="0">
              <a:buNone/>
            </a:pPr>
            <a:endParaRPr lang="en-GB" sz="2400" dirty="0"/>
          </a:p>
          <a:p>
            <a:pPr>
              <a:buFont typeface="Wingdings" panose="05000000000000000000" pitchFamily="2" charset="2"/>
              <a:buChar char="§"/>
            </a:pPr>
            <a:r>
              <a:rPr lang="en-GB" sz="2400" dirty="0"/>
              <a:t>Commissioning</a:t>
            </a:r>
          </a:p>
          <a:p>
            <a:pPr lvl="1"/>
            <a:r>
              <a:rPr lang="en-GB" sz="2000" dirty="0"/>
              <a:t>Typical plan</a:t>
            </a:r>
          </a:p>
          <a:p>
            <a:pPr lvl="1"/>
            <a:r>
              <a:rPr lang="en-GB" sz="2000" dirty="0"/>
              <a:t>Preparation of pilot beams</a:t>
            </a:r>
          </a:p>
          <a:p>
            <a:pPr lvl="1"/>
            <a:r>
              <a:rPr lang="en-GB" sz="2000" dirty="0"/>
              <a:t>Phasing of superconducting cavities</a:t>
            </a:r>
          </a:p>
          <a:p>
            <a:pPr lvl="1"/>
            <a:r>
              <a:rPr lang="en-GB" sz="2000" dirty="0"/>
              <a:t>Beam energy measurements</a:t>
            </a:r>
          </a:p>
          <a:p>
            <a:pPr>
              <a:buFont typeface="Wingdings" panose="05000000000000000000" pitchFamily="2" charset="2"/>
              <a:buChar char="§"/>
            </a:pPr>
            <a:endParaRPr lang="en-GB" sz="2400" dirty="0"/>
          </a:p>
          <a:p>
            <a:pPr>
              <a:buFont typeface="Wingdings" panose="05000000000000000000" pitchFamily="2" charset="2"/>
              <a:buChar char="§"/>
            </a:pPr>
            <a:r>
              <a:rPr lang="en-GB" sz="2400" dirty="0"/>
              <a:t>Typical Operations year</a:t>
            </a:r>
          </a:p>
          <a:p>
            <a:pPr>
              <a:buFont typeface="Wingdings" panose="05000000000000000000" pitchFamily="2" charset="2"/>
              <a:buChar char="§"/>
            </a:pPr>
            <a:r>
              <a:rPr lang="en-GB" sz="2400" dirty="0"/>
              <a:t>The 2022 timeline (emphasis on the short physics campaigns asking how does this compare to other facilities, physics program for 2022)</a:t>
            </a:r>
          </a:p>
          <a:p>
            <a:pPr>
              <a:buFont typeface="Wingdings" panose="05000000000000000000" pitchFamily="2" charset="2"/>
              <a:buChar char="§"/>
            </a:pPr>
            <a:endParaRPr lang="en-GB" sz="2400" dirty="0"/>
          </a:p>
          <a:p>
            <a:pPr>
              <a:buFont typeface="Wingdings" panose="05000000000000000000" pitchFamily="2" charset="2"/>
              <a:buChar char="§"/>
            </a:pPr>
            <a:r>
              <a:rPr lang="en-GB" sz="2400" dirty="0"/>
              <a:t>Issues</a:t>
            </a:r>
          </a:p>
          <a:p>
            <a:pPr lvl="1">
              <a:buFont typeface="Wingdings" panose="05000000000000000000" pitchFamily="2" charset="2"/>
              <a:buChar char="§"/>
            </a:pPr>
            <a:r>
              <a:rPr lang="en-GB" sz="2000" dirty="0"/>
              <a:t>Not related to SRF but  impacting the operations of the </a:t>
            </a:r>
            <a:r>
              <a:rPr lang="en-GB" sz="2000" dirty="0" err="1"/>
              <a:t>linac</a:t>
            </a:r>
            <a:endParaRPr lang="en-GB" sz="2000" dirty="0"/>
          </a:p>
          <a:p>
            <a:pPr lvl="2">
              <a:buFont typeface="Wingdings" panose="05000000000000000000" pitchFamily="2" charset="2"/>
              <a:buChar char="§"/>
            </a:pPr>
            <a:r>
              <a:rPr lang="en-GB" sz="1800" dirty="0"/>
              <a:t>Target production</a:t>
            </a:r>
          </a:p>
          <a:p>
            <a:pPr lvl="2">
              <a:buFont typeface="Wingdings" panose="05000000000000000000" pitchFamily="2" charset="2"/>
              <a:buChar char="§"/>
            </a:pPr>
            <a:r>
              <a:rPr lang="en-GB" sz="1800" dirty="0"/>
              <a:t>REX-EBIS  superconducting solenoid</a:t>
            </a:r>
          </a:p>
          <a:p>
            <a:pPr lvl="2">
              <a:buFont typeface="Wingdings" panose="05000000000000000000" pitchFamily="2" charset="2"/>
              <a:buChar char="§"/>
            </a:pPr>
            <a:r>
              <a:rPr lang="en-GB" sz="1800" dirty="0"/>
              <a:t>REX RF cavities and amplifiers</a:t>
            </a:r>
          </a:p>
          <a:p>
            <a:pPr lvl="1">
              <a:buFont typeface="Wingdings" panose="05000000000000000000" pitchFamily="2" charset="2"/>
              <a:buChar char="§"/>
            </a:pPr>
            <a:r>
              <a:rPr lang="en-GB" sz="2000" dirty="0"/>
              <a:t>Linked to the SRF performance</a:t>
            </a:r>
          </a:p>
          <a:p>
            <a:pPr lvl="2">
              <a:buFont typeface="Wingdings" panose="05000000000000000000" pitchFamily="2" charset="2"/>
              <a:buChar char="§"/>
            </a:pPr>
            <a:r>
              <a:rPr lang="en-GB" sz="1800" dirty="0"/>
              <a:t>Operation at ~ 75% of nominal gradient</a:t>
            </a:r>
          </a:p>
          <a:p>
            <a:pPr lvl="2">
              <a:buFont typeface="Wingdings" panose="05000000000000000000" pitchFamily="2" charset="2"/>
              <a:buChar char="§"/>
            </a:pPr>
            <a:r>
              <a:rPr lang="en-GB" sz="1800" dirty="0"/>
              <a:t>Degradation over the years</a:t>
            </a:r>
          </a:p>
          <a:p>
            <a:pPr lvl="2">
              <a:buFont typeface="Wingdings" panose="05000000000000000000" pitchFamily="2" charset="2"/>
              <a:buChar char="§"/>
            </a:pPr>
            <a:r>
              <a:rPr lang="en-GB" sz="1800" dirty="0"/>
              <a:t>Coupler repair</a:t>
            </a:r>
          </a:p>
          <a:p>
            <a:pPr lvl="2">
              <a:buFont typeface="Wingdings" panose="05000000000000000000" pitchFamily="2" charset="2"/>
              <a:buChar char="§"/>
            </a:pPr>
            <a:r>
              <a:rPr lang="en-GB" sz="1800" dirty="0"/>
              <a:t>Planned thermal cycles every year / unplanned stops of cryogenics</a:t>
            </a:r>
          </a:p>
          <a:p>
            <a:pPr lvl="2">
              <a:buFont typeface="Wingdings" panose="05000000000000000000" pitchFamily="2" charset="2"/>
              <a:buChar char="§"/>
            </a:pPr>
            <a:r>
              <a:rPr lang="en-GB" sz="1800" dirty="0"/>
              <a:t>Short physics campaigns</a:t>
            </a:r>
          </a:p>
          <a:p>
            <a:pPr lvl="2">
              <a:buFont typeface="Wingdings" panose="05000000000000000000" pitchFamily="2" charset="2"/>
              <a:buChar char="§"/>
            </a:pPr>
            <a:r>
              <a:rPr lang="en-GB" sz="1800" dirty="0"/>
              <a:t>Stability of the SRF cavities</a:t>
            </a:r>
          </a:p>
          <a:p>
            <a:pPr lvl="2">
              <a:buFont typeface="Wingdings" panose="05000000000000000000" pitchFamily="2" charset="2"/>
              <a:buChar char="§"/>
            </a:pPr>
            <a:endParaRPr lang="en-GB" sz="1800" dirty="0"/>
          </a:p>
          <a:p>
            <a:pPr lvl="2">
              <a:buFont typeface="Wingdings" panose="05000000000000000000" pitchFamily="2" charset="2"/>
              <a:buChar char="§"/>
            </a:pPr>
            <a:endParaRPr lang="en-GB" sz="1800" dirty="0"/>
          </a:p>
          <a:p>
            <a:pPr lvl="1">
              <a:buFont typeface="Wingdings" panose="05000000000000000000" pitchFamily="2" charset="2"/>
              <a:buChar char="§"/>
            </a:pPr>
            <a:endParaRPr lang="en-GB" sz="2000" dirty="0"/>
          </a:p>
          <a:p>
            <a:pPr>
              <a:buFont typeface="Wingdings" panose="05000000000000000000" pitchFamily="2" charset="2"/>
              <a:buChar char="§"/>
            </a:pPr>
            <a:endParaRPr lang="en-GB" sz="2400" dirty="0"/>
          </a:p>
          <a:p>
            <a:pPr>
              <a:buFont typeface="Wingdings" panose="05000000000000000000" pitchFamily="2" charset="2"/>
              <a:buChar char="§"/>
            </a:pPr>
            <a:r>
              <a:rPr lang="en-GB" sz="2400" dirty="0"/>
              <a:t>Summary</a:t>
            </a:r>
          </a:p>
        </p:txBody>
      </p:sp>
      <p:sp>
        <p:nvSpPr>
          <p:cNvPr id="11" name="Rounded Rectangle 10"/>
          <p:cNvSpPr/>
          <p:nvPr/>
        </p:nvSpPr>
        <p:spPr>
          <a:xfrm flipV="1">
            <a:off x="228600" y="1069637"/>
            <a:ext cx="6781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a:blip r:embed="rId2" cstate="print"/>
          <a:stretch>
            <a:fillRect/>
          </a:stretch>
        </p:blipFill>
        <p:spPr>
          <a:xfrm>
            <a:off x="8260984" y="15810"/>
            <a:ext cx="880432" cy="878306"/>
          </a:xfrm>
          <a:prstGeom prst="rect">
            <a:avLst/>
          </a:prstGeom>
        </p:spPr>
      </p:pic>
      <p:sp>
        <p:nvSpPr>
          <p:cNvPr id="8" name="Subtitle 2"/>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7" name="Picture 6">
            <a:extLst>
              <a:ext uri="{FF2B5EF4-FFF2-40B4-BE49-F238E27FC236}">
                <a16:creationId xmlns:a16="http://schemas.microsoft.com/office/drawing/2014/main" id="{8F49DE4F-BE07-4D4F-81FB-E701A15DB54E}"/>
              </a:ext>
            </a:extLst>
          </p:cNvPr>
          <p:cNvPicPr>
            <a:picLocks noChangeAspect="1"/>
          </p:cNvPicPr>
          <p:nvPr/>
        </p:nvPicPr>
        <p:blipFill>
          <a:blip r:embed="rId3"/>
          <a:stretch>
            <a:fillRect/>
          </a:stretch>
        </p:blipFill>
        <p:spPr>
          <a:xfrm>
            <a:off x="0" y="6400800"/>
            <a:ext cx="1295400" cy="420840"/>
          </a:xfrm>
          <a:prstGeom prst="rect">
            <a:avLst/>
          </a:prstGeom>
        </p:spPr>
      </p:pic>
    </p:spTree>
    <p:extLst>
      <p:ext uri="{BB962C8B-B14F-4D97-AF65-F5344CB8AC3E}">
        <p14:creationId xmlns:p14="http://schemas.microsoft.com/office/powerpoint/2010/main" val="4142647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8260984" y="15810"/>
            <a:ext cx="880432" cy="878306"/>
          </a:xfrm>
          <a:prstGeom prst="rect">
            <a:avLst/>
          </a:prstGeom>
        </p:spPr>
      </p:pic>
      <p:sp>
        <p:nvSpPr>
          <p:cNvPr id="4" name="Rectangle 3"/>
          <p:cNvSpPr/>
          <p:nvPr/>
        </p:nvSpPr>
        <p:spPr>
          <a:xfrm>
            <a:off x="4191000" y="4191000"/>
            <a:ext cx="4892672" cy="1931298"/>
          </a:xfrm>
          <a:prstGeom prst="rect">
            <a:avLst/>
          </a:prstGeom>
        </p:spPr>
        <p:txBody>
          <a:bodyPr wrap="square">
            <a:spAutoFit/>
          </a:bodyPr>
          <a:lstStyle/>
          <a:p>
            <a:pPr algn="just">
              <a:spcBef>
                <a:spcPts val="300"/>
              </a:spcBef>
            </a:pPr>
            <a:r>
              <a:rPr lang="en-US" sz="1400" u="sng" dirty="0"/>
              <a:t>Results</a:t>
            </a:r>
            <a:r>
              <a:rPr lang="en-US" sz="1400" dirty="0"/>
              <a:t>:</a:t>
            </a:r>
          </a:p>
          <a:p>
            <a:pPr marL="342900" indent="-342900" algn="just">
              <a:spcBef>
                <a:spcPts val="300"/>
              </a:spcBef>
              <a:buFont typeface="Courier New" panose="02070309020205020404" pitchFamily="49" charset="0"/>
              <a:buChar char="o"/>
            </a:pPr>
            <a:r>
              <a:rPr lang="en-US" sz="1400" dirty="0"/>
              <a:t>Scaling of the ion pulse length with the barrier voltage distribution length, from 0.2 </a:t>
            </a:r>
            <a:r>
              <a:rPr lang="en-US" sz="1400" dirty="0" err="1"/>
              <a:t>ms</a:t>
            </a:r>
            <a:r>
              <a:rPr lang="en-US" sz="1400" dirty="0"/>
              <a:t> to 5 </a:t>
            </a:r>
            <a:r>
              <a:rPr lang="en-US" sz="1400" dirty="0" err="1"/>
              <a:t>ms.</a:t>
            </a:r>
            <a:endParaRPr lang="en-US" sz="1400" dirty="0"/>
          </a:p>
          <a:p>
            <a:pPr marL="342900" indent="-342900" algn="just">
              <a:spcBef>
                <a:spcPts val="300"/>
              </a:spcBef>
              <a:buFont typeface="Courier New" panose="02070309020205020404" pitchFamily="49" charset="0"/>
              <a:buChar char="o"/>
            </a:pPr>
            <a:r>
              <a:rPr lang="en-US" sz="1400" dirty="0"/>
              <a:t>Ion pulse shaping achieved for various RIBs with A/q in the range [2.5 - 4.5].</a:t>
            </a:r>
          </a:p>
          <a:p>
            <a:pPr marL="342900" indent="-342900" algn="just">
              <a:spcBef>
                <a:spcPts val="300"/>
              </a:spcBef>
              <a:buFont typeface="Courier New" panose="02070309020205020404" pitchFamily="49" charset="0"/>
              <a:buChar char="o"/>
            </a:pPr>
            <a:r>
              <a:rPr lang="en-US" sz="1400" dirty="0"/>
              <a:t>Measures of the influence of the breeding time and the electron beam intensity and energy on the time structure.</a:t>
            </a:r>
          </a:p>
        </p:txBody>
      </p:sp>
      <p:sp>
        <p:nvSpPr>
          <p:cNvPr id="33" name="Rectangle 32"/>
          <p:cNvSpPr/>
          <p:nvPr/>
        </p:nvSpPr>
        <p:spPr>
          <a:xfrm>
            <a:off x="15710" y="1132521"/>
            <a:ext cx="8883859" cy="1069524"/>
          </a:xfrm>
          <a:prstGeom prst="rect">
            <a:avLst/>
          </a:prstGeom>
        </p:spPr>
        <p:txBody>
          <a:bodyPr wrap="square">
            <a:spAutoFit/>
          </a:bodyPr>
          <a:lstStyle/>
          <a:p>
            <a:pPr marL="342900" indent="-342900" algn="just">
              <a:spcBef>
                <a:spcPts val="300"/>
              </a:spcBef>
              <a:buFont typeface="+mj-lt"/>
              <a:buAutoNum type="arabicPeriod"/>
            </a:pPr>
            <a:r>
              <a:rPr lang="en-US" sz="1400" dirty="0"/>
              <a:t>Measurement of the axial energy distribution of the ions of interest after extraction from the REX-EBIS.</a:t>
            </a:r>
          </a:p>
          <a:p>
            <a:pPr marL="342900" indent="-342900" algn="just">
              <a:spcBef>
                <a:spcPts val="300"/>
              </a:spcBef>
              <a:buFont typeface="+mj-lt"/>
              <a:buAutoNum type="arabicPeriod"/>
            </a:pPr>
            <a:r>
              <a:rPr lang="en-US" sz="1400" dirty="0"/>
              <a:t>Calculation of the inverse function and application to the trap barrier.</a:t>
            </a:r>
          </a:p>
          <a:p>
            <a:pPr marL="342900" indent="-342900" algn="just">
              <a:spcBef>
                <a:spcPts val="300"/>
              </a:spcBef>
              <a:buFont typeface="+mj-lt"/>
              <a:buAutoNum type="arabicPeriod"/>
            </a:pPr>
            <a:r>
              <a:rPr lang="en-US" sz="1400" dirty="0"/>
              <a:t>Measurement of the resulting time structure by a Silicon detector or from MINIBALL.</a:t>
            </a:r>
          </a:p>
          <a:p>
            <a:pPr marL="342900" indent="-342900" algn="just">
              <a:spcBef>
                <a:spcPts val="300"/>
              </a:spcBef>
              <a:buFont typeface="+mj-lt"/>
              <a:buAutoNum type="arabicPeriod"/>
            </a:pPr>
            <a:r>
              <a:rPr lang="en-US" sz="1400" dirty="0"/>
              <a:t>Adjustments of the ion pulse shape (± stretch, ± flatten) / Adapt to new operational conditions.</a:t>
            </a:r>
          </a:p>
        </p:txBody>
      </p:sp>
      <p:pic>
        <p:nvPicPr>
          <p:cNvPr id="7" name="Picture 6"/>
          <p:cNvPicPr>
            <a:picLocks noChangeAspect="1"/>
          </p:cNvPicPr>
          <p:nvPr/>
        </p:nvPicPr>
        <p:blipFill>
          <a:blip r:embed="rId3"/>
          <a:stretch>
            <a:fillRect/>
          </a:stretch>
        </p:blipFill>
        <p:spPr>
          <a:xfrm>
            <a:off x="38901" y="2426945"/>
            <a:ext cx="8972723" cy="1546479"/>
          </a:xfrm>
          <a:prstGeom prst="rect">
            <a:avLst/>
          </a:prstGeom>
        </p:spPr>
      </p:pic>
      <p:pic>
        <p:nvPicPr>
          <p:cNvPr id="11" name="Picture 10"/>
          <p:cNvPicPr>
            <a:picLocks noChangeAspect="1"/>
          </p:cNvPicPr>
          <p:nvPr/>
        </p:nvPicPr>
        <p:blipFill rotWithShape="1">
          <a:blip r:embed="rId4"/>
          <a:srcRect l="5069"/>
          <a:stretch/>
        </p:blipFill>
        <p:spPr>
          <a:xfrm>
            <a:off x="95077" y="4139956"/>
            <a:ext cx="4095923" cy="2157551"/>
          </a:xfrm>
          <a:prstGeom prst="rect">
            <a:avLst/>
          </a:prstGeom>
        </p:spPr>
      </p:pic>
      <p:cxnSp>
        <p:nvCxnSpPr>
          <p:cNvPr id="13" name="Straight Arrow Connector 12"/>
          <p:cNvCxnSpPr/>
          <p:nvPr/>
        </p:nvCxnSpPr>
        <p:spPr>
          <a:xfrm flipV="1">
            <a:off x="695238" y="3505200"/>
            <a:ext cx="2962362" cy="1053856"/>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15831" y="50414"/>
            <a:ext cx="89154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Highlights of the Beam Commissioning:</a:t>
            </a:r>
          </a:p>
        </p:txBody>
      </p:sp>
      <p:sp>
        <p:nvSpPr>
          <p:cNvPr id="14" name="Title 1"/>
          <p:cNvSpPr txBox="1">
            <a:spLocks/>
          </p:cNvSpPr>
          <p:nvPr/>
        </p:nvSpPr>
        <p:spPr>
          <a:xfrm>
            <a:off x="15710" y="658726"/>
            <a:ext cx="8671090" cy="42208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u="sng" dirty="0"/>
              <a:t>Development of Slow Extraction from the REX-EBIS (N. </a:t>
            </a:r>
            <a:r>
              <a:rPr lang="en-GB" sz="1800" u="sng" dirty="0" err="1"/>
              <a:t>Bidault</a:t>
            </a:r>
            <a:r>
              <a:rPr lang="en-GB" sz="1800" u="sng" dirty="0"/>
              <a:t>)</a:t>
            </a:r>
          </a:p>
        </p:txBody>
      </p:sp>
      <p:pic>
        <p:nvPicPr>
          <p:cNvPr id="15" name="Picture 14">
            <a:extLst>
              <a:ext uri="{FF2B5EF4-FFF2-40B4-BE49-F238E27FC236}">
                <a16:creationId xmlns:a16="http://schemas.microsoft.com/office/drawing/2014/main" id="{5FE9929D-6A91-544C-9F23-AF3441895A1B}"/>
              </a:ext>
            </a:extLst>
          </p:cNvPr>
          <p:cNvPicPr>
            <a:picLocks noChangeAspect="1"/>
          </p:cNvPicPr>
          <p:nvPr/>
        </p:nvPicPr>
        <p:blipFill>
          <a:blip r:embed="rId5"/>
          <a:stretch>
            <a:fillRect/>
          </a:stretch>
        </p:blipFill>
        <p:spPr>
          <a:xfrm>
            <a:off x="0" y="6400800"/>
            <a:ext cx="1295400" cy="420840"/>
          </a:xfrm>
          <a:prstGeom prst="rect">
            <a:avLst/>
          </a:prstGeom>
        </p:spPr>
      </p:pic>
      <p:sp>
        <p:nvSpPr>
          <p:cNvPr id="18" name="Subtitle 2">
            <a:extLst>
              <a:ext uri="{FF2B5EF4-FFF2-40B4-BE49-F238E27FC236}">
                <a16:creationId xmlns:a16="http://schemas.microsoft.com/office/drawing/2014/main" id="{BA557A19-FFBD-9342-A0C8-64471AD5A8BA}"/>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Tree>
    <p:extLst>
      <p:ext uri="{BB962C8B-B14F-4D97-AF65-F5344CB8AC3E}">
        <p14:creationId xmlns:p14="http://schemas.microsoft.com/office/powerpoint/2010/main" val="1032993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8844" y="5211037"/>
            <a:ext cx="8880725" cy="1384995"/>
          </a:xfrm>
          <a:prstGeom prst="rect">
            <a:avLst/>
          </a:prstGeom>
          <a:noFill/>
        </p:spPr>
        <p:txBody>
          <a:bodyPr wrap="square" rtlCol="0">
            <a:spAutoFit/>
          </a:bodyPr>
          <a:lstStyle/>
          <a:p>
            <a:r>
              <a:rPr lang="en-US" sz="1400" u="sng" dirty="0"/>
              <a:t>Examples:</a:t>
            </a:r>
          </a:p>
          <a:p>
            <a:pPr marL="285750" indent="-285750">
              <a:buFont typeface="Courier New" panose="02070309020205020404" pitchFamily="49" charset="0"/>
              <a:buChar char="o"/>
            </a:pPr>
            <a:r>
              <a:rPr lang="en-US" sz="1400" dirty="0"/>
              <a:t>Transverse beam profiles and total current measurements in all diagnostic boxes.</a:t>
            </a:r>
          </a:p>
          <a:p>
            <a:pPr marL="285750" indent="-285750">
              <a:buFont typeface="Courier New" panose="02070309020205020404" pitchFamily="49" charset="0"/>
              <a:buChar char="o"/>
            </a:pPr>
            <a:r>
              <a:rPr lang="en-US" sz="1400" dirty="0"/>
              <a:t>Multiple quad-scans or energy measurements, with Silicon detectors or Faraday Cups.</a:t>
            </a:r>
          </a:p>
          <a:p>
            <a:pPr marL="742950" lvl="1" indent="-285750">
              <a:buFont typeface="Wingdings" panose="05000000000000000000" pitchFamily="2" charset="2"/>
              <a:buChar char="Ø"/>
            </a:pPr>
            <a:r>
              <a:rPr lang="en-US" sz="1400" dirty="0"/>
              <a:t>Numerous possibilities of combination</a:t>
            </a:r>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p:txBody>
      </p:sp>
      <p:pic>
        <p:nvPicPr>
          <p:cNvPr id="17" name="Picture 16"/>
          <p:cNvPicPr>
            <a:picLocks noChangeAspect="1"/>
          </p:cNvPicPr>
          <p:nvPr/>
        </p:nvPicPr>
        <p:blipFill>
          <a:blip r:embed="rId2"/>
          <a:stretch>
            <a:fillRect/>
          </a:stretch>
        </p:blipFill>
        <p:spPr>
          <a:xfrm>
            <a:off x="8260984" y="15810"/>
            <a:ext cx="880432" cy="878306"/>
          </a:xfrm>
          <a:prstGeom prst="rect">
            <a:avLst/>
          </a:prstGeom>
        </p:spPr>
      </p:pic>
      <p:sp>
        <p:nvSpPr>
          <p:cNvPr id="33" name="Rectangle 32"/>
          <p:cNvSpPr/>
          <p:nvPr/>
        </p:nvSpPr>
        <p:spPr>
          <a:xfrm>
            <a:off x="57745" y="1042514"/>
            <a:ext cx="8476656" cy="815608"/>
          </a:xfrm>
          <a:prstGeom prst="rect">
            <a:avLst/>
          </a:prstGeom>
        </p:spPr>
        <p:txBody>
          <a:bodyPr wrap="square">
            <a:spAutoFit/>
          </a:bodyPr>
          <a:lstStyle/>
          <a:p>
            <a:pPr marL="342900" indent="-342900" algn="just">
              <a:spcBef>
                <a:spcPts val="300"/>
              </a:spcBef>
              <a:buFont typeface="Wingdings" charset="2"/>
              <a:buChar char="§"/>
            </a:pPr>
            <a:r>
              <a:rPr lang="en-US" sz="1400" dirty="0"/>
              <a:t>Automate repetitive measurements.</a:t>
            </a:r>
          </a:p>
          <a:p>
            <a:pPr marL="342900" indent="-342900" algn="just">
              <a:spcBef>
                <a:spcPts val="300"/>
              </a:spcBef>
              <a:buFont typeface="Wingdings" charset="2"/>
              <a:buChar char="§"/>
            </a:pPr>
            <a:r>
              <a:rPr lang="en-US" sz="1400" dirty="0"/>
              <a:t>Flexible scripting without having to modify the application.</a:t>
            </a:r>
          </a:p>
          <a:p>
            <a:pPr marL="342900" indent="-342900" algn="just">
              <a:spcBef>
                <a:spcPts val="300"/>
              </a:spcBef>
              <a:buFont typeface="Wingdings" charset="2"/>
              <a:buChar char="§"/>
            </a:pPr>
            <a:r>
              <a:rPr lang="en-US" sz="1400" dirty="0"/>
              <a:t>Include all REX/HIE-ISOLDE devices (optics and diagnostics) and all «types» of measurements.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41" y="2025771"/>
            <a:ext cx="5288162" cy="3118038"/>
          </a:xfrm>
          <a:prstGeom prst="rect">
            <a:avLst/>
          </a:prstGeom>
        </p:spPr>
      </p:pic>
      <p:sp>
        <p:nvSpPr>
          <p:cNvPr id="3" name="TextBox 2"/>
          <p:cNvSpPr txBox="1"/>
          <p:nvPr/>
        </p:nvSpPr>
        <p:spPr>
          <a:xfrm>
            <a:off x="5489163" y="2164399"/>
            <a:ext cx="3652253" cy="2677656"/>
          </a:xfrm>
          <a:prstGeom prst="rect">
            <a:avLst/>
          </a:prstGeom>
          <a:noFill/>
        </p:spPr>
        <p:txBody>
          <a:bodyPr wrap="square" rtlCol="0">
            <a:spAutoFit/>
          </a:bodyPr>
          <a:lstStyle/>
          <a:p>
            <a:pPr algn="just"/>
            <a:r>
              <a:rPr lang="en-US" sz="1400" u="sng" dirty="0"/>
              <a:t>Method:</a:t>
            </a:r>
          </a:p>
          <a:p>
            <a:pPr marL="342900" indent="-342900" algn="just">
              <a:buFont typeface="+mj-lt"/>
              <a:buAutoNum type="arabicPeriod"/>
            </a:pPr>
            <a:r>
              <a:rPr lang="en-US" sz="1400" dirty="0"/>
              <a:t>Write the script in a text file, which is a sequence of instructions to achieve (get value, set value, slit scan, magnet scan, bunch structure measurement…).</a:t>
            </a:r>
          </a:p>
          <a:p>
            <a:pPr marL="342900" indent="-342900" algn="just">
              <a:buFont typeface="+mj-lt"/>
              <a:buAutoNum type="arabicPeriod"/>
            </a:pPr>
            <a:r>
              <a:rPr lang="en-US" sz="1400" dirty="0"/>
              <a:t>Use algorithmic tools («loop», «if», «load»,…) if necessary.</a:t>
            </a:r>
          </a:p>
          <a:p>
            <a:pPr marL="342900" indent="-342900" algn="just">
              <a:buFont typeface="+mj-lt"/>
              <a:buAutoNum type="arabicPeriod"/>
            </a:pPr>
            <a:r>
              <a:rPr lang="en-US" sz="1400" dirty="0"/>
              <a:t>Write the script file name on the Inspector-based application and start the measurements.</a:t>
            </a:r>
          </a:p>
          <a:p>
            <a:pPr marL="342900" indent="-342900" algn="just">
              <a:buFont typeface="+mj-lt"/>
              <a:buAutoNum type="arabicPeriod"/>
            </a:pPr>
            <a:r>
              <a:rPr lang="en-US" sz="1400" dirty="0"/>
              <a:t>Visualize and retrieve information during the on-going automation.</a:t>
            </a:r>
          </a:p>
        </p:txBody>
      </p:sp>
      <p:sp>
        <p:nvSpPr>
          <p:cNvPr id="14" name="TextBox 13"/>
          <p:cNvSpPr txBox="1"/>
          <p:nvPr/>
        </p:nvSpPr>
        <p:spPr>
          <a:xfrm>
            <a:off x="3124200" y="3009931"/>
            <a:ext cx="2057400" cy="307777"/>
          </a:xfrm>
          <a:prstGeom prst="rect">
            <a:avLst/>
          </a:prstGeom>
          <a:solidFill>
            <a:srgbClr val="FFFFFF">
              <a:alpha val="69804"/>
            </a:srgbClr>
          </a:solidFill>
          <a:ln>
            <a:solidFill>
              <a:srgbClr val="FFFFFF">
                <a:alpha val="67843"/>
              </a:srgbClr>
            </a:solidFill>
          </a:ln>
        </p:spPr>
        <p:txBody>
          <a:bodyPr wrap="square" rtlCol="0">
            <a:spAutoFit/>
          </a:bodyPr>
          <a:lstStyle/>
          <a:p>
            <a:r>
              <a:rPr lang="en-US" sz="1400" dirty="0">
                <a:solidFill>
                  <a:schemeClr val="accent1">
                    <a:lumMod val="10000"/>
                  </a:schemeClr>
                </a:solidFill>
              </a:rPr>
              <a:t>List of instructions</a:t>
            </a:r>
          </a:p>
        </p:txBody>
      </p:sp>
      <p:sp>
        <p:nvSpPr>
          <p:cNvPr id="21" name="TextBox 20"/>
          <p:cNvSpPr txBox="1"/>
          <p:nvPr/>
        </p:nvSpPr>
        <p:spPr>
          <a:xfrm>
            <a:off x="665988" y="4535024"/>
            <a:ext cx="2362200" cy="307777"/>
          </a:xfrm>
          <a:prstGeom prst="rect">
            <a:avLst/>
          </a:prstGeom>
          <a:solidFill>
            <a:srgbClr val="FFFFFF">
              <a:alpha val="69804"/>
            </a:srgbClr>
          </a:solidFill>
          <a:ln>
            <a:solidFill>
              <a:srgbClr val="FFFFFF">
                <a:alpha val="67843"/>
              </a:srgbClr>
            </a:solidFill>
          </a:ln>
        </p:spPr>
        <p:txBody>
          <a:bodyPr wrap="square" rtlCol="0">
            <a:spAutoFit/>
          </a:bodyPr>
          <a:lstStyle/>
          <a:p>
            <a:pPr algn="ctr"/>
            <a:r>
              <a:rPr lang="en-US" sz="1400" dirty="0">
                <a:solidFill>
                  <a:schemeClr val="accent1">
                    <a:lumMod val="10000"/>
                  </a:schemeClr>
                </a:solidFill>
              </a:rPr>
              <a:t>Diagnostic box indicators</a:t>
            </a:r>
          </a:p>
        </p:txBody>
      </p:sp>
      <p:sp>
        <p:nvSpPr>
          <p:cNvPr id="23" name="TextBox 22"/>
          <p:cNvSpPr txBox="1"/>
          <p:nvPr/>
        </p:nvSpPr>
        <p:spPr>
          <a:xfrm>
            <a:off x="647700" y="3138701"/>
            <a:ext cx="1371600" cy="307777"/>
          </a:xfrm>
          <a:prstGeom prst="rect">
            <a:avLst/>
          </a:prstGeom>
          <a:solidFill>
            <a:srgbClr val="FFFFFF">
              <a:alpha val="69804"/>
            </a:srgbClr>
          </a:solidFill>
          <a:ln>
            <a:solidFill>
              <a:srgbClr val="FFFFFF">
                <a:alpha val="67843"/>
              </a:srgbClr>
            </a:solidFill>
          </a:ln>
        </p:spPr>
        <p:txBody>
          <a:bodyPr wrap="square" rtlCol="0">
            <a:spAutoFit/>
          </a:bodyPr>
          <a:lstStyle/>
          <a:p>
            <a:pPr algn="ctr"/>
            <a:r>
              <a:rPr lang="en-US" sz="1400" dirty="0">
                <a:solidFill>
                  <a:schemeClr val="accent1">
                    <a:lumMod val="10000"/>
                  </a:schemeClr>
                </a:solidFill>
              </a:rPr>
              <a:t>Plots of scans</a:t>
            </a:r>
          </a:p>
        </p:txBody>
      </p:sp>
      <p:sp>
        <p:nvSpPr>
          <p:cNvPr id="12" name="Title 1"/>
          <p:cNvSpPr txBox="1">
            <a:spLocks/>
          </p:cNvSpPr>
          <p:nvPr/>
        </p:nvSpPr>
        <p:spPr>
          <a:xfrm>
            <a:off x="-15831" y="50414"/>
            <a:ext cx="89154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Highlights of the Beam Commissioning:</a:t>
            </a:r>
          </a:p>
        </p:txBody>
      </p:sp>
      <p:sp>
        <p:nvSpPr>
          <p:cNvPr id="15" name="Title 1"/>
          <p:cNvSpPr txBox="1">
            <a:spLocks/>
          </p:cNvSpPr>
          <p:nvPr/>
        </p:nvSpPr>
        <p:spPr>
          <a:xfrm>
            <a:off x="15711" y="658726"/>
            <a:ext cx="6385089" cy="42208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u="sng" dirty="0"/>
              <a:t>Automated measurements by N. </a:t>
            </a:r>
            <a:r>
              <a:rPr lang="en-GB" sz="1800" u="sng" dirty="0" err="1"/>
              <a:t>Bidault</a:t>
            </a:r>
            <a:endParaRPr lang="en-GB" sz="1800" u="sng" dirty="0"/>
          </a:p>
        </p:txBody>
      </p:sp>
      <p:pic>
        <p:nvPicPr>
          <p:cNvPr id="16" name="Picture 15">
            <a:extLst>
              <a:ext uri="{FF2B5EF4-FFF2-40B4-BE49-F238E27FC236}">
                <a16:creationId xmlns:a16="http://schemas.microsoft.com/office/drawing/2014/main" id="{66CAC0E4-1823-6741-B6B8-4B4DD70A0544}"/>
              </a:ext>
            </a:extLst>
          </p:cNvPr>
          <p:cNvPicPr>
            <a:picLocks noChangeAspect="1"/>
          </p:cNvPicPr>
          <p:nvPr/>
        </p:nvPicPr>
        <p:blipFill>
          <a:blip r:embed="rId4"/>
          <a:stretch>
            <a:fillRect/>
          </a:stretch>
        </p:blipFill>
        <p:spPr>
          <a:xfrm>
            <a:off x="0" y="6400800"/>
            <a:ext cx="1295400" cy="420840"/>
          </a:xfrm>
          <a:prstGeom prst="rect">
            <a:avLst/>
          </a:prstGeom>
        </p:spPr>
      </p:pic>
      <p:sp>
        <p:nvSpPr>
          <p:cNvPr id="19" name="Subtitle 2">
            <a:extLst>
              <a:ext uri="{FF2B5EF4-FFF2-40B4-BE49-F238E27FC236}">
                <a16:creationId xmlns:a16="http://schemas.microsoft.com/office/drawing/2014/main" id="{B2C7FD0E-BFD8-EB41-924C-3D47F2D59CF7}"/>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Tree>
    <p:extLst>
      <p:ext uri="{BB962C8B-B14F-4D97-AF65-F5344CB8AC3E}">
        <p14:creationId xmlns:p14="http://schemas.microsoft.com/office/powerpoint/2010/main" val="583340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p:cNvSpPr txBox="1"/>
          <p:nvPr/>
        </p:nvSpPr>
        <p:spPr>
          <a:xfrm>
            <a:off x="92192" y="1141021"/>
            <a:ext cx="9033791" cy="777136"/>
          </a:xfrm>
          <a:prstGeom prst="rect">
            <a:avLst/>
          </a:prstGeom>
          <a:noFill/>
          <a:ln>
            <a:noFill/>
          </a:ln>
        </p:spPr>
        <p:txBody>
          <a:bodyPr wrap="square" rtlCol="0">
            <a:spAutoFit/>
          </a:bodyPr>
          <a:lstStyle/>
          <a:p>
            <a:pPr marL="285750" indent="-285750">
              <a:spcBef>
                <a:spcPts val="300"/>
              </a:spcBef>
              <a:buFont typeface="Wingdings" panose="05000000000000000000" pitchFamily="2" charset="2"/>
              <a:buChar char="§"/>
            </a:pPr>
            <a:r>
              <a:rPr lang="en-GB" sz="1400" dirty="0"/>
              <a:t>Using TOF information can be used to phase the SRF cavities</a:t>
            </a:r>
          </a:p>
          <a:p>
            <a:pPr marL="285750" indent="-285750">
              <a:spcBef>
                <a:spcPts val="300"/>
              </a:spcBef>
              <a:buFont typeface="Wingdings" panose="05000000000000000000" pitchFamily="2" charset="2"/>
              <a:buChar char="§"/>
            </a:pPr>
            <a:r>
              <a:rPr lang="en-GB" sz="1400" dirty="0"/>
              <a:t>This method is faster than using the information on the energy since beam currents can be higher (i.e. less saturation constrains) and all the events can be used to build up the statistics in multi-ion beams</a:t>
            </a:r>
          </a:p>
        </p:txBody>
      </p:sp>
      <p:pic>
        <p:nvPicPr>
          <p:cNvPr id="17" name="Picture 16"/>
          <p:cNvPicPr>
            <a:picLocks noChangeAspect="1"/>
          </p:cNvPicPr>
          <p:nvPr/>
        </p:nvPicPr>
        <p:blipFill>
          <a:blip r:embed="rId2"/>
          <a:stretch>
            <a:fillRect/>
          </a:stretch>
        </p:blipFill>
        <p:spPr>
          <a:xfrm>
            <a:off x="8260984" y="15810"/>
            <a:ext cx="880432" cy="878306"/>
          </a:xfrm>
          <a:prstGeom prst="rect">
            <a:avLst/>
          </a:prstGeom>
        </p:spPr>
      </p:pic>
      <p:grpSp>
        <p:nvGrpSpPr>
          <p:cNvPr id="5" name="Group 4"/>
          <p:cNvGrpSpPr/>
          <p:nvPr/>
        </p:nvGrpSpPr>
        <p:grpSpPr>
          <a:xfrm>
            <a:off x="4904601" y="2133600"/>
            <a:ext cx="4239399" cy="4033794"/>
            <a:chOff x="4676001" y="2209800"/>
            <a:chExt cx="4239399" cy="415458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699" t="5734" r="7935" b="10158"/>
            <a:stretch/>
          </p:blipFill>
          <p:spPr>
            <a:xfrm>
              <a:off x="5105400" y="2560167"/>
              <a:ext cx="3810000" cy="3352800"/>
            </a:xfrm>
            <a:prstGeom prst="rect">
              <a:avLst/>
            </a:prstGeom>
          </p:spPr>
        </p:pic>
        <p:sp>
          <p:nvSpPr>
            <p:cNvPr id="8" name="Rectangle 7"/>
            <p:cNvSpPr/>
            <p:nvPr/>
          </p:nvSpPr>
          <p:spPr>
            <a:xfrm>
              <a:off x="5181600" y="2209800"/>
              <a:ext cx="2481541" cy="461665"/>
            </a:xfrm>
            <a:prstGeom prst="rect">
              <a:avLst/>
            </a:prstGeom>
            <a:solidFill>
              <a:schemeClr val="bg1"/>
            </a:solidFill>
            <a:ln>
              <a:solidFill>
                <a:schemeClr val="tx1"/>
              </a:solidFill>
            </a:ln>
          </p:spPr>
          <p:txBody>
            <a:bodyPr wrap="square">
              <a:spAutoFit/>
            </a:bodyPr>
            <a:lstStyle/>
            <a:p>
              <a:r>
                <a:rPr lang="en-GB" sz="1200" dirty="0"/>
                <a:t>Change in TOF when the phase of a SRF cavity is changed</a:t>
              </a:r>
            </a:p>
          </p:txBody>
        </p:sp>
        <p:sp>
          <p:nvSpPr>
            <p:cNvPr id="11" name="Rectangle 10"/>
            <p:cNvSpPr/>
            <p:nvPr/>
          </p:nvSpPr>
          <p:spPr>
            <a:xfrm>
              <a:off x="6514616" y="6087389"/>
              <a:ext cx="1003801" cy="276999"/>
            </a:xfrm>
            <a:prstGeom prst="rect">
              <a:avLst/>
            </a:prstGeom>
          </p:spPr>
          <p:txBody>
            <a:bodyPr wrap="none">
              <a:spAutoFit/>
            </a:bodyPr>
            <a:lstStyle/>
            <a:p>
              <a:r>
                <a:rPr lang="en-GB" sz="1200" dirty="0"/>
                <a:t>Phase [</a:t>
              </a:r>
              <a:r>
                <a:rPr lang="en-GB" sz="1200" dirty="0" err="1"/>
                <a:t>deg</a:t>
              </a:r>
              <a:r>
                <a:rPr lang="en-GB" sz="1200" dirty="0"/>
                <a:t>]</a:t>
              </a:r>
            </a:p>
          </p:txBody>
        </p:sp>
        <p:sp>
          <p:nvSpPr>
            <p:cNvPr id="14" name="TextBox 13"/>
            <p:cNvSpPr txBox="1"/>
            <p:nvPr/>
          </p:nvSpPr>
          <p:spPr>
            <a:xfrm rot="10800000">
              <a:off x="4676001" y="3944298"/>
              <a:ext cx="184666" cy="683329"/>
            </a:xfrm>
            <a:prstGeom prst="rect">
              <a:avLst/>
            </a:prstGeom>
            <a:solidFill>
              <a:schemeClr val="bg1"/>
            </a:solidFill>
          </p:spPr>
          <p:txBody>
            <a:bodyPr vert="eaVert" wrap="none" lIns="0" tIns="0" rIns="0" bIns="0" rtlCol="0">
              <a:spAutoFit/>
            </a:bodyPr>
            <a:lstStyle/>
            <a:p>
              <a:r>
                <a:rPr lang="en-GB" sz="1200" dirty="0" err="1"/>
                <a:t>dTOF</a:t>
              </a:r>
              <a:r>
                <a:rPr lang="en-GB" sz="1200" dirty="0"/>
                <a:t> [ns]</a:t>
              </a:r>
              <a:endParaRPr lang="en-GB" sz="1200" baseline="-25000" dirty="0"/>
            </a:p>
          </p:txBody>
        </p:sp>
        <p:sp>
          <p:nvSpPr>
            <p:cNvPr id="16" name="Rectangle 15"/>
            <p:cNvSpPr/>
            <p:nvPr/>
          </p:nvSpPr>
          <p:spPr>
            <a:xfrm>
              <a:off x="5105400" y="5880401"/>
              <a:ext cx="490840" cy="276999"/>
            </a:xfrm>
            <a:prstGeom prst="rect">
              <a:avLst/>
            </a:prstGeom>
          </p:spPr>
          <p:txBody>
            <a:bodyPr wrap="none">
              <a:spAutoFit/>
            </a:bodyPr>
            <a:lstStyle/>
            <a:p>
              <a:r>
                <a:rPr lang="en-GB" sz="1200" dirty="0">
                  <a:solidFill>
                    <a:schemeClr val="accent6"/>
                  </a:solidFill>
                </a:rPr>
                <a:t>-150</a:t>
              </a:r>
            </a:p>
          </p:txBody>
        </p:sp>
        <p:sp>
          <p:nvSpPr>
            <p:cNvPr id="19" name="Rectangle 18"/>
            <p:cNvSpPr/>
            <p:nvPr/>
          </p:nvSpPr>
          <p:spPr>
            <a:xfrm>
              <a:off x="5664540" y="5880401"/>
              <a:ext cx="490840" cy="276999"/>
            </a:xfrm>
            <a:prstGeom prst="rect">
              <a:avLst/>
            </a:prstGeom>
          </p:spPr>
          <p:txBody>
            <a:bodyPr wrap="none">
              <a:spAutoFit/>
            </a:bodyPr>
            <a:lstStyle/>
            <a:p>
              <a:r>
                <a:rPr lang="en-GB" sz="1200" dirty="0">
                  <a:solidFill>
                    <a:schemeClr val="accent6"/>
                  </a:solidFill>
                </a:rPr>
                <a:t>-100</a:t>
              </a:r>
            </a:p>
          </p:txBody>
        </p:sp>
        <p:sp>
          <p:nvSpPr>
            <p:cNvPr id="20" name="Rectangle 19"/>
            <p:cNvSpPr/>
            <p:nvPr/>
          </p:nvSpPr>
          <p:spPr>
            <a:xfrm>
              <a:off x="6243737" y="5880401"/>
              <a:ext cx="405880" cy="276999"/>
            </a:xfrm>
            <a:prstGeom prst="rect">
              <a:avLst/>
            </a:prstGeom>
          </p:spPr>
          <p:txBody>
            <a:bodyPr wrap="none">
              <a:spAutoFit/>
            </a:bodyPr>
            <a:lstStyle/>
            <a:p>
              <a:r>
                <a:rPr lang="en-GB" sz="1200" dirty="0">
                  <a:solidFill>
                    <a:schemeClr val="accent6"/>
                  </a:solidFill>
                </a:rPr>
                <a:t>-50</a:t>
              </a:r>
            </a:p>
          </p:txBody>
        </p:sp>
        <p:sp>
          <p:nvSpPr>
            <p:cNvPr id="21" name="Rectangle 20"/>
            <p:cNvSpPr/>
            <p:nvPr/>
          </p:nvSpPr>
          <p:spPr>
            <a:xfrm>
              <a:off x="6856080" y="5880401"/>
              <a:ext cx="269626" cy="276999"/>
            </a:xfrm>
            <a:prstGeom prst="rect">
              <a:avLst/>
            </a:prstGeom>
          </p:spPr>
          <p:txBody>
            <a:bodyPr wrap="none">
              <a:spAutoFit/>
            </a:bodyPr>
            <a:lstStyle/>
            <a:p>
              <a:r>
                <a:rPr lang="en-GB" sz="1200" dirty="0">
                  <a:solidFill>
                    <a:schemeClr val="accent6"/>
                  </a:solidFill>
                </a:rPr>
                <a:t>0</a:t>
              </a:r>
            </a:p>
          </p:txBody>
        </p:sp>
        <p:sp>
          <p:nvSpPr>
            <p:cNvPr id="23" name="Rectangle 22"/>
            <p:cNvSpPr/>
            <p:nvPr/>
          </p:nvSpPr>
          <p:spPr>
            <a:xfrm>
              <a:off x="7332925" y="5880401"/>
              <a:ext cx="354584" cy="276999"/>
            </a:xfrm>
            <a:prstGeom prst="rect">
              <a:avLst/>
            </a:prstGeom>
          </p:spPr>
          <p:txBody>
            <a:bodyPr wrap="none">
              <a:spAutoFit/>
            </a:bodyPr>
            <a:lstStyle/>
            <a:p>
              <a:r>
                <a:rPr lang="en-GB" sz="1200" dirty="0">
                  <a:solidFill>
                    <a:schemeClr val="accent6"/>
                  </a:solidFill>
                </a:rPr>
                <a:t>50</a:t>
              </a:r>
            </a:p>
          </p:txBody>
        </p:sp>
        <p:sp>
          <p:nvSpPr>
            <p:cNvPr id="24" name="Rectangle 23"/>
            <p:cNvSpPr/>
            <p:nvPr/>
          </p:nvSpPr>
          <p:spPr>
            <a:xfrm>
              <a:off x="7839909" y="5880401"/>
              <a:ext cx="439544" cy="276999"/>
            </a:xfrm>
            <a:prstGeom prst="rect">
              <a:avLst/>
            </a:prstGeom>
          </p:spPr>
          <p:txBody>
            <a:bodyPr wrap="none">
              <a:spAutoFit/>
            </a:bodyPr>
            <a:lstStyle/>
            <a:p>
              <a:r>
                <a:rPr lang="en-GB" sz="1200" dirty="0">
                  <a:solidFill>
                    <a:schemeClr val="accent6"/>
                  </a:solidFill>
                </a:rPr>
                <a:t>100</a:t>
              </a:r>
            </a:p>
          </p:txBody>
        </p:sp>
        <p:sp>
          <p:nvSpPr>
            <p:cNvPr id="25" name="Rectangle 24"/>
            <p:cNvSpPr/>
            <p:nvPr/>
          </p:nvSpPr>
          <p:spPr>
            <a:xfrm>
              <a:off x="8364481" y="5880401"/>
              <a:ext cx="439544" cy="276999"/>
            </a:xfrm>
            <a:prstGeom prst="rect">
              <a:avLst/>
            </a:prstGeom>
          </p:spPr>
          <p:txBody>
            <a:bodyPr wrap="none">
              <a:spAutoFit/>
            </a:bodyPr>
            <a:lstStyle/>
            <a:p>
              <a:r>
                <a:rPr lang="en-GB" sz="1200" dirty="0">
                  <a:solidFill>
                    <a:schemeClr val="accent6"/>
                  </a:solidFill>
                </a:rPr>
                <a:t>150</a:t>
              </a:r>
            </a:p>
          </p:txBody>
        </p:sp>
        <p:sp>
          <p:nvSpPr>
            <p:cNvPr id="34" name="Rectangle 33"/>
            <p:cNvSpPr/>
            <p:nvPr/>
          </p:nvSpPr>
          <p:spPr>
            <a:xfrm>
              <a:off x="4800600" y="2981510"/>
              <a:ext cx="354584" cy="276999"/>
            </a:xfrm>
            <a:prstGeom prst="rect">
              <a:avLst/>
            </a:prstGeom>
          </p:spPr>
          <p:txBody>
            <a:bodyPr wrap="none">
              <a:spAutoFit/>
            </a:bodyPr>
            <a:lstStyle/>
            <a:p>
              <a:r>
                <a:rPr lang="en-GB" sz="1200" dirty="0">
                  <a:solidFill>
                    <a:schemeClr val="accent6"/>
                  </a:solidFill>
                </a:rPr>
                <a:t>25</a:t>
              </a:r>
            </a:p>
          </p:txBody>
        </p:sp>
        <p:sp>
          <p:nvSpPr>
            <p:cNvPr id="35" name="Rectangle 34"/>
            <p:cNvSpPr/>
            <p:nvPr/>
          </p:nvSpPr>
          <p:spPr>
            <a:xfrm>
              <a:off x="4800600" y="3534554"/>
              <a:ext cx="354584" cy="276999"/>
            </a:xfrm>
            <a:prstGeom prst="rect">
              <a:avLst/>
            </a:prstGeom>
          </p:spPr>
          <p:txBody>
            <a:bodyPr wrap="none">
              <a:spAutoFit/>
            </a:bodyPr>
            <a:lstStyle/>
            <a:p>
              <a:r>
                <a:rPr lang="en-GB" sz="1200" dirty="0">
                  <a:solidFill>
                    <a:schemeClr val="accent6"/>
                  </a:solidFill>
                </a:rPr>
                <a:t>20</a:t>
              </a:r>
            </a:p>
          </p:txBody>
        </p:sp>
        <p:sp>
          <p:nvSpPr>
            <p:cNvPr id="36" name="Rectangle 35"/>
            <p:cNvSpPr/>
            <p:nvPr/>
          </p:nvSpPr>
          <p:spPr>
            <a:xfrm>
              <a:off x="4800600" y="4065014"/>
              <a:ext cx="354584" cy="276999"/>
            </a:xfrm>
            <a:prstGeom prst="rect">
              <a:avLst/>
            </a:prstGeom>
          </p:spPr>
          <p:txBody>
            <a:bodyPr wrap="none">
              <a:spAutoFit/>
            </a:bodyPr>
            <a:lstStyle/>
            <a:p>
              <a:r>
                <a:rPr lang="en-GB" sz="1200" dirty="0">
                  <a:solidFill>
                    <a:schemeClr val="accent6"/>
                  </a:solidFill>
                </a:rPr>
                <a:t>15</a:t>
              </a:r>
            </a:p>
          </p:txBody>
        </p:sp>
        <p:sp>
          <p:nvSpPr>
            <p:cNvPr id="37" name="Rectangle 36"/>
            <p:cNvSpPr/>
            <p:nvPr/>
          </p:nvSpPr>
          <p:spPr>
            <a:xfrm>
              <a:off x="4800600" y="4629014"/>
              <a:ext cx="354584" cy="276999"/>
            </a:xfrm>
            <a:prstGeom prst="rect">
              <a:avLst/>
            </a:prstGeom>
          </p:spPr>
          <p:txBody>
            <a:bodyPr wrap="none">
              <a:spAutoFit/>
            </a:bodyPr>
            <a:lstStyle/>
            <a:p>
              <a:r>
                <a:rPr lang="en-GB" sz="1200" dirty="0">
                  <a:solidFill>
                    <a:schemeClr val="accent6"/>
                  </a:solidFill>
                </a:rPr>
                <a:t>10</a:t>
              </a:r>
            </a:p>
          </p:txBody>
        </p:sp>
        <p:sp>
          <p:nvSpPr>
            <p:cNvPr id="38" name="Rectangle 37"/>
            <p:cNvSpPr/>
            <p:nvPr/>
          </p:nvSpPr>
          <p:spPr>
            <a:xfrm>
              <a:off x="4876800" y="5211441"/>
              <a:ext cx="269626" cy="276999"/>
            </a:xfrm>
            <a:prstGeom prst="rect">
              <a:avLst/>
            </a:prstGeom>
          </p:spPr>
          <p:txBody>
            <a:bodyPr wrap="none">
              <a:spAutoFit/>
            </a:bodyPr>
            <a:lstStyle/>
            <a:p>
              <a:r>
                <a:rPr lang="en-GB" sz="1200" dirty="0">
                  <a:solidFill>
                    <a:schemeClr val="accent6"/>
                  </a:solidFill>
                </a:rPr>
                <a:t>5</a:t>
              </a:r>
            </a:p>
          </p:txBody>
        </p:sp>
      </p:grpSp>
      <p:grpSp>
        <p:nvGrpSpPr>
          <p:cNvPr id="6" name="Group 5"/>
          <p:cNvGrpSpPr/>
          <p:nvPr/>
        </p:nvGrpSpPr>
        <p:grpSpPr>
          <a:xfrm>
            <a:off x="1" y="2133600"/>
            <a:ext cx="4259336" cy="4042653"/>
            <a:chOff x="104001" y="2209800"/>
            <a:chExt cx="4391799" cy="4163448"/>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904" t="7296" r="8064" b="10622"/>
            <a:stretch/>
          </p:blipFill>
          <p:spPr>
            <a:xfrm>
              <a:off x="685800" y="2598685"/>
              <a:ext cx="3810000" cy="3317464"/>
            </a:xfrm>
            <a:prstGeom prst="rect">
              <a:avLst/>
            </a:prstGeom>
          </p:spPr>
        </p:pic>
        <p:sp>
          <p:nvSpPr>
            <p:cNvPr id="9" name="Rectangle 8"/>
            <p:cNvSpPr/>
            <p:nvPr/>
          </p:nvSpPr>
          <p:spPr>
            <a:xfrm>
              <a:off x="762000" y="2209800"/>
              <a:ext cx="2720500" cy="475460"/>
            </a:xfrm>
            <a:prstGeom prst="rect">
              <a:avLst/>
            </a:prstGeom>
            <a:solidFill>
              <a:schemeClr val="bg1"/>
            </a:solidFill>
            <a:ln>
              <a:solidFill>
                <a:schemeClr val="tx1"/>
              </a:solidFill>
            </a:ln>
          </p:spPr>
          <p:txBody>
            <a:bodyPr wrap="square">
              <a:spAutoFit/>
            </a:bodyPr>
            <a:lstStyle/>
            <a:p>
              <a:r>
                <a:rPr lang="en-GB" sz="1200" dirty="0"/>
                <a:t>Change in energy when the phase of a SRF cavity is changed</a:t>
              </a:r>
            </a:p>
          </p:txBody>
        </p:sp>
        <p:sp>
          <p:nvSpPr>
            <p:cNvPr id="12" name="Rectangle 11"/>
            <p:cNvSpPr/>
            <p:nvPr/>
          </p:nvSpPr>
          <p:spPr>
            <a:xfrm>
              <a:off x="2032243" y="6096249"/>
              <a:ext cx="1003801" cy="276999"/>
            </a:xfrm>
            <a:prstGeom prst="rect">
              <a:avLst/>
            </a:prstGeom>
          </p:spPr>
          <p:txBody>
            <a:bodyPr wrap="none">
              <a:spAutoFit/>
            </a:bodyPr>
            <a:lstStyle/>
            <a:p>
              <a:r>
                <a:rPr lang="en-GB" sz="1200" dirty="0"/>
                <a:t>Phase [</a:t>
              </a:r>
              <a:r>
                <a:rPr lang="en-GB" sz="1200" dirty="0" err="1"/>
                <a:t>deg</a:t>
              </a:r>
              <a:r>
                <a:rPr lang="en-GB" sz="1200" dirty="0"/>
                <a:t>]</a:t>
              </a:r>
            </a:p>
          </p:txBody>
        </p:sp>
        <p:sp>
          <p:nvSpPr>
            <p:cNvPr id="15" name="TextBox 14"/>
            <p:cNvSpPr txBox="1"/>
            <p:nvPr/>
          </p:nvSpPr>
          <p:spPr>
            <a:xfrm rot="10800000">
              <a:off x="104001" y="3976080"/>
              <a:ext cx="184666" cy="520976"/>
            </a:xfrm>
            <a:prstGeom prst="rect">
              <a:avLst/>
            </a:prstGeom>
            <a:solidFill>
              <a:schemeClr val="bg1"/>
            </a:solidFill>
          </p:spPr>
          <p:txBody>
            <a:bodyPr vert="eaVert" wrap="none" lIns="0" tIns="0" rIns="0" bIns="0" rtlCol="0">
              <a:spAutoFit/>
            </a:bodyPr>
            <a:lstStyle/>
            <a:p>
              <a:r>
                <a:rPr lang="en-GB" sz="1200" dirty="0" err="1"/>
                <a:t>dE</a:t>
              </a:r>
              <a:r>
                <a:rPr lang="en-GB" sz="1200" dirty="0"/>
                <a:t> [bin]</a:t>
              </a:r>
              <a:endParaRPr lang="en-GB" sz="1200" baseline="-25000" dirty="0"/>
            </a:p>
          </p:txBody>
        </p:sp>
        <p:sp>
          <p:nvSpPr>
            <p:cNvPr id="26" name="Rectangle 25"/>
            <p:cNvSpPr/>
            <p:nvPr/>
          </p:nvSpPr>
          <p:spPr>
            <a:xfrm>
              <a:off x="696689" y="5908454"/>
              <a:ext cx="490840" cy="276999"/>
            </a:xfrm>
            <a:prstGeom prst="rect">
              <a:avLst/>
            </a:prstGeom>
          </p:spPr>
          <p:txBody>
            <a:bodyPr wrap="none">
              <a:spAutoFit/>
            </a:bodyPr>
            <a:lstStyle/>
            <a:p>
              <a:r>
                <a:rPr lang="en-GB" sz="1200" dirty="0">
                  <a:solidFill>
                    <a:schemeClr val="accent6"/>
                  </a:solidFill>
                </a:rPr>
                <a:t>-150</a:t>
              </a:r>
            </a:p>
          </p:txBody>
        </p:sp>
        <p:sp>
          <p:nvSpPr>
            <p:cNvPr id="27" name="Rectangle 26"/>
            <p:cNvSpPr/>
            <p:nvPr/>
          </p:nvSpPr>
          <p:spPr>
            <a:xfrm>
              <a:off x="1255829" y="5908454"/>
              <a:ext cx="490840" cy="276999"/>
            </a:xfrm>
            <a:prstGeom prst="rect">
              <a:avLst/>
            </a:prstGeom>
          </p:spPr>
          <p:txBody>
            <a:bodyPr wrap="none">
              <a:spAutoFit/>
            </a:bodyPr>
            <a:lstStyle/>
            <a:p>
              <a:r>
                <a:rPr lang="en-GB" sz="1200" dirty="0">
                  <a:solidFill>
                    <a:schemeClr val="accent6"/>
                  </a:solidFill>
                </a:rPr>
                <a:t>-100</a:t>
              </a:r>
            </a:p>
          </p:txBody>
        </p:sp>
        <p:sp>
          <p:nvSpPr>
            <p:cNvPr id="28" name="Rectangle 27"/>
            <p:cNvSpPr/>
            <p:nvPr/>
          </p:nvSpPr>
          <p:spPr>
            <a:xfrm>
              <a:off x="1835026" y="5908454"/>
              <a:ext cx="405880" cy="276999"/>
            </a:xfrm>
            <a:prstGeom prst="rect">
              <a:avLst/>
            </a:prstGeom>
          </p:spPr>
          <p:txBody>
            <a:bodyPr wrap="none">
              <a:spAutoFit/>
            </a:bodyPr>
            <a:lstStyle/>
            <a:p>
              <a:r>
                <a:rPr lang="en-GB" sz="1200" dirty="0">
                  <a:solidFill>
                    <a:schemeClr val="accent6"/>
                  </a:solidFill>
                </a:rPr>
                <a:t>-50</a:t>
              </a:r>
            </a:p>
          </p:txBody>
        </p:sp>
        <p:sp>
          <p:nvSpPr>
            <p:cNvPr id="29" name="Rectangle 28"/>
            <p:cNvSpPr/>
            <p:nvPr/>
          </p:nvSpPr>
          <p:spPr>
            <a:xfrm>
              <a:off x="2447369" y="5908454"/>
              <a:ext cx="269626" cy="276999"/>
            </a:xfrm>
            <a:prstGeom prst="rect">
              <a:avLst/>
            </a:prstGeom>
          </p:spPr>
          <p:txBody>
            <a:bodyPr wrap="none">
              <a:spAutoFit/>
            </a:bodyPr>
            <a:lstStyle/>
            <a:p>
              <a:r>
                <a:rPr lang="en-GB" sz="1200" dirty="0">
                  <a:solidFill>
                    <a:schemeClr val="accent6"/>
                  </a:solidFill>
                </a:rPr>
                <a:t>0</a:t>
              </a:r>
            </a:p>
          </p:txBody>
        </p:sp>
        <p:sp>
          <p:nvSpPr>
            <p:cNvPr id="30" name="Rectangle 29"/>
            <p:cNvSpPr/>
            <p:nvPr/>
          </p:nvSpPr>
          <p:spPr>
            <a:xfrm>
              <a:off x="2924214" y="5908454"/>
              <a:ext cx="354584" cy="276999"/>
            </a:xfrm>
            <a:prstGeom prst="rect">
              <a:avLst/>
            </a:prstGeom>
          </p:spPr>
          <p:txBody>
            <a:bodyPr wrap="none">
              <a:spAutoFit/>
            </a:bodyPr>
            <a:lstStyle/>
            <a:p>
              <a:r>
                <a:rPr lang="en-GB" sz="1200" dirty="0">
                  <a:solidFill>
                    <a:schemeClr val="accent6"/>
                  </a:solidFill>
                </a:rPr>
                <a:t>50</a:t>
              </a:r>
            </a:p>
          </p:txBody>
        </p:sp>
        <p:sp>
          <p:nvSpPr>
            <p:cNvPr id="31" name="Rectangle 30"/>
            <p:cNvSpPr/>
            <p:nvPr/>
          </p:nvSpPr>
          <p:spPr>
            <a:xfrm>
              <a:off x="3431198" y="5908454"/>
              <a:ext cx="439544" cy="276999"/>
            </a:xfrm>
            <a:prstGeom prst="rect">
              <a:avLst/>
            </a:prstGeom>
          </p:spPr>
          <p:txBody>
            <a:bodyPr wrap="none">
              <a:spAutoFit/>
            </a:bodyPr>
            <a:lstStyle/>
            <a:p>
              <a:r>
                <a:rPr lang="en-GB" sz="1200" dirty="0">
                  <a:solidFill>
                    <a:schemeClr val="accent6"/>
                  </a:solidFill>
                </a:rPr>
                <a:t>100</a:t>
              </a:r>
            </a:p>
          </p:txBody>
        </p:sp>
        <p:sp>
          <p:nvSpPr>
            <p:cNvPr id="32" name="Rectangle 31"/>
            <p:cNvSpPr/>
            <p:nvPr/>
          </p:nvSpPr>
          <p:spPr>
            <a:xfrm>
              <a:off x="3955770" y="5908454"/>
              <a:ext cx="439544" cy="276999"/>
            </a:xfrm>
            <a:prstGeom prst="rect">
              <a:avLst/>
            </a:prstGeom>
          </p:spPr>
          <p:txBody>
            <a:bodyPr wrap="none">
              <a:spAutoFit/>
            </a:bodyPr>
            <a:lstStyle/>
            <a:p>
              <a:r>
                <a:rPr lang="en-GB" sz="1200" dirty="0">
                  <a:solidFill>
                    <a:schemeClr val="accent6"/>
                  </a:solidFill>
                </a:rPr>
                <a:t>150</a:t>
              </a:r>
            </a:p>
          </p:txBody>
        </p:sp>
        <p:sp>
          <p:nvSpPr>
            <p:cNvPr id="33" name="Rectangle 32"/>
            <p:cNvSpPr/>
            <p:nvPr/>
          </p:nvSpPr>
          <p:spPr>
            <a:xfrm>
              <a:off x="224983" y="2922351"/>
              <a:ext cx="524503" cy="276999"/>
            </a:xfrm>
            <a:prstGeom prst="rect">
              <a:avLst/>
            </a:prstGeom>
          </p:spPr>
          <p:txBody>
            <a:bodyPr wrap="none">
              <a:spAutoFit/>
            </a:bodyPr>
            <a:lstStyle/>
            <a:p>
              <a:r>
                <a:rPr lang="en-GB" sz="1200" dirty="0">
                  <a:solidFill>
                    <a:schemeClr val="accent6"/>
                  </a:solidFill>
                </a:rPr>
                <a:t>3800</a:t>
              </a:r>
            </a:p>
          </p:txBody>
        </p:sp>
        <p:sp>
          <p:nvSpPr>
            <p:cNvPr id="39" name="Rectangle 38"/>
            <p:cNvSpPr/>
            <p:nvPr/>
          </p:nvSpPr>
          <p:spPr>
            <a:xfrm>
              <a:off x="224983" y="3403755"/>
              <a:ext cx="524503" cy="276999"/>
            </a:xfrm>
            <a:prstGeom prst="rect">
              <a:avLst/>
            </a:prstGeom>
          </p:spPr>
          <p:txBody>
            <a:bodyPr wrap="none">
              <a:spAutoFit/>
            </a:bodyPr>
            <a:lstStyle/>
            <a:p>
              <a:r>
                <a:rPr lang="en-GB" sz="1200" dirty="0">
                  <a:solidFill>
                    <a:schemeClr val="accent6"/>
                  </a:solidFill>
                </a:rPr>
                <a:t>3700</a:t>
              </a:r>
            </a:p>
          </p:txBody>
        </p:sp>
        <p:sp>
          <p:nvSpPr>
            <p:cNvPr id="40" name="Rectangle 39"/>
            <p:cNvSpPr/>
            <p:nvPr/>
          </p:nvSpPr>
          <p:spPr>
            <a:xfrm>
              <a:off x="224983" y="3874461"/>
              <a:ext cx="524503" cy="276999"/>
            </a:xfrm>
            <a:prstGeom prst="rect">
              <a:avLst/>
            </a:prstGeom>
          </p:spPr>
          <p:txBody>
            <a:bodyPr wrap="none">
              <a:spAutoFit/>
            </a:bodyPr>
            <a:lstStyle/>
            <a:p>
              <a:r>
                <a:rPr lang="en-GB" sz="1200" dirty="0">
                  <a:solidFill>
                    <a:schemeClr val="accent6"/>
                  </a:solidFill>
                </a:rPr>
                <a:t>3600</a:t>
              </a:r>
            </a:p>
          </p:txBody>
        </p:sp>
        <p:sp>
          <p:nvSpPr>
            <p:cNvPr id="41" name="Rectangle 40"/>
            <p:cNvSpPr/>
            <p:nvPr/>
          </p:nvSpPr>
          <p:spPr>
            <a:xfrm>
              <a:off x="224983" y="4341178"/>
              <a:ext cx="524503" cy="276999"/>
            </a:xfrm>
            <a:prstGeom prst="rect">
              <a:avLst/>
            </a:prstGeom>
          </p:spPr>
          <p:txBody>
            <a:bodyPr wrap="none">
              <a:spAutoFit/>
            </a:bodyPr>
            <a:lstStyle/>
            <a:p>
              <a:r>
                <a:rPr lang="en-GB" sz="1200" dirty="0">
                  <a:solidFill>
                    <a:schemeClr val="accent6"/>
                  </a:solidFill>
                </a:rPr>
                <a:t>3500</a:t>
              </a:r>
            </a:p>
          </p:txBody>
        </p:sp>
        <p:sp>
          <p:nvSpPr>
            <p:cNvPr id="42" name="Rectangle 41"/>
            <p:cNvSpPr/>
            <p:nvPr/>
          </p:nvSpPr>
          <p:spPr>
            <a:xfrm>
              <a:off x="224983" y="4807895"/>
              <a:ext cx="524503" cy="276999"/>
            </a:xfrm>
            <a:prstGeom prst="rect">
              <a:avLst/>
            </a:prstGeom>
          </p:spPr>
          <p:txBody>
            <a:bodyPr wrap="none">
              <a:spAutoFit/>
            </a:bodyPr>
            <a:lstStyle/>
            <a:p>
              <a:r>
                <a:rPr lang="en-GB" sz="1200" dirty="0">
                  <a:solidFill>
                    <a:schemeClr val="accent6"/>
                  </a:solidFill>
                </a:rPr>
                <a:t>3400</a:t>
              </a:r>
            </a:p>
          </p:txBody>
        </p:sp>
        <p:sp>
          <p:nvSpPr>
            <p:cNvPr id="43" name="Rectangle 42"/>
            <p:cNvSpPr/>
            <p:nvPr/>
          </p:nvSpPr>
          <p:spPr>
            <a:xfrm>
              <a:off x="224983" y="5275093"/>
              <a:ext cx="524503" cy="276999"/>
            </a:xfrm>
            <a:prstGeom prst="rect">
              <a:avLst/>
            </a:prstGeom>
          </p:spPr>
          <p:txBody>
            <a:bodyPr wrap="none">
              <a:spAutoFit/>
            </a:bodyPr>
            <a:lstStyle/>
            <a:p>
              <a:r>
                <a:rPr lang="en-GB" sz="1200" dirty="0">
                  <a:solidFill>
                    <a:schemeClr val="accent6"/>
                  </a:solidFill>
                </a:rPr>
                <a:t>3300</a:t>
              </a:r>
            </a:p>
          </p:txBody>
        </p:sp>
      </p:grpSp>
      <p:sp>
        <p:nvSpPr>
          <p:cNvPr id="46" name="Title 1"/>
          <p:cNvSpPr txBox="1">
            <a:spLocks/>
          </p:cNvSpPr>
          <p:nvPr/>
        </p:nvSpPr>
        <p:spPr>
          <a:xfrm>
            <a:off x="-15831" y="50414"/>
            <a:ext cx="89154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Highlights of the Beam Commissioning:</a:t>
            </a:r>
          </a:p>
        </p:txBody>
      </p:sp>
      <p:sp>
        <p:nvSpPr>
          <p:cNvPr id="47" name="Title 1"/>
          <p:cNvSpPr txBox="1">
            <a:spLocks/>
          </p:cNvSpPr>
          <p:nvPr/>
        </p:nvSpPr>
        <p:spPr>
          <a:xfrm>
            <a:off x="15710" y="658726"/>
            <a:ext cx="8137690" cy="42208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u="sng" dirty="0"/>
              <a:t>Using TOF information to phase SRF cavities (S. Sadovich):</a:t>
            </a:r>
          </a:p>
        </p:txBody>
      </p:sp>
      <p:pic>
        <p:nvPicPr>
          <p:cNvPr id="45" name="Picture 44">
            <a:extLst>
              <a:ext uri="{FF2B5EF4-FFF2-40B4-BE49-F238E27FC236}">
                <a16:creationId xmlns:a16="http://schemas.microsoft.com/office/drawing/2014/main" id="{121F8A8E-3B34-5D43-83BA-B9563D205886}"/>
              </a:ext>
            </a:extLst>
          </p:cNvPr>
          <p:cNvPicPr>
            <a:picLocks noChangeAspect="1"/>
          </p:cNvPicPr>
          <p:nvPr/>
        </p:nvPicPr>
        <p:blipFill>
          <a:blip r:embed="rId5"/>
          <a:stretch>
            <a:fillRect/>
          </a:stretch>
        </p:blipFill>
        <p:spPr>
          <a:xfrm>
            <a:off x="0" y="6400800"/>
            <a:ext cx="1295400" cy="420840"/>
          </a:xfrm>
          <a:prstGeom prst="rect">
            <a:avLst/>
          </a:prstGeom>
        </p:spPr>
      </p:pic>
      <p:sp>
        <p:nvSpPr>
          <p:cNvPr id="48" name="Subtitle 2">
            <a:extLst>
              <a:ext uri="{FF2B5EF4-FFF2-40B4-BE49-F238E27FC236}">
                <a16:creationId xmlns:a16="http://schemas.microsoft.com/office/drawing/2014/main" id="{AFCB5C5E-C176-E94F-9095-80B308325FDF}"/>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Tree>
    <p:extLst>
      <p:ext uri="{BB962C8B-B14F-4D97-AF65-F5344CB8AC3E}">
        <p14:creationId xmlns:p14="http://schemas.microsoft.com/office/powerpoint/2010/main" val="475293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5988" y="166392"/>
            <a:ext cx="7570212" cy="507831"/>
          </a:xfrm>
          <a:prstGeom prst="rect">
            <a:avLst/>
          </a:prstGeom>
          <a:noFill/>
        </p:spPr>
        <p:txBody>
          <a:bodyPr wrap="square" rtlCol="0">
            <a:spAutoFit/>
          </a:bodyPr>
          <a:lstStyle/>
          <a:p>
            <a:r>
              <a:rPr lang="en-GB" sz="2700" u="sng" dirty="0"/>
              <a:t>Introduction to the ISOLDE Facility:</a:t>
            </a:r>
          </a:p>
        </p:txBody>
      </p:sp>
      <p:sp>
        <p:nvSpPr>
          <p:cNvPr id="8" name="TextBox 7"/>
          <p:cNvSpPr txBox="1"/>
          <p:nvPr/>
        </p:nvSpPr>
        <p:spPr>
          <a:xfrm>
            <a:off x="-1" y="762000"/>
            <a:ext cx="9144001" cy="561692"/>
          </a:xfrm>
          <a:prstGeom prst="rect">
            <a:avLst/>
          </a:prstGeom>
          <a:solidFill>
            <a:schemeClr val="bg1"/>
          </a:solidFill>
          <a:ln>
            <a:noFill/>
          </a:ln>
        </p:spPr>
        <p:txBody>
          <a:bodyPr wrap="square" rtlCol="0">
            <a:spAutoFit/>
          </a:bodyPr>
          <a:lstStyle/>
          <a:p>
            <a:pPr marL="285750" indent="-285750">
              <a:spcBef>
                <a:spcPts val="300"/>
              </a:spcBef>
              <a:buFont typeface="Wingdings" panose="05000000000000000000" pitchFamily="2" charset="2"/>
              <a:buChar char="Ø"/>
            </a:pPr>
            <a:r>
              <a:rPr lang="en-GB" sz="1400" dirty="0">
                <a:solidFill>
                  <a:schemeClr val="tx2"/>
                </a:solidFill>
              </a:rPr>
              <a:t>ISOLDE is a Radioactive Ion Beams (RIBs) production facility located at CERN</a:t>
            </a:r>
          </a:p>
          <a:p>
            <a:pPr marL="285750" indent="-285750">
              <a:spcBef>
                <a:spcPts val="300"/>
              </a:spcBef>
              <a:buFont typeface="Wingdings" panose="05000000000000000000" pitchFamily="2" charset="2"/>
              <a:buChar char="Ø"/>
            </a:pPr>
            <a:r>
              <a:rPr lang="en-GB" sz="1400" dirty="0">
                <a:solidFill>
                  <a:schemeClr val="tx2"/>
                </a:solidFill>
              </a:rPr>
              <a:t>ISOLDE is the destination of around 50% of the protons accelerated by the PS Booster (~ 2 </a:t>
            </a:r>
            <a:r>
              <a:rPr lang="en-GB" sz="1400" dirty="0" err="1">
                <a:solidFill>
                  <a:schemeClr val="tx2"/>
                </a:solidFill>
              </a:rPr>
              <a:t>uA</a:t>
            </a:r>
            <a:r>
              <a:rPr lang="en-GB" sz="1400" dirty="0">
                <a:solidFill>
                  <a:schemeClr val="tx2"/>
                </a:solidFill>
              </a:rPr>
              <a:t> at 1.4 GeV)</a:t>
            </a:r>
          </a:p>
        </p:txBody>
      </p:sp>
      <p:pic>
        <p:nvPicPr>
          <p:cNvPr id="10" name="Picture 9"/>
          <p:cNvPicPr>
            <a:picLocks noChangeAspect="1"/>
          </p:cNvPicPr>
          <p:nvPr/>
        </p:nvPicPr>
        <p:blipFill rotWithShape="1">
          <a:blip r:embed="rId2">
            <a:alphaModFix amt="61000"/>
          </a:blip>
          <a:srcRect l="3975" t="12195" b="15853"/>
          <a:stretch/>
        </p:blipFill>
        <p:spPr>
          <a:xfrm>
            <a:off x="381000" y="1712423"/>
            <a:ext cx="8119210" cy="4957868"/>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311096" y="4267200"/>
            <a:ext cx="3448050" cy="1600200"/>
          </a:xfrm>
          <a:prstGeom prst="rect">
            <a:avLst/>
          </a:prstGeom>
        </p:spPr>
      </p:pic>
      <p:sp>
        <p:nvSpPr>
          <p:cNvPr id="14" name="Rounded Rectangle 13"/>
          <p:cNvSpPr/>
          <p:nvPr/>
        </p:nvSpPr>
        <p:spPr>
          <a:xfrm>
            <a:off x="4962525" y="4079491"/>
            <a:ext cx="1819275" cy="101101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5" cstate="print"/>
          <a:stretch>
            <a:fillRect/>
          </a:stretch>
        </p:blipFill>
        <p:spPr>
          <a:xfrm>
            <a:off x="8260984" y="15810"/>
            <a:ext cx="880432" cy="878306"/>
          </a:xfrm>
          <a:prstGeom prst="rect">
            <a:avLst/>
          </a:prstGeom>
        </p:spPr>
      </p:pic>
      <p:sp>
        <p:nvSpPr>
          <p:cNvPr id="11" name="Subtitle 2">
            <a:extLst>
              <a:ext uri="{FF2B5EF4-FFF2-40B4-BE49-F238E27FC236}">
                <a16:creationId xmlns:a16="http://schemas.microsoft.com/office/drawing/2014/main" id="{F3537799-E97D-4B43-B8DF-1AEC99ACD8DA}"/>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12" name="Picture 11">
            <a:extLst>
              <a:ext uri="{FF2B5EF4-FFF2-40B4-BE49-F238E27FC236}">
                <a16:creationId xmlns:a16="http://schemas.microsoft.com/office/drawing/2014/main" id="{C0E68310-9350-4348-AED5-0C4721C51076}"/>
              </a:ext>
            </a:extLst>
          </p:cNvPr>
          <p:cNvPicPr>
            <a:picLocks noChangeAspect="1"/>
          </p:cNvPicPr>
          <p:nvPr/>
        </p:nvPicPr>
        <p:blipFill>
          <a:blip r:embed="rId6"/>
          <a:stretch>
            <a:fillRect/>
          </a:stretch>
        </p:blipFill>
        <p:spPr>
          <a:xfrm>
            <a:off x="0" y="6400800"/>
            <a:ext cx="1295400" cy="420840"/>
          </a:xfrm>
          <a:prstGeom prst="rect">
            <a:avLst/>
          </a:prstGeom>
        </p:spPr>
      </p:pic>
    </p:spTree>
    <p:extLst>
      <p:ext uri="{BB962C8B-B14F-4D97-AF65-F5344CB8AC3E}">
        <p14:creationId xmlns:p14="http://schemas.microsoft.com/office/powerpoint/2010/main" val="613819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6" descr="Hall + Experiments 5.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373" b="21385"/>
          <a:stretch/>
        </p:blipFill>
        <p:spPr>
          <a:xfrm>
            <a:off x="741411" y="2189576"/>
            <a:ext cx="7400916" cy="4287424"/>
          </a:xfrm>
        </p:spPr>
      </p:pic>
      <p:pic>
        <p:nvPicPr>
          <p:cNvPr id="17" name="Picture 16"/>
          <p:cNvPicPr>
            <a:picLocks noChangeAspect="1"/>
          </p:cNvPicPr>
          <p:nvPr/>
        </p:nvPicPr>
        <p:blipFill>
          <a:blip r:embed="rId3"/>
          <a:stretch>
            <a:fillRect/>
          </a:stretch>
        </p:blipFill>
        <p:spPr>
          <a:xfrm>
            <a:off x="8260984" y="15810"/>
            <a:ext cx="880432" cy="878306"/>
          </a:xfrm>
          <a:prstGeom prst="rect">
            <a:avLst/>
          </a:prstGeom>
        </p:spPr>
      </p:pic>
      <p:cxnSp>
        <p:nvCxnSpPr>
          <p:cNvPr id="40" name="Straight Arrow Connector 39"/>
          <p:cNvCxnSpPr/>
          <p:nvPr/>
        </p:nvCxnSpPr>
        <p:spPr>
          <a:xfrm>
            <a:off x="6601541" y="2427921"/>
            <a:ext cx="2298028" cy="2349968"/>
          </a:xfrm>
          <a:prstGeom prst="straightConnector1">
            <a:avLst/>
          </a:prstGeom>
          <a:ln w="15875">
            <a:solidFill>
              <a:srgbClr val="FFFF00"/>
            </a:solidFill>
            <a:prstDash val="sysDash"/>
            <a:headEnd type="stealth"/>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2753864">
            <a:off x="7601970" y="3320599"/>
            <a:ext cx="1530291" cy="590349"/>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BTY line (PSB/ISOLDE proton transfer line)</a:t>
            </a:r>
          </a:p>
        </p:txBody>
      </p:sp>
      <p:sp>
        <p:nvSpPr>
          <p:cNvPr id="42" name="Rounded Rectangle 41"/>
          <p:cNvSpPr/>
          <p:nvPr/>
        </p:nvSpPr>
        <p:spPr>
          <a:xfrm>
            <a:off x="5914678" y="2046452"/>
            <a:ext cx="1112662" cy="643443"/>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flipV="1">
            <a:off x="5541297" y="2387302"/>
            <a:ext cx="929712" cy="710081"/>
          </a:xfrm>
          <a:prstGeom prst="straightConnector1">
            <a:avLst/>
          </a:prstGeom>
          <a:ln w="15875">
            <a:solidFill>
              <a:srgbClr val="FFFF00"/>
            </a:solidFill>
            <a:prstDash val="sysDash"/>
            <a:headEnd type="stealth"/>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5379942" y="3519145"/>
            <a:ext cx="458257" cy="498669"/>
          </a:xfrm>
          <a:prstGeom prst="straightConnector1">
            <a:avLst/>
          </a:prstGeom>
          <a:ln w="15875">
            <a:solidFill>
              <a:srgbClr val="FFFF00"/>
            </a:solidFill>
            <a:prstDash val="sysDash"/>
            <a:headEnd type="stealth"/>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52400" y="750838"/>
            <a:ext cx="8891387" cy="777136"/>
          </a:xfrm>
          <a:prstGeom prst="rect">
            <a:avLst/>
          </a:prstGeom>
          <a:noFill/>
          <a:ln>
            <a:noFill/>
          </a:ln>
        </p:spPr>
        <p:txBody>
          <a:bodyPr wrap="square" rtlCol="0">
            <a:spAutoFit/>
          </a:bodyPr>
          <a:lstStyle/>
          <a:p>
            <a:pPr marL="285750" indent="-285750">
              <a:spcBef>
                <a:spcPts val="300"/>
              </a:spcBef>
              <a:buFont typeface="Wingdings" pitchFamily="2" charset="2"/>
              <a:buChar char="Ø"/>
            </a:pPr>
            <a:r>
              <a:rPr lang="en-GB" sz="1400" dirty="0">
                <a:solidFill>
                  <a:schemeClr val="tx2"/>
                </a:solidFill>
              </a:rPr>
              <a:t>Isotopes extracted from one of the two front-ends are transported using electrostatic elements to a separator dipole where the RIB of interest is selected</a:t>
            </a:r>
          </a:p>
          <a:p>
            <a:pPr marL="285750" indent="-285750">
              <a:spcBef>
                <a:spcPts val="300"/>
              </a:spcBef>
              <a:buFont typeface="Wingdings" pitchFamily="2" charset="2"/>
              <a:buChar char="Ø"/>
            </a:pPr>
            <a:r>
              <a:rPr lang="en-GB" sz="1400" dirty="0">
                <a:solidFill>
                  <a:schemeClr val="tx2"/>
                </a:solidFill>
              </a:rPr>
              <a:t>A beam switch yard is used to redirect the beam to the desired destination  </a:t>
            </a:r>
          </a:p>
        </p:txBody>
      </p:sp>
      <p:sp>
        <p:nvSpPr>
          <p:cNvPr id="36" name="TextBox 35"/>
          <p:cNvSpPr txBox="1"/>
          <p:nvPr/>
        </p:nvSpPr>
        <p:spPr>
          <a:xfrm>
            <a:off x="5247119" y="1985701"/>
            <a:ext cx="871030" cy="405683"/>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HRS target front-end</a:t>
            </a:r>
          </a:p>
        </p:txBody>
      </p:sp>
      <p:sp>
        <p:nvSpPr>
          <p:cNvPr id="50" name="Rounded Rectangle 49"/>
          <p:cNvSpPr/>
          <p:nvPr/>
        </p:nvSpPr>
        <p:spPr>
          <a:xfrm>
            <a:off x="4814437" y="3001646"/>
            <a:ext cx="1433963" cy="1526022"/>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4414448" y="3907727"/>
            <a:ext cx="855251" cy="405683"/>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HRS separator</a:t>
            </a:r>
          </a:p>
        </p:txBody>
      </p:sp>
      <p:cxnSp>
        <p:nvCxnSpPr>
          <p:cNvPr id="53" name="Straight Arrow Connector 52"/>
          <p:cNvCxnSpPr/>
          <p:nvPr/>
        </p:nvCxnSpPr>
        <p:spPr>
          <a:xfrm flipV="1">
            <a:off x="5477093" y="4268209"/>
            <a:ext cx="329535" cy="869721"/>
          </a:xfrm>
          <a:prstGeom prst="straightConnector1">
            <a:avLst/>
          </a:prstGeom>
          <a:ln w="15875">
            <a:solidFill>
              <a:srgbClr val="FFFF00"/>
            </a:solidFill>
            <a:prstDash val="sysDash"/>
            <a:headEnd type="stealth"/>
            <a:tailEnd type="none"/>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3215393" y="4660009"/>
            <a:ext cx="2325904" cy="1442709"/>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345630" y="4546550"/>
            <a:ext cx="855251" cy="405683"/>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Beam switchyard</a:t>
            </a:r>
          </a:p>
        </p:txBody>
      </p:sp>
      <p:cxnSp>
        <p:nvCxnSpPr>
          <p:cNvPr id="61" name="Straight Arrow Connector 60"/>
          <p:cNvCxnSpPr/>
          <p:nvPr/>
        </p:nvCxnSpPr>
        <p:spPr>
          <a:xfrm flipV="1">
            <a:off x="2209800" y="5137930"/>
            <a:ext cx="3263111" cy="642133"/>
          </a:xfrm>
          <a:prstGeom prst="straightConnector1">
            <a:avLst/>
          </a:prstGeom>
          <a:ln w="15875">
            <a:solidFill>
              <a:srgbClr val="FFFF00"/>
            </a:solidFill>
            <a:prstDash val="sysDash"/>
            <a:headEnd type="stealth"/>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4080299" y="4955606"/>
            <a:ext cx="728753" cy="263885"/>
          </a:xfrm>
          <a:prstGeom prst="straightConnector1">
            <a:avLst/>
          </a:prstGeom>
          <a:ln w="15875">
            <a:solidFill>
              <a:srgbClr val="FFFF00"/>
            </a:solidFill>
            <a:prstDash val="sysDash"/>
            <a:headEnd type="stealth"/>
            <a:tailEnd type="non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3952636" y="5291852"/>
            <a:ext cx="856416" cy="893482"/>
          </a:xfrm>
          <a:prstGeom prst="straightConnector1">
            <a:avLst/>
          </a:prstGeom>
          <a:ln w="15875">
            <a:solidFill>
              <a:srgbClr val="FFFF00"/>
            </a:solidFill>
            <a:prstDash val="sysDash"/>
            <a:headEnd type="stealth"/>
            <a:tailEnd type="none"/>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BB588C8A-A371-6C45-BEC1-43C7923E3DAD}"/>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22" name="Picture 21">
            <a:extLst>
              <a:ext uri="{FF2B5EF4-FFF2-40B4-BE49-F238E27FC236}">
                <a16:creationId xmlns:a16="http://schemas.microsoft.com/office/drawing/2014/main" id="{C4A299D2-E14D-C347-95A7-429E41605249}"/>
              </a:ext>
            </a:extLst>
          </p:cNvPr>
          <p:cNvPicPr>
            <a:picLocks noChangeAspect="1"/>
          </p:cNvPicPr>
          <p:nvPr/>
        </p:nvPicPr>
        <p:blipFill>
          <a:blip r:embed="rId4"/>
          <a:stretch>
            <a:fillRect/>
          </a:stretch>
        </p:blipFill>
        <p:spPr>
          <a:xfrm>
            <a:off x="0" y="6400800"/>
            <a:ext cx="1295400" cy="420840"/>
          </a:xfrm>
          <a:prstGeom prst="rect">
            <a:avLst/>
          </a:prstGeom>
        </p:spPr>
      </p:pic>
      <p:sp>
        <p:nvSpPr>
          <p:cNvPr id="25" name="TextBox 24">
            <a:extLst>
              <a:ext uri="{FF2B5EF4-FFF2-40B4-BE49-F238E27FC236}">
                <a16:creationId xmlns:a16="http://schemas.microsoft.com/office/drawing/2014/main" id="{1EFF7A2B-E897-EE45-B2A1-0139DADA43DD}"/>
              </a:ext>
            </a:extLst>
          </p:cNvPr>
          <p:cNvSpPr txBox="1"/>
          <p:nvPr/>
        </p:nvSpPr>
        <p:spPr>
          <a:xfrm>
            <a:off x="125988" y="166392"/>
            <a:ext cx="7570212" cy="507831"/>
          </a:xfrm>
          <a:prstGeom prst="rect">
            <a:avLst/>
          </a:prstGeom>
          <a:noFill/>
        </p:spPr>
        <p:txBody>
          <a:bodyPr wrap="square" rtlCol="0">
            <a:spAutoFit/>
          </a:bodyPr>
          <a:lstStyle/>
          <a:p>
            <a:r>
              <a:rPr lang="en-GB" sz="2700" u="sng" dirty="0"/>
              <a:t>Introduction to the ISOLDE Facility:</a:t>
            </a:r>
          </a:p>
        </p:txBody>
      </p:sp>
    </p:spTree>
    <p:extLst>
      <p:ext uri="{BB962C8B-B14F-4D97-AF65-F5344CB8AC3E}">
        <p14:creationId xmlns:p14="http://schemas.microsoft.com/office/powerpoint/2010/main" val="611976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0331"/>
          <a:stretch/>
        </p:blipFill>
        <p:spPr>
          <a:xfrm>
            <a:off x="21771" y="1752600"/>
            <a:ext cx="9144000" cy="3508037"/>
          </a:xfrm>
          <a:prstGeom prst="rect">
            <a:avLst/>
          </a:prstGeom>
        </p:spPr>
      </p:pic>
      <p:pic>
        <p:nvPicPr>
          <p:cNvPr id="17" name="Picture 16"/>
          <p:cNvPicPr>
            <a:picLocks noChangeAspect="1"/>
          </p:cNvPicPr>
          <p:nvPr/>
        </p:nvPicPr>
        <p:blipFill>
          <a:blip r:embed="rId3"/>
          <a:stretch>
            <a:fillRect/>
          </a:stretch>
        </p:blipFill>
        <p:spPr>
          <a:xfrm>
            <a:off x="8260984" y="15810"/>
            <a:ext cx="880432" cy="878306"/>
          </a:xfrm>
          <a:prstGeom prst="rect">
            <a:avLst/>
          </a:prstGeom>
        </p:spPr>
      </p:pic>
      <p:sp>
        <p:nvSpPr>
          <p:cNvPr id="20" name="Rounded Rectangle 19"/>
          <p:cNvSpPr/>
          <p:nvPr/>
        </p:nvSpPr>
        <p:spPr>
          <a:xfrm>
            <a:off x="506950" y="3338853"/>
            <a:ext cx="1626650" cy="1080748"/>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35"/>
          <p:cNvSpPr txBox="1"/>
          <p:nvPr/>
        </p:nvSpPr>
        <p:spPr>
          <a:xfrm>
            <a:off x="152400" y="2996684"/>
            <a:ext cx="1093250" cy="405683"/>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HIE-ISOLDE HEBT lines</a:t>
            </a:r>
          </a:p>
        </p:txBody>
      </p:sp>
      <p:sp>
        <p:nvSpPr>
          <p:cNvPr id="28" name="Rounded Rectangle 27"/>
          <p:cNvSpPr/>
          <p:nvPr/>
        </p:nvSpPr>
        <p:spPr>
          <a:xfrm>
            <a:off x="2188027" y="3338853"/>
            <a:ext cx="3508281" cy="54734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35"/>
          <p:cNvSpPr txBox="1"/>
          <p:nvPr/>
        </p:nvSpPr>
        <p:spPr>
          <a:xfrm>
            <a:off x="2290733" y="3114152"/>
            <a:ext cx="2556090" cy="221018"/>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REX/HIE-ISOLDE post-accelerator</a:t>
            </a:r>
          </a:p>
        </p:txBody>
      </p:sp>
      <p:sp>
        <p:nvSpPr>
          <p:cNvPr id="31" name="Rounded Rectangle 30"/>
          <p:cNvSpPr/>
          <p:nvPr/>
        </p:nvSpPr>
        <p:spPr>
          <a:xfrm>
            <a:off x="2793040" y="3925896"/>
            <a:ext cx="3912559" cy="73933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5"/>
          <p:cNvSpPr txBox="1"/>
          <p:nvPr/>
        </p:nvSpPr>
        <p:spPr>
          <a:xfrm>
            <a:off x="3048000" y="4624381"/>
            <a:ext cx="2166189" cy="221018"/>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ISOLDE low energy lines</a:t>
            </a:r>
          </a:p>
        </p:txBody>
      </p:sp>
      <p:cxnSp>
        <p:nvCxnSpPr>
          <p:cNvPr id="38" name="Straight Arrow Connector 37"/>
          <p:cNvCxnSpPr/>
          <p:nvPr/>
        </p:nvCxnSpPr>
        <p:spPr>
          <a:xfrm flipH="1" flipV="1">
            <a:off x="5562601" y="2001728"/>
            <a:ext cx="133708" cy="333034"/>
          </a:xfrm>
          <a:prstGeom prst="straightConnector1">
            <a:avLst/>
          </a:prstGeom>
          <a:ln w="158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40" name="TextBox 35"/>
          <p:cNvSpPr txBox="1"/>
          <p:nvPr/>
        </p:nvSpPr>
        <p:spPr>
          <a:xfrm>
            <a:off x="8227016" y="2905960"/>
            <a:ext cx="764584" cy="221018"/>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BTY line</a:t>
            </a:r>
          </a:p>
        </p:txBody>
      </p:sp>
      <p:sp>
        <p:nvSpPr>
          <p:cNvPr id="41" name="TextBox 35"/>
          <p:cNvSpPr txBox="1"/>
          <p:nvPr/>
        </p:nvSpPr>
        <p:spPr>
          <a:xfrm>
            <a:off x="7485109" y="3740701"/>
            <a:ext cx="544782" cy="221018"/>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GPS</a:t>
            </a:r>
          </a:p>
        </p:txBody>
      </p:sp>
      <p:sp>
        <p:nvSpPr>
          <p:cNvPr id="42" name="TextBox 35"/>
          <p:cNvSpPr txBox="1"/>
          <p:nvPr/>
        </p:nvSpPr>
        <p:spPr>
          <a:xfrm>
            <a:off x="5151527" y="1777157"/>
            <a:ext cx="544782" cy="221018"/>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HRS</a:t>
            </a:r>
          </a:p>
        </p:txBody>
      </p:sp>
      <p:sp>
        <p:nvSpPr>
          <p:cNvPr id="43" name="Rounded Rectangle 42"/>
          <p:cNvSpPr/>
          <p:nvPr/>
        </p:nvSpPr>
        <p:spPr>
          <a:xfrm>
            <a:off x="5615930" y="2327840"/>
            <a:ext cx="743309" cy="101101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a:off x="6455229" y="2991633"/>
            <a:ext cx="832756" cy="78581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p:cNvCxnSpPr>
            <a:stCxn id="45" idx="3"/>
          </p:cNvCxnSpPr>
          <p:nvPr/>
        </p:nvCxnSpPr>
        <p:spPr>
          <a:xfrm>
            <a:off x="7287985" y="3384542"/>
            <a:ext cx="377533" cy="356159"/>
          </a:xfrm>
          <a:prstGeom prst="straightConnector1">
            <a:avLst/>
          </a:prstGeom>
          <a:ln w="15875">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046883" y="3120742"/>
            <a:ext cx="1816735" cy="180911"/>
          </a:xfrm>
          <a:prstGeom prst="straightConnector1">
            <a:avLst/>
          </a:prstGeom>
          <a:ln w="15875">
            <a:solidFill>
              <a:srgbClr val="FFFF00"/>
            </a:solidFill>
            <a:prstDash val="sysDash"/>
            <a:headEnd type="stealth"/>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225530" y="2431503"/>
            <a:ext cx="1874705" cy="777895"/>
          </a:xfrm>
          <a:prstGeom prst="straightConnector1">
            <a:avLst/>
          </a:prstGeom>
          <a:ln w="15875">
            <a:solidFill>
              <a:srgbClr val="FFFF00"/>
            </a:solidFill>
            <a:prstDash val="sysDash"/>
            <a:headEnd type="stealth"/>
            <a:tailEnd type="none"/>
          </a:ln>
        </p:spPr>
        <p:style>
          <a:lnRef idx="1">
            <a:schemeClr val="accent1"/>
          </a:lnRef>
          <a:fillRef idx="0">
            <a:schemeClr val="accent1"/>
          </a:fillRef>
          <a:effectRef idx="0">
            <a:schemeClr val="accent1"/>
          </a:effectRef>
          <a:fontRef idx="minor">
            <a:schemeClr val="tx1"/>
          </a:fontRef>
        </p:style>
      </p:cxnSp>
      <p:sp>
        <p:nvSpPr>
          <p:cNvPr id="57" name="TextBox 35"/>
          <p:cNvSpPr txBox="1"/>
          <p:nvPr/>
        </p:nvSpPr>
        <p:spPr>
          <a:xfrm>
            <a:off x="8210024" y="3357844"/>
            <a:ext cx="655511" cy="221018"/>
          </a:xfrm>
          <a:prstGeom prst="rect">
            <a:avLst/>
          </a:prstGeom>
          <a:solidFill>
            <a:schemeClr val="bg1"/>
          </a:solidFill>
          <a:ln>
            <a:solidFill>
              <a:srgbClr val="FFC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C000"/>
                </a:solidFill>
              </a:rPr>
              <a:t>p beam</a:t>
            </a:r>
          </a:p>
        </p:txBody>
      </p:sp>
      <p:cxnSp>
        <p:nvCxnSpPr>
          <p:cNvPr id="58" name="Straight Arrow Connector 57"/>
          <p:cNvCxnSpPr/>
          <p:nvPr/>
        </p:nvCxnSpPr>
        <p:spPr>
          <a:xfrm flipV="1">
            <a:off x="5788551" y="2468457"/>
            <a:ext cx="388577" cy="437503"/>
          </a:xfrm>
          <a:prstGeom prst="straightConnector1">
            <a:avLst/>
          </a:prstGeom>
          <a:ln w="15875">
            <a:solidFill>
              <a:srgbClr val="FFFF00"/>
            </a:solidFill>
            <a:prstDash val="sysDash"/>
            <a:headEnd type="stealth"/>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7037503" y="3102142"/>
            <a:ext cx="0" cy="262559"/>
          </a:xfrm>
          <a:prstGeom prst="straightConnector1">
            <a:avLst/>
          </a:prstGeom>
          <a:ln w="15875">
            <a:solidFill>
              <a:srgbClr val="FFFF00"/>
            </a:solidFill>
            <a:prstDash val="sysDash"/>
            <a:headEnd type="stealth"/>
            <a:tailEnd type="none"/>
          </a:ln>
        </p:spPr>
        <p:style>
          <a:lnRef idx="1">
            <a:schemeClr val="accent1"/>
          </a:lnRef>
          <a:fillRef idx="0">
            <a:schemeClr val="accent1"/>
          </a:fillRef>
          <a:effectRef idx="0">
            <a:schemeClr val="accent1"/>
          </a:effectRef>
          <a:fontRef idx="minor">
            <a:schemeClr val="tx1"/>
          </a:fontRef>
        </p:style>
      </p:cxnSp>
      <p:sp>
        <p:nvSpPr>
          <p:cNvPr id="71" name="TextBox 35"/>
          <p:cNvSpPr txBox="1"/>
          <p:nvPr/>
        </p:nvSpPr>
        <p:spPr>
          <a:xfrm>
            <a:off x="6587178" y="3115171"/>
            <a:ext cx="327756" cy="221018"/>
          </a:xfrm>
          <a:prstGeom prst="rect">
            <a:avLst/>
          </a:prstGeom>
          <a:solidFill>
            <a:schemeClr val="bg1"/>
          </a:solidFill>
          <a:ln>
            <a:solidFill>
              <a:srgbClr val="FFC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C000"/>
                </a:solidFill>
              </a:rPr>
              <a:t>RIB</a:t>
            </a:r>
          </a:p>
        </p:txBody>
      </p:sp>
      <p:sp>
        <p:nvSpPr>
          <p:cNvPr id="76" name="TextBox 35"/>
          <p:cNvSpPr txBox="1"/>
          <p:nvPr/>
        </p:nvSpPr>
        <p:spPr>
          <a:xfrm>
            <a:off x="6024205" y="2709941"/>
            <a:ext cx="327756" cy="221018"/>
          </a:xfrm>
          <a:prstGeom prst="rect">
            <a:avLst/>
          </a:prstGeom>
          <a:solidFill>
            <a:schemeClr val="bg1"/>
          </a:solidFill>
          <a:ln>
            <a:solidFill>
              <a:srgbClr val="FFC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C000"/>
                </a:solidFill>
              </a:rPr>
              <a:t>RIB</a:t>
            </a:r>
          </a:p>
        </p:txBody>
      </p:sp>
      <p:grpSp>
        <p:nvGrpSpPr>
          <p:cNvPr id="6" name="Group 5"/>
          <p:cNvGrpSpPr/>
          <p:nvPr/>
        </p:nvGrpSpPr>
        <p:grpSpPr>
          <a:xfrm>
            <a:off x="4981582" y="5260637"/>
            <a:ext cx="3448034" cy="1231107"/>
            <a:chOff x="3609418" y="5380672"/>
            <a:chExt cx="3448034" cy="1231107"/>
          </a:xfrm>
        </p:grpSpPr>
        <p:sp>
          <p:nvSpPr>
            <p:cNvPr id="39" name="TextBox 38"/>
            <p:cNvSpPr txBox="1"/>
            <p:nvPr/>
          </p:nvSpPr>
          <p:spPr>
            <a:xfrm>
              <a:off x="3609418" y="5380672"/>
              <a:ext cx="3448034" cy="1200329"/>
            </a:xfrm>
            <a:prstGeom prst="rect">
              <a:avLst/>
            </a:prstGeom>
            <a:noFill/>
            <a:ln w="15875">
              <a:solidFill>
                <a:srgbClr val="FF0000"/>
              </a:solidFill>
            </a:ln>
          </p:spPr>
          <p:txBody>
            <a:bodyPr wrap="square" rtlCol="0">
              <a:spAutoFit/>
            </a:bodyPr>
            <a:lstStyle/>
            <a:p>
              <a:pPr>
                <a:spcBef>
                  <a:spcPts val="300"/>
                </a:spcBef>
              </a:pPr>
              <a:r>
                <a:rPr lang="en-GB" sz="1400" u="sng" dirty="0">
                  <a:solidFill>
                    <a:schemeClr val="tx2"/>
                  </a:solidFill>
                </a:rPr>
                <a:t>Low energy experimental stations:</a:t>
              </a:r>
            </a:p>
            <a:p>
              <a:pPr marL="285750" indent="-285750">
                <a:spcBef>
                  <a:spcPts val="300"/>
                </a:spcBef>
                <a:buFont typeface="Wingdings" panose="05000000000000000000" pitchFamily="2" charset="2"/>
                <a:buChar char="§"/>
              </a:pPr>
              <a:r>
                <a:rPr lang="en-GB" sz="1200" dirty="0">
                  <a:solidFill>
                    <a:schemeClr val="tx2"/>
                  </a:solidFill>
                </a:rPr>
                <a:t>IDS</a:t>
              </a:r>
            </a:p>
            <a:p>
              <a:pPr marL="285750" indent="-285750">
                <a:spcBef>
                  <a:spcPts val="300"/>
                </a:spcBef>
                <a:buFont typeface="Wingdings" panose="05000000000000000000" pitchFamily="2" charset="2"/>
                <a:buChar char="§"/>
              </a:pPr>
              <a:r>
                <a:rPr lang="en-GB" sz="1200" dirty="0">
                  <a:solidFill>
                    <a:schemeClr val="tx2"/>
                  </a:solidFill>
                </a:rPr>
                <a:t>ISOLTRAP</a:t>
              </a:r>
            </a:p>
            <a:p>
              <a:pPr marL="285750" indent="-285750">
                <a:spcBef>
                  <a:spcPts val="300"/>
                </a:spcBef>
                <a:buFont typeface="Wingdings" panose="05000000000000000000" pitchFamily="2" charset="2"/>
                <a:buChar char="§"/>
              </a:pPr>
              <a:r>
                <a:rPr lang="en-GB" sz="1200" dirty="0">
                  <a:solidFill>
                    <a:schemeClr val="tx2"/>
                  </a:solidFill>
                </a:rPr>
                <a:t>CRIS</a:t>
              </a:r>
            </a:p>
            <a:p>
              <a:pPr marL="285750" indent="-285750">
                <a:spcBef>
                  <a:spcPts val="300"/>
                </a:spcBef>
                <a:buFont typeface="Wingdings" panose="05000000000000000000" pitchFamily="2" charset="2"/>
                <a:buChar char="§"/>
              </a:pPr>
              <a:r>
                <a:rPr lang="en-GB" sz="1200" dirty="0">
                  <a:solidFill>
                    <a:schemeClr val="tx2"/>
                  </a:solidFill>
                </a:rPr>
                <a:t>COLLAPS</a:t>
              </a:r>
            </a:p>
          </p:txBody>
        </p:sp>
        <p:sp>
          <p:nvSpPr>
            <p:cNvPr id="44" name="TextBox 43"/>
            <p:cNvSpPr txBox="1"/>
            <p:nvPr/>
          </p:nvSpPr>
          <p:spPr>
            <a:xfrm>
              <a:off x="5112180" y="5665366"/>
              <a:ext cx="1725679" cy="946413"/>
            </a:xfrm>
            <a:prstGeom prst="rect">
              <a:avLst/>
            </a:prstGeom>
            <a:noFill/>
            <a:ln w="15875">
              <a:noFill/>
            </a:ln>
          </p:spPr>
          <p:txBody>
            <a:bodyPr wrap="square" rtlCol="0">
              <a:spAutoFit/>
            </a:bodyPr>
            <a:lstStyle/>
            <a:p>
              <a:pPr marL="285750" indent="-285750">
                <a:spcBef>
                  <a:spcPts val="300"/>
                </a:spcBef>
                <a:buFont typeface="Wingdings" panose="05000000000000000000" pitchFamily="2" charset="2"/>
                <a:buChar char="§"/>
              </a:pPr>
              <a:r>
                <a:rPr lang="en-GB" sz="1200" dirty="0">
                  <a:solidFill>
                    <a:schemeClr val="tx2"/>
                  </a:solidFill>
                </a:rPr>
                <a:t>SSP stations</a:t>
              </a:r>
            </a:p>
            <a:p>
              <a:pPr marL="285750" indent="-285750">
                <a:spcBef>
                  <a:spcPts val="300"/>
                </a:spcBef>
                <a:buFont typeface="Wingdings" panose="05000000000000000000" pitchFamily="2" charset="2"/>
                <a:buChar char="§"/>
              </a:pPr>
              <a:r>
                <a:rPr lang="en-GB" sz="1200" dirty="0">
                  <a:solidFill>
                    <a:schemeClr val="tx2"/>
                  </a:solidFill>
                </a:rPr>
                <a:t>VITO</a:t>
              </a:r>
            </a:p>
            <a:p>
              <a:pPr marL="285750" indent="-285750">
                <a:spcBef>
                  <a:spcPts val="300"/>
                </a:spcBef>
                <a:buFont typeface="Wingdings" panose="05000000000000000000" pitchFamily="2" charset="2"/>
                <a:buChar char="§"/>
              </a:pPr>
              <a:r>
                <a:rPr lang="en-GB" sz="1200" dirty="0">
                  <a:solidFill>
                    <a:schemeClr val="tx2"/>
                  </a:solidFill>
                </a:rPr>
                <a:t>NICOLE</a:t>
              </a:r>
            </a:p>
            <a:p>
              <a:pPr marL="285750" indent="-285750">
                <a:spcBef>
                  <a:spcPts val="300"/>
                </a:spcBef>
                <a:buFont typeface="Wingdings" panose="05000000000000000000" pitchFamily="2" charset="2"/>
                <a:buChar char="§"/>
              </a:pPr>
              <a:r>
                <a:rPr lang="en-GB" sz="1200" dirty="0">
                  <a:solidFill>
                    <a:schemeClr val="tx2"/>
                  </a:solidFill>
                </a:rPr>
                <a:t>WISARD</a:t>
              </a:r>
            </a:p>
          </p:txBody>
        </p:sp>
      </p:grpSp>
      <p:sp>
        <p:nvSpPr>
          <p:cNvPr id="47" name="TextBox 46"/>
          <p:cNvSpPr txBox="1"/>
          <p:nvPr/>
        </p:nvSpPr>
        <p:spPr>
          <a:xfrm>
            <a:off x="184575" y="5379766"/>
            <a:ext cx="3448034" cy="977191"/>
          </a:xfrm>
          <a:prstGeom prst="rect">
            <a:avLst/>
          </a:prstGeom>
          <a:noFill/>
          <a:ln w="15875">
            <a:solidFill>
              <a:srgbClr val="FF0000"/>
            </a:solidFill>
          </a:ln>
        </p:spPr>
        <p:txBody>
          <a:bodyPr wrap="square" rtlCol="0">
            <a:spAutoFit/>
          </a:bodyPr>
          <a:lstStyle/>
          <a:p>
            <a:pPr>
              <a:spcBef>
                <a:spcPts val="300"/>
              </a:spcBef>
            </a:pPr>
            <a:r>
              <a:rPr lang="en-GB" sz="1400" u="sng" dirty="0">
                <a:solidFill>
                  <a:schemeClr val="tx2"/>
                </a:solidFill>
              </a:rPr>
              <a:t>High energy experimental stations:</a:t>
            </a:r>
          </a:p>
          <a:p>
            <a:pPr marL="285750" indent="-285750">
              <a:spcBef>
                <a:spcPts val="300"/>
              </a:spcBef>
              <a:buFont typeface="Wingdings" panose="05000000000000000000" pitchFamily="2" charset="2"/>
              <a:buChar char="§"/>
            </a:pPr>
            <a:r>
              <a:rPr lang="en-GB" sz="1200" dirty="0" err="1">
                <a:solidFill>
                  <a:schemeClr val="tx2"/>
                </a:solidFill>
              </a:rPr>
              <a:t>Miniball</a:t>
            </a:r>
            <a:endParaRPr lang="en-GB" sz="1200" dirty="0">
              <a:solidFill>
                <a:schemeClr val="tx2"/>
              </a:solidFill>
            </a:endParaRPr>
          </a:p>
          <a:p>
            <a:pPr marL="285750" indent="-285750">
              <a:spcBef>
                <a:spcPts val="300"/>
              </a:spcBef>
              <a:buFont typeface="Wingdings" panose="05000000000000000000" pitchFamily="2" charset="2"/>
              <a:buChar char="§"/>
            </a:pPr>
            <a:r>
              <a:rPr lang="en-GB" sz="1200" dirty="0">
                <a:solidFill>
                  <a:schemeClr val="tx2"/>
                </a:solidFill>
              </a:rPr>
              <a:t>ISS</a:t>
            </a:r>
          </a:p>
          <a:p>
            <a:pPr marL="285750" indent="-285750">
              <a:spcBef>
                <a:spcPts val="300"/>
              </a:spcBef>
              <a:buFont typeface="Wingdings" panose="05000000000000000000" pitchFamily="2" charset="2"/>
              <a:buChar char="§"/>
            </a:pPr>
            <a:r>
              <a:rPr lang="en-GB" sz="1200" dirty="0">
                <a:solidFill>
                  <a:schemeClr val="tx2"/>
                </a:solidFill>
              </a:rPr>
              <a:t>Scattering Chamber</a:t>
            </a:r>
          </a:p>
        </p:txBody>
      </p:sp>
      <p:cxnSp>
        <p:nvCxnSpPr>
          <p:cNvPr id="48" name="Straight Arrow Connector 47"/>
          <p:cNvCxnSpPr/>
          <p:nvPr/>
        </p:nvCxnSpPr>
        <p:spPr>
          <a:xfrm flipV="1">
            <a:off x="1066800" y="4419601"/>
            <a:ext cx="76200" cy="960165"/>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39" idx="0"/>
          </p:cNvCxnSpPr>
          <p:nvPr/>
        </p:nvCxnSpPr>
        <p:spPr>
          <a:xfrm flipH="1" flipV="1">
            <a:off x="6024205" y="4676867"/>
            <a:ext cx="681394" cy="583770"/>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32576" y="717099"/>
            <a:ext cx="8554224" cy="523220"/>
          </a:xfrm>
          <a:prstGeom prst="rect">
            <a:avLst/>
          </a:prstGeom>
          <a:solidFill>
            <a:schemeClr val="bg1"/>
          </a:solidFill>
          <a:ln>
            <a:noFill/>
          </a:ln>
        </p:spPr>
        <p:txBody>
          <a:bodyPr wrap="square" rtlCol="0">
            <a:spAutoFit/>
          </a:bodyPr>
          <a:lstStyle/>
          <a:p>
            <a:pPr marL="285750" indent="-285750">
              <a:spcBef>
                <a:spcPts val="300"/>
              </a:spcBef>
              <a:buFont typeface="Wingdings" panose="05000000000000000000" pitchFamily="2" charset="2"/>
              <a:buChar char="Ø"/>
            </a:pPr>
            <a:r>
              <a:rPr lang="en-GB" sz="1400" dirty="0">
                <a:solidFill>
                  <a:schemeClr val="tx2"/>
                </a:solidFill>
              </a:rPr>
              <a:t>The RIB of interest is then transported to one of the experimental stations either directly or after being accelerated in the REX/HIE-ISOLDE post-accelerator</a:t>
            </a:r>
          </a:p>
        </p:txBody>
      </p:sp>
      <p:sp>
        <p:nvSpPr>
          <p:cNvPr id="34" name="Subtitle 2">
            <a:extLst>
              <a:ext uri="{FF2B5EF4-FFF2-40B4-BE49-F238E27FC236}">
                <a16:creationId xmlns:a16="http://schemas.microsoft.com/office/drawing/2014/main" id="{0A6DDB59-1480-9740-B299-7BC41BFAA5D1}"/>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36" name="Picture 35">
            <a:extLst>
              <a:ext uri="{FF2B5EF4-FFF2-40B4-BE49-F238E27FC236}">
                <a16:creationId xmlns:a16="http://schemas.microsoft.com/office/drawing/2014/main" id="{41CBFD1D-B9E7-9C4C-84D1-FA4FCBF621AF}"/>
              </a:ext>
            </a:extLst>
          </p:cNvPr>
          <p:cNvPicPr>
            <a:picLocks noChangeAspect="1"/>
          </p:cNvPicPr>
          <p:nvPr/>
        </p:nvPicPr>
        <p:blipFill>
          <a:blip r:embed="rId4"/>
          <a:stretch>
            <a:fillRect/>
          </a:stretch>
        </p:blipFill>
        <p:spPr>
          <a:xfrm>
            <a:off x="0" y="6400800"/>
            <a:ext cx="1295400" cy="420840"/>
          </a:xfrm>
          <a:prstGeom prst="rect">
            <a:avLst/>
          </a:prstGeom>
        </p:spPr>
      </p:pic>
      <p:sp>
        <p:nvSpPr>
          <p:cNvPr id="37" name="TextBox 36">
            <a:extLst>
              <a:ext uri="{FF2B5EF4-FFF2-40B4-BE49-F238E27FC236}">
                <a16:creationId xmlns:a16="http://schemas.microsoft.com/office/drawing/2014/main" id="{65D8283C-AAB4-DA45-884E-95B52145A23F}"/>
              </a:ext>
            </a:extLst>
          </p:cNvPr>
          <p:cNvSpPr txBox="1"/>
          <p:nvPr/>
        </p:nvSpPr>
        <p:spPr>
          <a:xfrm>
            <a:off x="125988" y="166392"/>
            <a:ext cx="7570212" cy="507831"/>
          </a:xfrm>
          <a:prstGeom prst="rect">
            <a:avLst/>
          </a:prstGeom>
          <a:noFill/>
        </p:spPr>
        <p:txBody>
          <a:bodyPr wrap="square" rtlCol="0">
            <a:spAutoFit/>
          </a:bodyPr>
          <a:lstStyle/>
          <a:p>
            <a:r>
              <a:rPr lang="en-GB" sz="2700" u="sng" dirty="0"/>
              <a:t>Introduction to the ISOLDE Facility:</a:t>
            </a:r>
          </a:p>
        </p:txBody>
      </p:sp>
    </p:spTree>
    <p:extLst>
      <p:ext uri="{BB962C8B-B14F-4D97-AF65-F5344CB8AC3E}">
        <p14:creationId xmlns:p14="http://schemas.microsoft.com/office/powerpoint/2010/main" val="55757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57168" y="53079"/>
            <a:ext cx="6762794"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u="sng" dirty="0"/>
              <a:t>Outline:</a:t>
            </a:r>
          </a:p>
        </p:txBody>
      </p:sp>
      <p:sp>
        <p:nvSpPr>
          <p:cNvPr id="3" name="Content Placeholder 2"/>
          <p:cNvSpPr>
            <a:spLocks noGrp="1"/>
          </p:cNvSpPr>
          <p:nvPr>
            <p:ph idx="1"/>
          </p:nvPr>
        </p:nvSpPr>
        <p:spPr>
          <a:xfrm>
            <a:off x="304800" y="1143000"/>
            <a:ext cx="7848600" cy="3938277"/>
          </a:xfrm>
        </p:spPr>
        <p:txBody>
          <a:bodyPr>
            <a:normAutofit fontScale="92500" lnSpcReduction="20000"/>
          </a:bodyPr>
          <a:lstStyle/>
          <a:p>
            <a:pPr>
              <a:buFont typeface="Wingdings" pitchFamily="2" charset="2"/>
              <a:buChar char="Ø"/>
            </a:pPr>
            <a:r>
              <a:rPr lang="en-GB" sz="2400" dirty="0"/>
              <a:t>Introduction to the ISOLDE Facility</a:t>
            </a:r>
          </a:p>
          <a:p>
            <a:pPr>
              <a:buFont typeface="Wingdings" pitchFamily="2" charset="2"/>
              <a:buChar char="Ø"/>
            </a:pPr>
            <a:endParaRPr lang="en-GB" sz="2400" dirty="0"/>
          </a:p>
          <a:p>
            <a:pPr>
              <a:buFont typeface="Wingdings" pitchFamily="2" charset="2"/>
              <a:buChar char="Ø"/>
            </a:pPr>
            <a:r>
              <a:rPr lang="en-GB" sz="2400" dirty="0"/>
              <a:t>The REX/HIE-ISOLDE Post-Accelerator</a:t>
            </a:r>
          </a:p>
          <a:p>
            <a:pPr>
              <a:buFont typeface="Wingdings" pitchFamily="2" charset="2"/>
              <a:buChar char="Ø"/>
            </a:pPr>
            <a:endParaRPr lang="en-GB" sz="2400" dirty="0"/>
          </a:p>
          <a:p>
            <a:pPr>
              <a:buFont typeface="Wingdings" pitchFamily="2" charset="2"/>
              <a:buChar char="Ø"/>
            </a:pPr>
            <a:r>
              <a:rPr lang="en-GB" sz="2400" dirty="0"/>
              <a:t>Highlights Beam Commissioning</a:t>
            </a:r>
          </a:p>
          <a:p>
            <a:pPr>
              <a:buFont typeface="Wingdings" pitchFamily="2" charset="2"/>
              <a:buChar char="Ø"/>
            </a:pPr>
            <a:endParaRPr lang="en-GB" sz="2400" dirty="0"/>
          </a:p>
          <a:p>
            <a:pPr>
              <a:buFont typeface="Wingdings" pitchFamily="2" charset="2"/>
              <a:buChar char="Ø"/>
            </a:pPr>
            <a:r>
              <a:rPr lang="en-GB" sz="2400" dirty="0"/>
              <a:t>Highlights Early Operations</a:t>
            </a:r>
          </a:p>
          <a:p>
            <a:pPr>
              <a:buFont typeface="Wingdings" pitchFamily="2" charset="2"/>
              <a:buChar char="Ø"/>
            </a:pPr>
            <a:endParaRPr lang="en-GB" sz="2400" dirty="0"/>
          </a:p>
          <a:p>
            <a:pPr>
              <a:buFont typeface="Wingdings" pitchFamily="2" charset="2"/>
              <a:buChar char="Ø"/>
            </a:pPr>
            <a:r>
              <a:rPr lang="en-GB" sz="2400" dirty="0"/>
              <a:t>Selected Issues</a:t>
            </a:r>
          </a:p>
          <a:p>
            <a:pPr>
              <a:buFont typeface="Wingdings" pitchFamily="2" charset="2"/>
              <a:buChar char="Ø"/>
            </a:pPr>
            <a:endParaRPr lang="en-GB" sz="2400" dirty="0"/>
          </a:p>
          <a:p>
            <a:pPr>
              <a:buFont typeface="Wingdings" pitchFamily="2" charset="2"/>
              <a:buChar char="Ø"/>
            </a:pPr>
            <a:r>
              <a:rPr lang="en-GB" sz="2400" dirty="0"/>
              <a:t>Summary</a:t>
            </a:r>
          </a:p>
        </p:txBody>
      </p:sp>
      <p:sp>
        <p:nvSpPr>
          <p:cNvPr id="11" name="Rounded Rectangle 10"/>
          <p:cNvSpPr/>
          <p:nvPr/>
        </p:nvSpPr>
        <p:spPr>
          <a:xfrm flipV="1">
            <a:off x="228600" y="1749763"/>
            <a:ext cx="67818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a:blip r:embed="rId2" cstate="print"/>
          <a:stretch>
            <a:fillRect/>
          </a:stretch>
        </p:blipFill>
        <p:spPr>
          <a:xfrm>
            <a:off x="8260984" y="15810"/>
            <a:ext cx="880432" cy="878306"/>
          </a:xfrm>
          <a:prstGeom prst="rect">
            <a:avLst/>
          </a:prstGeom>
        </p:spPr>
      </p:pic>
      <p:sp>
        <p:nvSpPr>
          <p:cNvPr id="8" name="Subtitle 2"/>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9" name="Picture 8">
            <a:extLst>
              <a:ext uri="{FF2B5EF4-FFF2-40B4-BE49-F238E27FC236}">
                <a16:creationId xmlns:a16="http://schemas.microsoft.com/office/drawing/2014/main" id="{91EB5F03-68BF-7E48-822C-3043E3DA7007}"/>
              </a:ext>
            </a:extLst>
          </p:cNvPr>
          <p:cNvPicPr>
            <a:picLocks noChangeAspect="1"/>
          </p:cNvPicPr>
          <p:nvPr/>
        </p:nvPicPr>
        <p:blipFill>
          <a:blip r:embed="rId3"/>
          <a:stretch>
            <a:fillRect/>
          </a:stretch>
        </p:blipFill>
        <p:spPr>
          <a:xfrm>
            <a:off x="0" y="6400800"/>
            <a:ext cx="1295400" cy="420840"/>
          </a:xfrm>
          <a:prstGeom prst="rect">
            <a:avLst/>
          </a:prstGeom>
        </p:spPr>
      </p:pic>
    </p:spTree>
    <p:extLst>
      <p:ext uri="{BB962C8B-B14F-4D97-AF65-F5344CB8AC3E}">
        <p14:creationId xmlns:p14="http://schemas.microsoft.com/office/powerpoint/2010/main" val="1002405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t="2818" b="2424"/>
          <a:stretch/>
        </p:blipFill>
        <p:spPr>
          <a:xfrm>
            <a:off x="0" y="2371725"/>
            <a:ext cx="9144000" cy="4476750"/>
          </a:xfrm>
          <a:prstGeom prst="rect">
            <a:avLst/>
          </a:prstGeom>
        </p:spPr>
      </p:pic>
      <p:sp>
        <p:nvSpPr>
          <p:cNvPr id="35" name="TextBox 34"/>
          <p:cNvSpPr txBox="1"/>
          <p:nvPr/>
        </p:nvSpPr>
        <p:spPr>
          <a:xfrm>
            <a:off x="-1" y="712343"/>
            <a:ext cx="8899569" cy="777136"/>
          </a:xfrm>
          <a:prstGeom prst="rect">
            <a:avLst/>
          </a:prstGeom>
          <a:solidFill>
            <a:schemeClr val="bg1"/>
          </a:solidFill>
          <a:ln>
            <a:noFill/>
          </a:ln>
        </p:spPr>
        <p:txBody>
          <a:bodyPr wrap="square" rtlCol="0">
            <a:spAutoFit/>
          </a:bodyPr>
          <a:lstStyle/>
          <a:p>
            <a:pPr marL="285750" indent="-285750">
              <a:spcBef>
                <a:spcPts val="300"/>
              </a:spcBef>
              <a:buFont typeface="Wingdings" panose="05000000000000000000" pitchFamily="2" charset="2"/>
              <a:buChar char="Ø"/>
            </a:pPr>
            <a:r>
              <a:rPr lang="en-GB" sz="1400" dirty="0">
                <a:solidFill>
                  <a:schemeClr val="tx2"/>
                </a:solidFill>
              </a:rPr>
              <a:t>Ions are accumulated and transversely cooled in the REX-TRAP and charge bred in the REX-EBIS</a:t>
            </a:r>
          </a:p>
          <a:p>
            <a:pPr marL="285750" indent="-285750">
              <a:spcBef>
                <a:spcPts val="300"/>
              </a:spcBef>
              <a:buFont typeface="Wingdings" panose="05000000000000000000" pitchFamily="2" charset="2"/>
              <a:buChar char="Ø"/>
            </a:pPr>
            <a:r>
              <a:rPr lang="en-GB" sz="1400" dirty="0">
                <a:solidFill>
                  <a:schemeClr val="tx2"/>
                </a:solidFill>
              </a:rPr>
              <a:t>The charge state of interest is selected in the REX separator before injection into the REX/HIE-ISOLDE linac for acceleration and delivery to one of the experimental stations</a:t>
            </a:r>
          </a:p>
        </p:txBody>
      </p:sp>
      <p:grpSp>
        <p:nvGrpSpPr>
          <p:cNvPr id="2" name="Group 1">
            <a:extLst>
              <a:ext uri="{FF2B5EF4-FFF2-40B4-BE49-F238E27FC236}">
                <a16:creationId xmlns:a16="http://schemas.microsoft.com/office/drawing/2014/main" id="{EECE9B91-39B8-0146-852B-E9290768DCD9}"/>
              </a:ext>
            </a:extLst>
          </p:cNvPr>
          <p:cNvGrpSpPr/>
          <p:nvPr/>
        </p:nvGrpSpPr>
        <p:grpSpPr>
          <a:xfrm>
            <a:off x="1349598" y="1828800"/>
            <a:ext cx="7549970" cy="4800600"/>
            <a:chOff x="1349598" y="1828800"/>
            <a:chExt cx="7549970" cy="4800600"/>
          </a:xfrm>
        </p:grpSpPr>
        <p:pic>
          <p:nvPicPr>
            <p:cNvPr id="33" name="Picture 32"/>
            <p:cNvPicPr>
              <a:picLocks noChangeAspect="1"/>
            </p:cNvPicPr>
            <p:nvPr/>
          </p:nvPicPr>
          <p:blipFill>
            <a:blip r:embed="rId3"/>
            <a:stretch>
              <a:fillRect/>
            </a:stretch>
          </p:blipFill>
          <p:spPr>
            <a:xfrm>
              <a:off x="1349598" y="1828800"/>
              <a:ext cx="4624988" cy="4800600"/>
            </a:xfrm>
            <a:prstGeom prst="rect">
              <a:avLst/>
            </a:prstGeom>
            <a:ln w="12700">
              <a:solidFill>
                <a:srgbClr val="FF0000"/>
              </a:solidFill>
            </a:ln>
          </p:spPr>
        </p:pic>
        <p:sp>
          <p:nvSpPr>
            <p:cNvPr id="37" name="TextBox 35"/>
            <p:cNvSpPr txBox="1"/>
            <p:nvPr/>
          </p:nvSpPr>
          <p:spPr>
            <a:xfrm rot="20669082">
              <a:off x="4295928" y="4689360"/>
              <a:ext cx="850615" cy="221018"/>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REX-TRAP</a:t>
              </a:r>
            </a:p>
          </p:txBody>
        </p:sp>
        <p:sp>
          <p:nvSpPr>
            <p:cNvPr id="38" name="TextBox 35"/>
            <p:cNvSpPr txBox="1"/>
            <p:nvPr/>
          </p:nvSpPr>
          <p:spPr>
            <a:xfrm rot="21288184">
              <a:off x="3868219" y="2054968"/>
              <a:ext cx="844743" cy="221018"/>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REX-EBIS</a:t>
              </a:r>
            </a:p>
          </p:txBody>
        </p:sp>
        <p:sp>
          <p:nvSpPr>
            <p:cNvPr id="39" name="TextBox 35"/>
            <p:cNvSpPr txBox="1"/>
            <p:nvPr/>
          </p:nvSpPr>
          <p:spPr>
            <a:xfrm rot="20669082">
              <a:off x="2019962" y="5668976"/>
              <a:ext cx="850615" cy="405683"/>
            </a:xfrm>
            <a:prstGeom prst="rect">
              <a:avLst/>
            </a:prstGeom>
            <a:solidFill>
              <a:schemeClr val="bg1"/>
            </a:solidFill>
            <a:ln>
              <a:solidFill>
                <a:srgbClr val="FF0000"/>
              </a:solidFill>
            </a:ln>
          </p:spPr>
          <p:txBody>
            <a:bodyPr wrap="square" lIns="36000" tIns="18000" rIns="36000" bIns="1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rgbClr val="FF0000"/>
                  </a:solidFill>
                </a:rPr>
                <a:t>REX Separator</a:t>
              </a:r>
            </a:p>
          </p:txBody>
        </p:sp>
        <p:cxnSp>
          <p:nvCxnSpPr>
            <p:cNvPr id="23" name="Straight Arrow Connector 22"/>
            <p:cNvCxnSpPr/>
            <p:nvPr/>
          </p:nvCxnSpPr>
          <p:spPr>
            <a:xfrm flipH="1" flipV="1">
              <a:off x="5974586" y="1828800"/>
              <a:ext cx="1797814" cy="483768"/>
            </a:xfrm>
            <a:prstGeom prst="straightConnector1">
              <a:avLst/>
            </a:prstGeom>
            <a:ln w="19050">
              <a:solidFill>
                <a:srgbClr val="FF0000"/>
              </a:solidFill>
              <a:headEnd type="none" w="lg" len="lg"/>
              <a:tailEnd type="none" w="lg" len="lg"/>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7620000" y="2312568"/>
              <a:ext cx="1279568" cy="1345032"/>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H="1">
              <a:off x="5974586" y="3657600"/>
              <a:ext cx="1797814" cy="2971800"/>
            </a:xfrm>
            <a:prstGeom prst="straightConnector1">
              <a:avLst/>
            </a:prstGeom>
            <a:ln w="19050">
              <a:solidFill>
                <a:srgbClr val="FF0000"/>
              </a:solidFill>
              <a:headEnd type="none" w="lg" len="lg"/>
              <a:tailEnd type="none" w="lg" len="lg"/>
            </a:ln>
          </p:spPr>
          <p:style>
            <a:lnRef idx="2">
              <a:schemeClr val="accent1"/>
            </a:lnRef>
            <a:fillRef idx="0">
              <a:schemeClr val="accent1"/>
            </a:fillRef>
            <a:effectRef idx="1">
              <a:schemeClr val="accent1"/>
            </a:effectRef>
            <a:fontRef idx="minor">
              <a:schemeClr val="tx1"/>
            </a:fontRef>
          </p:style>
        </p:cxnSp>
      </p:grpSp>
      <p:pic>
        <p:nvPicPr>
          <p:cNvPr id="40" name="Picture 39"/>
          <p:cNvPicPr>
            <a:picLocks noChangeAspect="1"/>
          </p:cNvPicPr>
          <p:nvPr/>
        </p:nvPicPr>
        <p:blipFill>
          <a:blip r:embed="rId4"/>
          <a:stretch>
            <a:fillRect/>
          </a:stretch>
        </p:blipFill>
        <p:spPr>
          <a:xfrm>
            <a:off x="8260984" y="15810"/>
            <a:ext cx="880432" cy="878306"/>
          </a:xfrm>
          <a:prstGeom prst="rect">
            <a:avLst/>
          </a:prstGeom>
        </p:spPr>
      </p:pic>
      <p:sp>
        <p:nvSpPr>
          <p:cNvPr id="14" name="Subtitle 2">
            <a:extLst>
              <a:ext uri="{FF2B5EF4-FFF2-40B4-BE49-F238E27FC236}">
                <a16:creationId xmlns:a16="http://schemas.microsoft.com/office/drawing/2014/main" id="{CB4A50FD-FF53-7348-B6AF-162D1282D467}"/>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sp>
        <p:nvSpPr>
          <p:cNvPr id="15" name="TextBox 14">
            <a:extLst>
              <a:ext uri="{FF2B5EF4-FFF2-40B4-BE49-F238E27FC236}">
                <a16:creationId xmlns:a16="http://schemas.microsoft.com/office/drawing/2014/main" id="{0D18996C-7DEA-4F4E-9FDB-DE38C125295F}"/>
              </a:ext>
            </a:extLst>
          </p:cNvPr>
          <p:cNvSpPr txBox="1"/>
          <p:nvPr/>
        </p:nvSpPr>
        <p:spPr>
          <a:xfrm>
            <a:off x="125988" y="166392"/>
            <a:ext cx="7570212" cy="507831"/>
          </a:xfrm>
          <a:prstGeom prst="rect">
            <a:avLst/>
          </a:prstGeom>
          <a:noFill/>
        </p:spPr>
        <p:txBody>
          <a:bodyPr wrap="square" rtlCol="0">
            <a:spAutoFit/>
          </a:bodyPr>
          <a:lstStyle/>
          <a:p>
            <a:r>
              <a:rPr lang="en-GB" sz="2700" u="sng" dirty="0"/>
              <a:t>The REX/HIE-ISOLDE Post-Accelerator:</a:t>
            </a:r>
          </a:p>
        </p:txBody>
      </p:sp>
      <p:pic>
        <p:nvPicPr>
          <p:cNvPr id="16" name="Picture 15">
            <a:extLst>
              <a:ext uri="{FF2B5EF4-FFF2-40B4-BE49-F238E27FC236}">
                <a16:creationId xmlns:a16="http://schemas.microsoft.com/office/drawing/2014/main" id="{2C163E43-7666-BE40-9793-6B197E87A113}"/>
              </a:ext>
            </a:extLst>
          </p:cNvPr>
          <p:cNvPicPr>
            <a:picLocks noChangeAspect="1"/>
          </p:cNvPicPr>
          <p:nvPr/>
        </p:nvPicPr>
        <p:blipFill>
          <a:blip r:embed="rId5"/>
          <a:stretch>
            <a:fillRect/>
          </a:stretch>
        </p:blipFill>
        <p:spPr>
          <a:xfrm>
            <a:off x="0" y="6400800"/>
            <a:ext cx="1295400" cy="420840"/>
          </a:xfrm>
          <a:prstGeom prst="rect">
            <a:avLst/>
          </a:prstGeom>
        </p:spPr>
      </p:pic>
    </p:spTree>
    <p:extLst>
      <p:ext uri="{BB962C8B-B14F-4D97-AF65-F5344CB8AC3E}">
        <p14:creationId xmlns:p14="http://schemas.microsoft.com/office/powerpoint/2010/main" val="25529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t="2818" b="2424"/>
          <a:stretch/>
        </p:blipFill>
        <p:spPr>
          <a:xfrm>
            <a:off x="0" y="2371725"/>
            <a:ext cx="9144000" cy="4476750"/>
          </a:xfrm>
          <a:prstGeom prst="rect">
            <a:avLst/>
          </a:prstGeom>
        </p:spPr>
      </p:pic>
      <p:pic>
        <p:nvPicPr>
          <p:cNvPr id="16" name="Picture 15"/>
          <p:cNvPicPr>
            <a:picLocks noChangeAspect="1"/>
          </p:cNvPicPr>
          <p:nvPr/>
        </p:nvPicPr>
        <p:blipFill>
          <a:blip r:embed="rId3"/>
          <a:stretch>
            <a:fillRect/>
          </a:stretch>
        </p:blipFill>
        <p:spPr>
          <a:xfrm>
            <a:off x="8260984" y="15810"/>
            <a:ext cx="880432" cy="878306"/>
          </a:xfrm>
          <a:prstGeom prst="rect">
            <a:avLst/>
          </a:prstGeom>
        </p:spPr>
      </p:pic>
      <p:cxnSp>
        <p:nvCxnSpPr>
          <p:cNvPr id="25" name="Straight Arrow Connector 24"/>
          <p:cNvCxnSpPr>
            <a:stCxn id="43" idx="0"/>
          </p:cNvCxnSpPr>
          <p:nvPr/>
        </p:nvCxnSpPr>
        <p:spPr>
          <a:xfrm flipH="1" flipV="1">
            <a:off x="6815749" y="3703053"/>
            <a:ext cx="572237" cy="374947"/>
          </a:xfrm>
          <a:prstGeom prst="straightConnector1">
            <a:avLst/>
          </a:prstGeom>
          <a:ln w="19050">
            <a:solidFill>
              <a:srgbClr val="FF0000"/>
            </a:solidFill>
            <a:headEnd type="none" w="lg" len="lg"/>
            <a:tailEnd type="stealth" w="lg" len="lg"/>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8153400" y="2129745"/>
            <a:ext cx="731849"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REX-EBIS</a:t>
            </a:r>
            <a:endParaRPr lang="en-GB" sz="1100" dirty="0"/>
          </a:p>
        </p:txBody>
      </p:sp>
      <p:sp>
        <p:nvSpPr>
          <p:cNvPr id="31" name="TextBox 30"/>
          <p:cNvSpPr txBox="1"/>
          <p:nvPr/>
        </p:nvSpPr>
        <p:spPr>
          <a:xfrm>
            <a:off x="8314779" y="3391138"/>
            <a:ext cx="806140"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REX-TRAP</a:t>
            </a:r>
            <a:endParaRPr lang="en-GB" sz="1100" dirty="0"/>
          </a:p>
        </p:txBody>
      </p:sp>
      <p:sp>
        <p:nvSpPr>
          <p:cNvPr id="33" name="TextBox 32"/>
          <p:cNvSpPr txBox="1"/>
          <p:nvPr/>
        </p:nvSpPr>
        <p:spPr>
          <a:xfrm rot="20807440">
            <a:off x="6210847" y="2717115"/>
            <a:ext cx="806140" cy="241980"/>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dirty="0"/>
              <a:t>REX </a:t>
            </a:r>
            <a:r>
              <a:rPr lang="en-US" sz="1100" dirty="0" err="1"/>
              <a:t>linac</a:t>
            </a:r>
            <a:endParaRPr lang="en-GB" sz="1100" dirty="0"/>
          </a:p>
        </p:txBody>
      </p:sp>
      <p:cxnSp>
        <p:nvCxnSpPr>
          <p:cNvPr id="34" name="Straight Arrow Connector 33"/>
          <p:cNvCxnSpPr/>
          <p:nvPr/>
        </p:nvCxnSpPr>
        <p:spPr>
          <a:xfrm flipH="1">
            <a:off x="5733744" y="2825203"/>
            <a:ext cx="1810056" cy="451397"/>
          </a:xfrm>
          <a:prstGeom prst="straightConnector1">
            <a:avLst/>
          </a:prstGeom>
          <a:ln w="19050">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543800" y="3401725"/>
            <a:ext cx="717184" cy="411257"/>
          </a:xfrm>
          <a:prstGeom prst="rect">
            <a:avLst/>
          </a:prstGeom>
          <a:solidFill>
            <a:schemeClr val="bg1"/>
          </a:solidFill>
          <a:ln>
            <a:solidFill>
              <a:srgbClr val="FF0000"/>
            </a:solidFill>
          </a:ln>
        </p:spPr>
        <p:txBody>
          <a:bodyPr wrap="square" lIns="36000" tIns="36000" rIns="36000" bIns="36000" rtlCol="0" anchor="ctr">
            <a:spAutoFit/>
          </a:bodyPr>
          <a:lstStyle/>
          <a:p>
            <a:pPr algn="ctr"/>
            <a:r>
              <a:rPr lang="en-US" sz="1100"/>
              <a:t>REX separator</a:t>
            </a:r>
            <a:endParaRPr lang="en-GB" sz="1100" dirty="0"/>
          </a:p>
        </p:txBody>
      </p:sp>
      <p:pic>
        <p:nvPicPr>
          <p:cNvPr id="43" name="Picture 42"/>
          <p:cNvPicPr>
            <a:picLocks noChangeAspect="1"/>
          </p:cNvPicPr>
          <p:nvPr/>
        </p:nvPicPr>
        <p:blipFill>
          <a:blip r:embed="rId4"/>
          <a:stretch>
            <a:fillRect/>
          </a:stretch>
        </p:blipFill>
        <p:spPr>
          <a:xfrm>
            <a:off x="5733744" y="4078000"/>
            <a:ext cx="3308483" cy="2481362"/>
          </a:xfrm>
          <a:prstGeom prst="rect">
            <a:avLst/>
          </a:prstGeom>
          <a:ln>
            <a:solidFill>
              <a:srgbClr val="FF0000"/>
            </a:solidFill>
          </a:ln>
        </p:spPr>
      </p:pic>
      <p:sp>
        <p:nvSpPr>
          <p:cNvPr id="44" name="TextBox 43"/>
          <p:cNvSpPr txBox="1"/>
          <p:nvPr/>
        </p:nvSpPr>
        <p:spPr>
          <a:xfrm>
            <a:off x="91779" y="665428"/>
            <a:ext cx="8960441" cy="1577355"/>
          </a:xfrm>
          <a:prstGeom prst="rect">
            <a:avLst/>
          </a:prstGeom>
          <a:noFill/>
          <a:ln>
            <a:noFill/>
          </a:ln>
        </p:spPr>
        <p:txBody>
          <a:bodyPr wrap="square" rtlCol="0">
            <a:spAutoFit/>
          </a:bodyPr>
          <a:lstStyle/>
          <a:p>
            <a:pPr>
              <a:spcBef>
                <a:spcPts val="300"/>
              </a:spcBef>
            </a:pPr>
            <a:r>
              <a:rPr lang="en-GB" sz="1400" dirty="0"/>
              <a:t>The REX normal conducting linac:</a:t>
            </a:r>
          </a:p>
          <a:p>
            <a:pPr marL="342900" indent="-342900">
              <a:spcBef>
                <a:spcPts val="300"/>
              </a:spcBef>
              <a:buFont typeface="Wingdings" pitchFamily="2" charset="2"/>
              <a:buChar char="Ø"/>
            </a:pPr>
            <a:r>
              <a:rPr lang="en-GB" sz="1400" dirty="0"/>
              <a:t>Beam from the charge breeder with 5 keV/u energy is accelerated to 2.8 MeV/u</a:t>
            </a:r>
          </a:p>
          <a:p>
            <a:pPr marL="342900" indent="-342900">
              <a:spcBef>
                <a:spcPts val="300"/>
              </a:spcBef>
              <a:buFont typeface="Wingdings" pitchFamily="2" charset="2"/>
              <a:buChar char="Ø"/>
            </a:pPr>
            <a:r>
              <a:rPr lang="en-GB" sz="1400" dirty="0">
                <a:solidFill>
                  <a:schemeClr val="tx2"/>
                </a:solidFill>
              </a:rPr>
              <a:t>Mass to Charge state ratio acceptance: 2.5 &lt; A/q &lt; 4.5</a:t>
            </a:r>
          </a:p>
          <a:p>
            <a:pPr marL="342900" indent="-342900">
              <a:spcBef>
                <a:spcPts val="300"/>
              </a:spcBef>
              <a:buFont typeface="Wingdings" pitchFamily="2" charset="2"/>
              <a:buChar char="Ø"/>
            </a:pPr>
            <a:r>
              <a:rPr lang="en-GB" sz="1400" dirty="0"/>
              <a:t>Cavities: Seven RF structures:  f = 101.28 MHz (except for 9gap at 202.56 MHz) up to 10% duty cycle</a:t>
            </a:r>
          </a:p>
          <a:p>
            <a:pPr marL="342900" indent="-342900">
              <a:spcBef>
                <a:spcPts val="300"/>
              </a:spcBef>
              <a:buFont typeface="Wingdings" pitchFamily="2" charset="2"/>
              <a:buChar char="Ø"/>
            </a:pPr>
            <a:r>
              <a:rPr lang="en-GB" sz="1400" dirty="0">
                <a:solidFill>
                  <a:schemeClr val="tx2"/>
                </a:solidFill>
              </a:rPr>
              <a:t>Focusing: 6 triplets, 1 doublet		Steering: 1 pair of horizontal/vertical </a:t>
            </a:r>
            <a:r>
              <a:rPr lang="en-GB" sz="1400" dirty="0" err="1">
                <a:solidFill>
                  <a:schemeClr val="tx2"/>
                </a:solidFill>
              </a:rPr>
              <a:t>steerers</a:t>
            </a:r>
            <a:endParaRPr lang="en-GB" sz="1400" dirty="0">
              <a:solidFill>
                <a:schemeClr val="tx2"/>
              </a:solidFill>
            </a:endParaRPr>
          </a:p>
          <a:p>
            <a:pPr marL="342900" indent="-342900">
              <a:spcBef>
                <a:spcPts val="300"/>
              </a:spcBef>
              <a:buFont typeface="Wingdings" pitchFamily="2" charset="2"/>
              <a:buChar char="Ø"/>
            </a:pPr>
            <a:r>
              <a:rPr lang="en-GB" sz="1400" dirty="0">
                <a:solidFill>
                  <a:schemeClr val="tx2"/>
                </a:solidFill>
              </a:rPr>
              <a:t>Beam instrumentation: 3 diagnostic boxes (FCs, MCPs, beam attenuators and collimators)</a:t>
            </a:r>
          </a:p>
        </p:txBody>
      </p:sp>
      <p:graphicFrame>
        <p:nvGraphicFramePr>
          <p:cNvPr id="45" name="Table 44"/>
          <p:cNvGraphicFramePr>
            <a:graphicFrameLocks noGrp="1"/>
          </p:cNvGraphicFramePr>
          <p:nvPr>
            <p:extLst>
              <p:ext uri="{D42A27DB-BD31-4B8C-83A1-F6EECF244321}">
                <p14:modId xmlns:p14="http://schemas.microsoft.com/office/powerpoint/2010/main" val="1801555330"/>
              </p:ext>
            </p:extLst>
          </p:nvPr>
        </p:nvGraphicFramePr>
        <p:xfrm>
          <a:off x="125988" y="2331750"/>
          <a:ext cx="3079606" cy="1947600"/>
        </p:xfrm>
        <a:graphic>
          <a:graphicData uri="http://schemas.openxmlformats.org/drawingml/2006/table">
            <a:tbl>
              <a:tblPr>
                <a:tableStyleId>{5C22544A-7EE6-4342-B048-85BDC9FD1C3A}</a:tableStyleId>
              </a:tblPr>
              <a:tblGrid>
                <a:gridCol w="641206">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762000">
                  <a:extLst>
                    <a:ext uri="{9D8B030D-6E8A-4147-A177-3AD203B41FA5}">
                      <a16:colId xmlns:a16="http://schemas.microsoft.com/office/drawing/2014/main" val="2909343369"/>
                    </a:ext>
                  </a:extLst>
                </a:gridCol>
              </a:tblGrid>
              <a:tr h="344396">
                <a:tc>
                  <a:txBody>
                    <a:bodyPr/>
                    <a:lstStyle/>
                    <a:p>
                      <a:pPr algn="ctr">
                        <a:spcBef>
                          <a:spcPts val="300"/>
                        </a:spcBef>
                        <a:spcAft>
                          <a:spcPts val="0"/>
                        </a:spcAft>
                      </a:pPr>
                      <a:r>
                        <a:rPr lang="en-GB" sz="1000" b="0" kern="800" dirty="0">
                          <a:effectLst/>
                          <a:latin typeface="+mn-lt"/>
                        </a:rPr>
                        <a:t>RF structure</a:t>
                      </a:r>
                      <a:endParaRPr lang="en-GB" sz="1000" b="0" dirty="0">
                        <a:effectLst/>
                        <a:latin typeface="+mn-lt"/>
                        <a:ea typeface="Times New Roman" panose="02020603050405020304" pitchFamily="18" charset="0"/>
                      </a:endParaRPr>
                    </a:p>
                  </a:txBody>
                  <a:tcPr marL="36195" marR="3619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b="0" kern="800" dirty="0" err="1">
                          <a:effectLst/>
                          <a:latin typeface="+mn-lt"/>
                        </a:rPr>
                        <a:t>E</a:t>
                      </a:r>
                      <a:r>
                        <a:rPr lang="en-GB" sz="1000" b="0" kern="800" baseline="-25000" dirty="0" err="1">
                          <a:effectLst/>
                          <a:latin typeface="+mn-lt"/>
                        </a:rPr>
                        <a:t>f</a:t>
                      </a:r>
                      <a:r>
                        <a:rPr lang="en-GB" sz="1000" b="0" kern="800" dirty="0">
                          <a:effectLst/>
                          <a:latin typeface="+mn-lt"/>
                        </a:rPr>
                        <a:t> [MeV/u]</a:t>
                      </a:r>
                      <a:endParaRPr lang="en-GB" sz="1000" b="0" dirty="0">
                        <a:effectLst/>
                        <a:latin typeface="+mn-lt"/>
                        <a:ea typeface="Times New Roman" panose="02020603050405020304" pitchFamily="18" charset="0"/>
                      </a:endParaRPr>
                    </a:p>
                  </a:txBody>
                  <a:tcPr marL="36195" marR="3619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b="0" kern="800" dirty="0">
                          <a:effectLst/>
                          <a:latin typeface="+mn-lt"/>
                        </a:rPr>
                        <a:t>β</a:t>
                      </a:r>
                      <a:r>
                        <a:rPr lang="en-GB" sz="1000" b="0" kern="800" baseline="-25000" dirty="0">
                          <a:effectLst/>
                          <a:latin typeface="+mn-lt"/>
                        </a:rPr>
                        <a:t>f </a:t>
                      </a:r>
                      <a:r>
                        <a:rPr lang="en-GB" sz="1000" b="0" kern="800" dirty="0">
                          <a:effectLst/>
                          <a:latin typeface="+mn-lt"/>
                        </a:rPr>
                        <a:t>[%]</a:t>
                      </a:r>
                      <a:endParaRPr lang="en-GB" sz="1000" b="0" dirty="0">
                        <a:effectLst/>
                        <a:latin typeface="+mn-lt"/>
                        <a:ea typeface="Times New Roman" panose="02020603050405020304" pitchFamily="18" charset="0"/>
                      </a:endParaRPr>
                    </a:p>
                  </a:txBody>
                  <a:tcPr marL="68580" marR="6858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b="0" kern="800" dirty="0">
                          <a:effectLst/>
                          <a:latin typeface="+mn-lt"/>
                        </a:rPr>
                        <a:t>P [kW] for A/q=4.0</a:t>
                      </a:r>
                      <a:endParaRPr lang="en-GB" sz="1000" b="0" dirty="0">
                        <a:effectLst/>
                        <a:latin typeface="+mn-lt"/>
                        <a:ea typeface="Times New Roman" panose="02020603050405020304" pitchFamily="18" charset="0"/>
                      </a:endParaRPr>
                    </a:p>
                  </a:txBody>
                  <a:tcPr marL="36195" marR="3619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b="0" dirty="0">
                          <a:effectLst/>
                          <a:latin typeface="+mn-lt"/>
                          <a:ea typeface="Times New Roman" panose="02020603050405020304" pitchFamily="18" charset="0"/>
                        </a:rPr>
                        <a:t>A/q</a:t>
                      </a:r>
                      <a:r>
                        <a:rPr lang="en-GB" sz="1000" b="0" baseline="0" dirty="0">
                          <a:effectLst/>
                          <a:latin typeface="+mn-lt"/>
                          <a:ea typeface="Times New Roman" panose="02020603050405020304" pitchFamily="18" charset="0"/>
                        </a:rPr>
                        <a:t> acceptance</a:t>
                      </a:r>
                      <a:endParaRPr lang="en-GB" sz="1000" b="0" dirty="0">
                        <a:effectLst/>
                        <a:latin typeface="+mn-lt"/>
                        <a:ea typeface="Times New Roman" panose="02020603050405020304" pitchFamily="18" charset="0"/>
                      </a:endParaRPr>
                    </a:p>
                  </a:txBody>
                  <a:tcPr marL="36195" marR="36195"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102">
                <a:tc>
                  <a:txBody>
                    <a:bodyPr/>
                    <a:lstStyle/>
                    <a:p>
                      <a:pPr algn="ctr">
                        <a:spcBef>
                          <a:spcPts val="300"/>
                        </a:spcBef>
                        <a:spcAft>
                          <a:spcPts val="0"/>
                        </a:spcAft>
                      </a:pPr>
                      <a:r>
                        <a:rPr lang="en-GB" sz="1000" kern="800" dirty="0">
                          <a:effectLst/>
                          <a:latin typeface="+mn-lt"/>
                        </a:rPr>
                        <a:t>RFQ</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a:effectLst/>
                          <a:latin typeface="+mn-lt"/>
                        </a:rPr>
                        <a:t>0.3</a:t>
                      </a:r>
                      <a:endParaRPr lang="en-GB" sz="100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2.5</a:t>
                      </a:r>
                      <a:endParaRPr lang="en-GB" sz="1000" dirty="0">
                        <a:effectLst/>
                        <a:latin typeface="+mn-lt"/>
                        <a:ea typeface="Times New Roman" panose="02020603050405020304" pitchFamily="18" charset="0"/>
                      </a:endParaRPr>
                    </a:p>
                  </a:txBody>
                  <a:tcPr marL="68580" marR="6858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a:effectLst/>
                          <a:latin typeface="+mn-lt"/>
                        </a:rPr>
                        <a:t>29</a:t>
                      </a:r>
                      <a:endParaRPr lang="en-GB" sz="100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dirty="0">
                          <a:effectLst/>
                          <a:latin typeface="+mn-lt"/>
                          <a:ea typeface="Times New Roman" panose="02020603050405020304" pitchFamily="18" charset="0"/>
                        </a:rPr>
                        <a:t>&lt; 5.5</a:t>
                      </a: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5102">
                <a:tc>
                  <a:txBody>
                    <a:bodyPr/>
                    <a:lstStyle/>
                    <a:p>
                      <a:pPr algn="ctr">
                        <a:spcBef>
                          <a:spcPts val="300"/>
                        </a:spcBef>
                        <a:spcAft>
                          <a:spcPts val="0"/>
                        </a:spcAft>
                      </a:pPr>
                      <a:r>
                        <a:rPr lang="en-GB" sz="1000" kern="800" dirty="0" err="1">
                          <a:effectLst/>
                          <a:latin typeface="+mn-lt"/>
                        </a:rPr>
                        <a:t>Buncher</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0.3</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2.5</a:t>
                      </a:r>
                      <a:endParaRPr lang="en-GB" sz="1000" dirty="0">
                        <a:effectLst/>
                        <a:latin typeface="+mn-lt"/>
                        <a:ea typeface="Times New Roman" panose="02020603050405020304" pitchFamily="18" charset="0"/>
                      </a:endParaRPr>
                    </a:p>
                  </a:txBody>
                  <a:tcPr marL="68580" marR="6858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a:effectLst/>
                          <a:latin typeface="+mn-lt"/>
                        </a:rPr>
                        <a:t>1.3</a:t>
                      </a:r>
                      <a:endParaRPr lang="en-GB" sz="100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dirty="0">
                          <a:effectLst/>
                          <a:latin typeface="+mn-lt"/>
                          <a:ea typeface="Times New Roman" panose="02020603050405020304" pitchFamily="18" charset="0"/>
                        </a:rPr>
                        <a:t>&gt; 2.5</a:t>
                      </a: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5102">
                <a:tc>
                  <a:txBody>
                    <a:bodyPr/>
                    <a:lstStyle/>
                    <a:p>
                      <a:pPr algn="ctr">
                        <a:spcBef>
                          <a:spcPts val="300"/>
                        </a:spcBef>
                        <a:spcAft>
                          <a:spcPts val="0"/>
                        </a:spcAft>
                      </a:pPr>
                      <a:r>
                        <a:rPr lang="en-GB" sz="1000" kern="800" dirty="0">
                          <a:effectLst/>
                          <a:latin typeface="+mn-lt"/>
                        </a:rPr>
                        <a:t>IHS</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1.2</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5.1</a:t>
                      </a:r>
                      <a:endParaRPr lang="en-GB" sz="1000" dirty="0">
                        <a:effectLst/>
                        <a:latin typeface="+mn-lt"/>
                        <a:ea typeface="Times New Roman" panose="02020603050405020304" pitchFamily="18" charset="0"/>
                      </a:endParaRPr>
                    </a:p>
                  </a:txBody>
                  <a:tcPr marL="68580" marR="6858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40</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dirty="0">
                          <a:effectLst/>
                          <a:latin typeface="+mn-lt"/>
                          <a:ea typeface="Times New Roman" panose="02020603050405020304" pitchFamily="18" charset="0"/>
                        </a:rPr>
                        <a:t>&lt; 4.5</a:t>
                      </a: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05102">
                <a:tc>
                  <a:txBody>
                    <a:bodyPr/>
                    <a:lstStyle/>
                    <a:p>
                      <a:pPr algn="ctr">
                        <a:spcBef>
                          <a:spcPts val="300"/>
                        </a:spcBef>
                        <a:spcAft>
                          <a:spcPts val="0"/>
                        </a:spcAft>
                      </a:pPr>
                      <a:r>
                        <a:rPr lang="en-GB" sz="1000" kern="800">
                          <a:effectLst/>
                          <a:latin typeface="+mn-lt"/>
                        </a:rPr>
                        <a:t>7gap1</a:t>
                      </a:r>
                      <a:endParaRPr lang="en-GB" sz="100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1.55</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a:effectLst/>
                          <a:latin typeface="+mn-lt"/>
                        </a:rPr>
                        <a:t>5.7</a:t>
                      </a:r>
                      <a:endParaRPr lang="en-GB" sz="1000">
                        <a:effectLst/>
                        <a:latin typeface="+mn-lt"/>
                        <a:ea typeface="Times New Roman" panose="02020603050405020304" pitchFamily="18" charset="0"/>
                      </a:endParaRPr>
                    </a:p>
                  </a:txBody>
                  <a:tcPr marL="68580" marR="6858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a:effectLst/>
                          <a:latin typeface="+mn-lt"/>
                        </a:rPr>
                        <a:t>60</a:t>
                      </a:r>
                      <a:endParaRPr lang="en-GB" sz="100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dirty="0">
                          <a:effectLst/>
                          <a:latin typeface="+mn-lt"/>
                          <a:ea typeface="Times New Roman" panose="02020603050405020304" pitchFamily="18" charset="0"/>
                        </a:rPr>
                        <a:t>&gt; 2.5</a:t>
                      </a: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05102">
                <a:tc>
                  <a:txBody>
                    <a:bodyPr/>
                    <a:lstStyle/>
                    <a:p>
                      <a:pPr algn="ctr">
                        <a:spcBef>
                          <a:spcPts val="300"/>
                        </a:spcBef>
                        <a:spcAft>
                          <a:spcPts val="0"/>
                        </a:spcAft>
                      </a:pPr>
                      <a:r>
                        <a:rPr lang="en-GB" sz="1000" kern="800">
                          <a:effectLst/>
                          <a:latin typeface="+mn-lt"/>
                        </a:rPr>
                        <a:t>7gap2</a:t>
                      </a:r>
                      <a:endParaRPr lang="en-GB" sz="100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1.88</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6.3</a:t>
                      </a:r>
                      <a:endParaRPr lang="en-GB" sz="1000" dirty="0">
                        <a:effectLst/>
                        <a:latin typeface="+mn-lt"/>
                        <a:ea typeface="Times New Roman" panose="02020603050405020304" pitchFamily="18" charset="0"/>
                      </a:endParaRPr>
                    </a:p>
                  </a:txBody>
                  <a:tcPr marL="68580" marR="6858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60</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sz="1000" dirty="0">
                          <a:effectLst/>
                          <a:latin typeface="+mn-lt"/>
                          <a:ea typeface="Times New Roman" panose="02020603050405020304" pitchFamily="18" charset="0"/>
                        </a:rPr>
                        <a:t>&gt; 2.5</a:t>
                      </a: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05102">
                <a:tc>
                  <a:txBody>
                    <a:bodyPr/>
                    <a:lstStyle/>
                    <a:p>
                      <a:pPr algn="ctr">
                        <a:spcBef>
                          <a:spcPts val="300"/>
                        </a:spcBef>
                        <a:spcAft>
                          <a:spcPts val="0"/>
                        </a:spcAft>
                      </a:pPr>
                      <a:r>
                        <a:rPr lang="en-GB" sz="1000" kern="800">
                          <a:effectLst/>
                          <a:latin typeface="+mn-lt"/>
                        </a:rPr>
                        <a:t>7gap3</a:t>
                      </a:r>
                      <a:endParaRPr lang="en-GB" sz="100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a:effectLst/>
                          <a:latin typeface="+mn-lt"/>
                        </a:rPr>
                        <a:t>2.2</a:t>
                      </a:r>
                      <a:endParaRPr lang="en-GB" sz="100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6.8</a:t>
                      </a:r>
                      <a:endParaRPr lang="en-GB" sz="1000" dirty="0">
                        <a:effectLst/>
                        <a:latin typeface="+mn-lt"/>
                        <a:ea typeface="Times New Roman" panose="02020603050405020304" pitchFamily="18" charset="0"/>
                      </a:endParaRPr>
                    </a:p>
                  </a:txBody>
                  <a:tcPr marL="68580" marR="6858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60</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sz="1000" dirty="0">
                          <a:effectLst/>
                          <a:latin typeface="+mn-lt"/>
                          <a:ea typeface="Times New Roman" panose="02020603050405020304" pitchFamily="18" charset="0"/>
                        </a:rPr>
                        <a:t>&gt; 2.5</a:t>
                      </a: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05102">
                <a:tc>
                  <a:txBody>
                    <a:bodyPr/>
                    <a:lstStyle/>
                    <a:p>
                      <a:pPr algn="ctr">
                        <a:spcBef>
                          <a:spcPts val="300"/>
                        </a:spcBef>
                        <a:spcAft>
                          <a:spcPts val="0"/>
                        </a:spcAft>
                      </a:pPr>
                      <a:r>
                        <a:rPr lang="en-GB" sz="1000" kern="800" dirty="0">
                          <a:effectLst/>
                          <a:latin typeface="+mn-lt"/>
                        </a:rPr>
                        <a:t>9gap</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2.85 </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7.8</a:t>
                      </a:r>
                      <a:endParaRPr lang="en-GB" sz="1000" dirty="0">
                        <a:effectLst/>
                        <a:latin typeface="+mn-lt"/>
                        <a:ea typeface="Times New Roman" panose="02020603050405020304" pitchFamily="18" charset="0"/>
                      </a:endParaRPr>
                    </a:p>
                  </a:txBody>
                  <a:tcPr marL="68580" marR="6858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0"/>
                        </a:spcAft>
                      </a:pPr>
                      <a:r>
                        <a:rPr lang="en-GB" sz="1000" kern="800" dirty="0">
                          <a:effectLst/>
                          <a:latin typeface="+mn-lt"/>
                        </a:rPr>
                        <a:t>71</a:t>
                      </a:r>
                      <a:endParaRPr lang="en-GB" sz="1000" dirty="0">
                        <a:effectLst/>
                        <a:latin typeface="+mn-lt"/>
                        <a:ea typeface="Times New Roman" panose="02020603050405020304" pitchFamily="18" charset="0"/>
                      </a:endParaRP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sz="1000" dirty="0">
                          <a:effectLst/>
                          <a:latin typeface="+mn-lt"/>
                          <a:ea typeface="Times New Roman" panose="02020603050405020304" pitchFamily="18" charset="0"/>
                        </a:rPr>
                        <a:t>&gt; 2.5</a:t>
                      </a:r>
                    </a:p>
                  </a:txBody>
                  <a:tcPr marL="36195" marR="36195"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5" name="TextBox 14">
            <a:extLst>
              <a:ext uri="{FF2B5EF4-FFF2-40B4-BE49-F238E27FC236}">
                <a16:creationId xmlns:a16="http://schemas.microsoft.com/office/drawing/2014/main" id="{90991906-716B-2648-AF7A-9891C0BD9EAE}"/>
              </a:ext>
            </a:extLst>
          </p:cNvPr>
          <p:cNvSpPr txBox="1"/>
          <p:nvPr/>
        </p:nvSpPr>
        <p:spPr>
          <a:xfrm>
            <a:off x="125988" y="166392"/>
            <a:ext cx="7570212" cy="507831"/>
          </a:xfrm>
          <a:prstGeom prst="rect">
            <a:avLst/>
          </a:prstGeom>
          <a:noFill/>
        </p:spPr>
        <p:txBody>
          <a:bodyPr wrap="square" rtlCol="0">
            <a:spAutoFit/>
          </a:bodyPr>
          <a:lstStyle/>
          <a:p>
            <a:r>
              <a:rPr lang="en-GB" sz="2700" u="sng" dirty="0"/>
              <a:t>The REX/HIE-ISOLDE Post-Accelerator:</a:t>
            </a:r>
          </a:p>
        </p:txBody>
      </p:sp>
      <p:sp>
        <p:nvSpPr>
          <p:cNvPr id="18" name="Subtitle 2">
            <a:extLst>
              <a:ext uri="{FF2B5EF4-FFF2-40B4-BE49-F238E27FC236}">
                <a16:creationId xmlns:a16="http://schemas.microsoft.com/office/drawing/2014/main" id="{429C4D5F-1CD0-734F-8D36-445BF0EF0C78}"/>
              </a:ext>
            </a:extLst>
          </p:cNvPr>
          <p:cNvSpPr txBox="1">
            <a:spLocks/>
          </p:cNvSpPr>
          <p:nvPr/>
        </p:nvSpPr>
        <p:spPr>
          <a:xfrm>
            <a:off x="3505200" y="6549361"/>
            <a:ext cx="5660571" cy="308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200" dirty="0"/>
              <a:t>J.A. Rodriguez et al. – TTC 2022, Aomori, Japan – 2022/10/11</a:t>
            </a:r>
          </a:p>
        </p:txBody>
      </p:sp>
      <p:pic>
        <p:nvPicPr>
          <p:cNvPr id="19" name="Picture 18">
            <a:extLst>
              <a:ext uri="{FF2B5EF4-FFF2-40B4-BE49-F238E27FC236}">
                <a16:creationId xmlns:a16="http://schemas.microsoft.com/office/drawing/2014/main" id="{77E60218-6C59-144A-AB54-4B1A81E1DFA9}"/>
              </a:ext>
            </a:extLst>
          </p:cNvPr>
          <p:cNvPicPr>
            <a:picLocks noChangeAspect="1"/>
          </p:cNvPicPr>
          <p:nvPr/>
        </p:nvPicPr>
        <p:blipFill>
          <a:blip r:embed="rId5"/>
          <a:stretch>
            <a:fillRect/>
          </a:stretch>
        </p:blipFill>
        <p:spPr>
          <a:xfrm>
            <a:off x="0" y="6400800"/>
            <a:ext cx="1295400" cy="420840"/>
          </a:xfrm>
          <a:prstGeom prst="rect">
            <a:avLst/>
          </a:prstGeom>
        </p:spPr>
      </p:pic>
    </p:spTree>
    <p:extLst>
      <p:ext uri="{BB962C8B-B14F-4D97-AF65-F5344CB8AC3E}">
        <p14:creationId xmlns:p14="http://schemas.microsoft.com/office/powerpoint/2010/main" val="1116963225"/>
      </p:ext>
    </p:extLst>
  </p:cSld>
  <p:clrMapOvr>
    <a:masterClrMapping/>
  </p:clrMapOvr>
</p:sld>
</file>

<file path=ppt/theme/theme1.xml><?xml version="1.0" encoding="utf-8"?>
<a:theme xmlns:a="http://schemas.openxmlformats.org/drawingml/2006/main" name="CERNCobranding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CERN-cobranding_4-3</Template>
  <TotalTime>65257</TotalTime>
  <Words>3708</Words>
  <Application>Microsoft Macintosh PowerPoint</Application>
  <PresentationFormat>On-screen Show (4:3)</PresentationFormat>
  <Paragraphs>743</Paragraphs>
  <Slides>33</Slides>
  <Notes>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4" baseType="lpstr">
      <vt:lpstr>Arial</vt:lpstr>
      <vt:lpstr>Calibri</vt:lpstr>
      <vt:lpstr>Cambria Math</vt:lpstr>
      <vt:lpstr>Courier New</vt:lpstr>
      <vt:lpstr>Mangal</vt:lpstr>
      <vt:lpstr>Optima</vt:lpstr>
      <vt:lpstr>Times</vt:lpstr>
      <vt:lpstr>Times New Roman</vt:lpstr>
      <vt:lpstr>Wingdings</vt:lpstr>
      <vt:lpstr>CERNCobranding4-3</vt:lpstr>
      <vt:lpstr>Photo Editor Photo</vt:lpstr>
      <vt:lpstr>PowerPoint Presentation</vt:lpstr>
      <vt:lpstr>Beam Commissioning and Early Operations  of the  REX / HIE-ISOLDE LINAC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 Rodriguez</dc:creator>
  <cp:lastModifiedBy>Microsoft Office User</cp:lastModifiedBy>
  <cp:revision>1400</cp:revision>
  <cp:lastPrinted>2018-12-06T13:49:04Z</cp:lastPrinted>
  <dcterms:created xsi:type="dcterms:W3CDTF">2006-08-16T00:00:00Z</dcterms:created>
  <dcterms:modified xsi:type="dcterms:W3CDTF">2022-10-10T19:08:14Z</dcterms:modified>
</cp:coreProperties>
</file>