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434" r:id="rId2"/>
    <p:sldId id="294" r:id="rId3"/>
    <p:sldId id="295" r:id="rId4"/>
    <p:sldId id="584" r:id="rId5"/>
    <p:sldId id="387" r:id="rId6"/>
    <p:sldId id="572" r:id="rId7"/>
    <p:sldId id="386" r:id="rId8"/>
    <p:sldId id="530" r:id="rId9"/>
    <p:sldId id="575" r:id="rId10"/>
    <p:sldId id="278" r:id="rId11"/>
    <p:sldId id="522" r:id="rId12"/>
    <p:sldId id="576" r:id="rId13"/>
    <p:sldId id="552" r:id="rId14"/>
    <p:sldId id="538" r:id="rId15"/>
    <p:sldId id="536" r:id="rId16"/>
    <p:sldId id="580" r:id="rId17"/>
    <p:sldId id="581" r:id="rId18"/>
    <p:sldId id="529" r:id="rId19"/>
    <p:sldId id="582" r:id="rId20"/>
    <p:sldId id="583" r:id="rId21"/>
    <p:sldId id="388" r:id="rId22"/>
    <p:sldId id="378" r:id="rId23"/>
    <p:sldId id="385" r:id="rId24"/>
    <p:sldId id="567" r:id="rId25"/>
    <p:sldId id="376" r:id="rId26"/>
    <p:sldId id="569" r:id="rId27"/>
    <p:sldId id="390" r:id="rId28"/>
  </p:sldIdLst>
  <p:sldSz cx="12192000" cy="6858000"/>
  <p:notesSz cx="13258800" cy="2392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olally Nick" initials="DN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6" autoAdjust="0"/>
    <p:restoredTop sz="94667" autoAdjust="0"/>
  </p:normalViewPr>
  <p:slideViewPr>
    <p:cSldViewPr snapToGrid="0" showGuides="1">
      <p:cViewPr varScale="1">
        <p:scale>
          <a:sx n="70" d="100"/>
          <a:sy n="70" d="100"/>
        </p:scale>
        <p:origin x="42" y="402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XFEL\Studies\2020_11_12%20-%20lowV%20-%20highV%20experiement\hig-low-Vexperi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XFEL\Studies\2020_11_12%20-%20lowV%20-%20highV%20experiement\hig-low-Vexperi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LLRF failures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Sheet1!$B$2:$B$13</c:f>
              <c:numCache>
                <c:formatCode>General</c:formatCode>
                <c:ptCount val="12"/>
                <c:pt idx="0">
                  <c:v>36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41</c:v>
                </c:pt>
                <c:pt idx="6">
                  <c:v>42</c:v>
                </c:pt>
                <c:pt idx="7">
                  <c:v>43</c:v>
                </c:pt>
                <c:pt idx="8">
                  <c:v>44</c:v>
                </c:pt>
                <c:pt idx="9">
                  <c:v>45</c:v>
                </c:pt>
                <c:pt idx="10">
                  <c:v>46</c:v>
                </c:pt>
                <c:pt idx="11">
                  <c:v>47</c:v>
                </c:pt>
              </c:numCache>
            </c:num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6</c:v>
                </c:pt>
                <c:pt idx="8">
                  <c:v>1</c:v>
                </c:pt>
                <c:pt idx="9">
                  <c:v>5</c:v>
                </c:pt>
                <c:pt idx="10">
                  <c:v>1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8D-4F44-ACEB-017915ED2BCB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Quenches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Sheet1!$G$2:$G$13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8D-4F44-ACEB-017915ED2BCB}"/>
            </c:ext>
          </c:extLst>
        </c:ser>
        <c:ser>
          <c:idx val="2"/>
          <c:order val="2"/>
          <c:tx>
            <c:strRef>
              <c:f>Sheet1!$H$1</c:f>
              <c:strCache>
                <c:ptCount val="1"/>
                <c:pt idx="0">
                  <c:v>Limiters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Sheet1!$H$2:$H$13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2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8D-4F44-ACEB-017915ED2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54676976"/>
        <c:axId val="854643216"/>
      </c:barChart>
      <c:catAx>
        <c:axId val="85467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4643216"/>
        <c:crosses val="autoZero"/>
        <c:auto val="1"/>
        <c:lblAlgn val="ctr"/>
        <c:lblOffset val="100"/>
        <c:noMultiLvlLbl val="0"/>
      </c:catAx>
      <c:valAx>
        <c:axId val="85464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467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3338984940581224E-2"/>
          <c:y val="0.15430946946356197"/>
          <c:w val="0.28355113166707036"/>
          <c:h val="0.32306188868541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SEU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Sheet1!$B$2:$B$13</c:f>
              <c:numCache>
                <c:formatCode>General</c:formatCode>
                <c:ptCount val="12"/>
                <c:pt idx="0">
                  <c:v>36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41</c:v>
                </c:pt>
                <c:pt idx="6">
                  <c:v>42</c:v>
                </c:pt>
                <c:pt idx="7">
                  <c:v>43</c:v>
                </c:pt>
                <c:pt idx="8">
                  <c:v>44</c:v>
                </c:pt>
                <c:pt idx="9">
                  <c:v>45</c:v>
                </c:pt>
                <c:pt idx="10">
                  <c:v>46</c:v>
                </c:pt>
                <c:pt idx="11">
                  <c:v>47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11</c:v>
                </c:pt>
                <c:pt idx="3">
                  <c:v>8</c:v>
                </c:pt>
                <c:pt idx="4">
                  <c:v>0</c:v>
                </c:pt>
                <c:pt idx="5">
                  <c:v>6</c:v>
                </c:pt>
                <c:pt idx="6">
                  <c:v>3</c:v>
                </c:pt>
                <c:pt idx="7">
                  <c:v>53</c:v>
                </c:pt>
                <c:pt idx="8">
                  <c:v>45</c:v>
                </c:pt>
                <c:pt idx="9">
                  <c:v>65</c:v>
                </c:pt>
                <c:pt idx="10">
                  <c:v>64</c:v>
                </c:pt>
                <c:pt idx="1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F-4CD7-BA81-3CC8356D7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54676976"/>
        <c:axId val="854643216"/>
      </c:barChart>
      <c:catAx>
        <c:axId val="85467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4643216"/>
        <c:crosses val="autoZero"/>
        <c:auto val="1"/>
        <c:lblAlgn val="ctr"/>
        <c:lblOffset val="100"/>
        <c:noMultiLvlLbl val="0"/>
      </c:catAx>
      <c:valAx>
        <c:axId val="85464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467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217167814288958"/>
          <c:y val="0.18518518518518517"/>
          <c:w val="0.10753346456692914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5745479" cy="1200495"/>
          </a:xfrm>
          <a:prstGeom prst="rect">
            <a:avLst/>
          </a:prstGeom>
        </p:spPr>
        <p:txBody>
          <a:bodyPr vert="horz" lIns="212478" tIns="106239" rIns="212478" bIns="106239" rtlCol="0"/>
          <a:lstStyle>
            <a:lvl1pPr algn="l">
              <a:defRPr sz="28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7510253" y="0"/>
            <a:ext cx="5745479" cy="1200495"/>
          </a:xfrm>
          <a:prstGeom prst="rect">
            <a:avLst/>
          </a:prstGeom>
        </p:spPr>
        <p:txBody>
          <a:bodyPr vert="horz" lIns="212478" tIns="106239" rIns="212478" bIns="106239" rtlCol="0"/>
          <a:lstStyle>
            <a:lvl1pPr algn="r">
              <a:defRPr sz="2800"/>
            </a:lvl1pPr>
          </a:lstStyle>
          <a:p>
            <a:fld id="{1250AC80-9589-41A1-8ED2-EC2076B0E8E8}" type="datetimeFigureOut">
              <a:rPr lang="de-DE" smtClean="0"/>
              <a:pPr/>
              <a:t>12.10.2022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22726311"/>
            <a:ext cx="5745479" cy="1200493"/>
          </a:xfrm>
          <a:prstGeom prst="rect">
            <a:avLst/>
          </a:prstGeom>
        </p:spPr>
        <p:txBody>
          <a:bodyPr vert="horz" lIns="212478" tIns="106239" rIns="212478" bIns="106239" rtlCol="0" anchor="b"/>
          <a:lstStyle>
            <a:lvl1pPr algn="l">
              <a:defRPr sz="28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7510253" y="22726311"/>
            <a:ext cx="5745479" cy="1200493"/>
          </a:xfrm>
          <a:prstGeom prst="rect">
            <a:avLst/>
          </a:prstGeom>
        </p:spPr>
        <p:txBody>
          <a:bodyPr vert="horz" lIns="212478" tIns="106239" rIns="212478" bIns="106239" rtlCol="0" anchor="b"/>
          <a:lstStyle>
            <a:lvl1pPr algn="r">
              <a:defRPr sz="2800"/>
            </a:lvl1pPr>
          </a:lstStyle>
          <a:p>
            <a:fld id="{C683A726-01A3-41A5-8C71-74C8A626EA4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5745479" cy="1200495"/>
          </a:xfrm>
          <a:prstGeom prst="rect">
            <a:avLst/>
          </a:prstGeom>
        </p:spPr>
        <p:txBody>
          <a:bodyPr vert="horz" lIns="212478" tIns="106239" rIns="212478" bIns="106239" rtlCol="0"/>
          <a:lstStyle>
            <a:lvl1pPr algn="l">
              <a:defRPr sz="28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7510253" y="0"/>
            <a:ext cx="5745479" cy="1200495"/>
          </a:xfrm>
          <a:prstGeom prst="rect">
            <a:avLst/>
          </a:prstGeom>
        </p:spPr>
        <p:txBody>
          <a:bodyPr vert="horz" lIns="212478" tIns="106239" rIns="212478" bIns="106239" rtlCol="0"/>
          <a:lstStyle>
            <a:lvl1pPr algn="r">
              <a:defRPr sz="2800"/>
            </a:lvl1pPr>
          </a:lstStyle>
          <a:p>
            <a:fld id="{74492030-5346-4222-B1C0-77ABA51E04BA}" type="datetimeFigureOut">
              <a:rPr lang="de-DE" smtClean="0"/>
              <a:pPr/>
              <a:t>12.10.2022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547688" y="2990850"/>
            <a:ext cx="14354176" cy="8075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12478" tIns="106239" rIns="212478" bIns="106239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325880" y="11514772"/>
            <a:ext cx="10607040" cy="9421178"/>
          </a:xfrm>
          <a:prstGeom prst="rect">
            <a:avLst/>
          </a:prstGeom>
        </p:spPr>
        <p:txBody>
          <a:bodyPr vert="horz" lIns="212478" tIns="106239" rIns="212478" bIns="106239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22726311"/>
            <a:ext cx="5745479" cy="1200493"/>
          </a:xfrm>
          <a:prstGeom prst="rect">
            <a:avLst/>
          </a:prstGeom>
        </p:spPr>
        <p:txBody>
          <a:bodyPr vert="horz" lIns="212478" tIns="106239" rIns="212478" bIns="106239" rtlCol="0" anchor="b"/>
          <a:lstStyle>
            <a:lvl1pPr algn="l">
              <a:defRPr sz="28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7510253" y="22726311"/>
            <a:ext cx="5745479" cy="1200493"/>
          </a:xfrm>
          <a:prstGeom prst="rect">
            <a:avLst/>
          </a:prstGeom>
        </p:spPr>
        <p:txBody>
          <a:bodyPr vert="horz" lIns="212478" tIns="106239" rIns="212478" bIns="106239" rtlCol="0" anchor="b"/>
          <a:lstStyle>
            <a:lvl1pPr algn="r">
              <a:defRPr sz="2800"/>
            </a:lvl1pPr>
          </a:lstStyle>
          <a:p>
            <a:fld id="{0A1B39C8-6D5D-40E8-8D83-C1E41A39F5E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72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80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41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504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8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5194" y="3410043"/>
            <a:ext cx="1224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7762" y="2218450"/>
            <a:ext cx="2038865" cy="7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837" y="926731"/>
            <a:ext cx="145271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45155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677166"/>
            <a:ext cx="10944224" cy="423627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Linac status and upgrade capabilities to CW and long pulse mode | Julien Branlard, 10.05.2022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9" y="1230848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8485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Linac status and upgrade capabilities to CW and long pulse mode | Julien Branlard, 10.05.2022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06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Linac status and upgrade capabilities to CW and long pulse mode | Julien Branlard, 10.05.2022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151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4634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453243"/>
            <a:ext cx="10944224" cy="44601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European XFEL - experience with 5 years of operation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Julien Branlard, Nick Walker</a:t>
            </a:r>
            <a:r>
              <a:rPr lang="en-US" sz="900" baseline="0" dirty="0"/>
              <a:t>, </a:t>
            </a:r>
            <a:r>
              <a:rPr lang="en-US" sz="900" u="sng" baseline="0" dirty="0"/>
              <a:t>Hans Weise</a:t>
            </a:r>
            <a:r>
              <a:rPr lang="en-US" sz="900" u="none" baseline="0" dirty="0"/>
              <a:t>  </a:t>
            </a:r>
            <a:r>
              <a:rPr lang="en-US" sz="900" dirty="0"/>
              <a:t>13.10.2022</a:t>
            </a:r>
          </a:p>
        </p:txBody>
      </p:sp>
      <p:pic>
        <p:nvPicPr>
          <p:cNvPr id="17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4258" y="610258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8825" y="6251562"/>
            <a:ext cx="1125752" cy="4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  <p:sldLayoutId id="2147483674" r:id="rId11"/>
    <p:sldLayoutId id="2147483676" r:id="rId12"/>
    <p:sldLayoutId id="2147483680" r:id="rId1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jpe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si.ch/event/12911/contributions/38368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2093899"/>
            <a:ext cx="8039624" cy="1050925"/>
          </a:xfrm>
        </p:spPr>
        <p:txBody>
          <a:bodyPr/>
          <a:lstStyle/>
          <a:p>
            <a:r>
              <a:rPr lang="en-US" sz="4800" dirty="0"/>
              <a:t>European XFEL</a:t>
            </a:r>
            <a:br>
              <a:rPr lang="en-US" sz="4800" dirty="0"/>
            </a:br>
            <a:r>
              <a:rPr lang="en-US" sz="4800" dirty="0"/>
              <a:t>Experience with 5 Years of Operation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4286774"/>
            <a:ext cx="8039624" cy="1626664"/>
          </a:xfrm>
        </p:spPr>
        <p:txBody>
          <a:bodyPr/>
          <a:lstStyle/>
          <a:p>
            <a:r>
              <a:rPr lang="en-GB" b="1" dirty="0"/>
              <a:t>Julien Branlard </a:t>
            </a:r>
            <a:r>
              <a:rPr lang="en-GB" dirty="0"/>
              <a:t>and </a:t>
            </a:r>
            <a:r>
              <a:rPr lang="en-GB" b="1" dirty="0"/>
              <a:t>Nick Walker </a:t>
            </a:r>
            <a:r>
              <a:rPr lang="en-GB" dirty="0"/>
              <a:t>and </a:t>
            </a:r>
            <a:r>
              <a:rPr lang="en-GB" u="sng" dirty="0"/>
              <a:t>Hans Weise </a:t>
            </a:r>
            <a:r>
              <a:rPr lang="en-GB" dirty="0"/>
              <a:t>(as presenter…)</a:t>
            </a:r>
            <a:br>
              <a:rPr lang="en-GB" dirty="0"/>
            </a:br>
            <a:r>
              <a:rPr lang="en-US" altLang="ja-JP" dirty="0"/>
              <a:t>for the linac operations team</a:t>
            </a:r>
          </a:p>
          <a:p>
            <a:r>
              <a:rPr lang="en-US" altLang="ja-JP" dirty="0"/>
              <a:t>a</a:t>
            </a:r>
            <a:r>
              <a:rPr lang="en-US" altLang="ja-JP"/>
              <a:t>nd </a:t>
            </a:r>
            <a:r>
              <a:rPr lang="en-US" altLang="ja-JP" dirty="0"/>
              <a:t>all contributors to the XFEL construction</a:t>
            </a:r>
          </a:p>
          <a:p>
            <a:endParaRPr lang="en-US" dirty="0"/>
          </a:p>
          <a:p>
            <a:r>
              <a:rPr lang="en-US" dirty="0"/>
              <a:t>Aomori, 13.10.2022</a:t>
            </a:r>
            <a:br>
              <a:rPr lang="en-US" altLang="ja-JP" dirty="0"/>
            </a:br>
            <a:endParaRPr lang="en-GB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2E36EEF-0FF6-42BF-99AF-351924CEB88C}"/>
              </a:ext>
            </a:extLst>
          </p:cNvPr>
          <p:cNvSpPr txBox="1">
            <a:spLocks/>
          </p:cNvSpPr>
          <p:nvPr/>
        </p:nvSpPr>
        <p:spPr>
          <a:xfrm>
            <a:off x="612000" y="3589441"/>
            <a:ext cx="11376025" cy="5038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</a:rPr>
              <a:t>TESLA Technology Meeting, Aomori, Japan</a:t>
            </a:r>
          </a:p>
        </p:txBody>
      </p:sp>
    </p:spTree>
    <p:extLst>
      <p:ext uri="{BB962C8B-B14F-4D97-AF65-F5344CB8AC3E}">
        <p14:creationId xmlns:p14="http://schemas.microsoft.com/office/powerpoint/2010/main" val="68030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3B11A6-5320-40EE-99C0-150EF07C9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16" y="1684325"/>
            <a:ext cx="6283354" cy="407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E77FD-378C-4091-BD62-2A9A499CD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579">
            <a:off x="5182775" y="1955653"/>
            <a:ext cx="2431678" cy="13070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754EDA-3266-4164-B815-A8920FDF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2020 – Our first COVID-19 year</a:t>
            </a:r>
            <a:br>
              <a:rPr lang="de-DE" sz="2400" dirty="0"/>
            </a:br>
            <a:endParaRPr lang="de-D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09E5C2-2F50-4368-AA66-A2EE389D7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5640 operating hours </a:t>
            </a:r>
          </a:p>
          <a:p>
            <a:pPr lvl="1"/>
            <a:r>
              <a:rPr lang="en-US" dirty="0"/>
              <a:t>6888 hours planned</a:t>
            </a:r>
          </a:p>
          <a:p>
            <a:pPr lvl="1"/>
            <a:endParaRPr lang="en-US" dirty="0"/>
          </a:p>
          <a:p>
            <a:r>
              <a:rPr lang="en-US" dirty="0"/>
              <a:t>1856 user hours (as planned) </a:t>
            </a:r>
          </a:p>
          <a:p>
            <a:pPr lvl="1"/>
            <a:r>
              <a:rPr lang="en-US" dirty="0"/>
              <a:t>with 95% availability</a:t>
            </a:r>
          </a:p>
          <a:p>
            <a:pPr lvl="1"/>
            <a:endParaRPr lang="en-US" dirty="0"/>
          </a:p>
          <a:p>
            <a:r>
              <a:rPr lang="en-US" dirty="0"/>
              <a:t>30 keV (world record) and </a:t>
            </a:r>
            <a:br>
              <a:rPr lang="en-US" dirty="0"/>
            </a:br>
            <a:r>
              <a:rPr lang="en-US" dirty="0"/>
              <a:t>17.8 keV (routine) photon energy</a:t>
            </a:r>
          </a:p>
          <a:p>
            <a:endParaRPr lang="de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54D09D-0816-4CBA-8C0E-5E1DDFA551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User stats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170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0E5BD3E-CF7C-46F7-BAED-66B315D1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551111"/>
          </a:xfrm>
        </p:spPr>
        <p:txBody>
          <a:bodyPr anchor="t"/>
          <a:lstStyle/>
          <a:p>
            <a:r>
              <a:rPr lang="en-US" dirty="0"/>
              <a:t>COVID (de)retune</a:t>
            </a:r>
            <a:endParaRPr lang="de-DE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C19C4B7-68C9-4ECC-AA39-63FDDDF10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263343"/>
            <a:ext cx="6033805" cy="3889375"/>
          </a:xfrm>
        </p:spPr>
        <p:txBody>
          <a:bodyPr/>
          <a:lstStyle/>
          <a:p>
            <a:r>
              <a:rPr lang="en-US" b="1" dirty="0"/>
              <a:t>March 2020</a:t>
            </a:r>
          </a:p>
          <a:p>
            <a:pPr lvl="1"/>
            <a:r>
              <a:rPr lang="en-US" dirty="0"/>
              <a:t>Unclear if personnel on site could guarantee cold linac in case of cryo failure</a:t>
            </a:r>
          </a:p>
          <a:p>
            <a:pPr lvl="1"/>
            <a:r>
              <a:rPr lang="en-US" dirty="0"/>
              <a:t>Preventive measure: detuning all 776 SRF cavities</a:t>
            </a:r>
          </a:p>
          <a:p>
            <a:pPr lvl="1"/>
            <a:r>
              <a:rPr lang="en-US" dirty="0"/>
              <a:t>2 shifts, 8 people</a:t>
            </a:r>
          </a:p>
          <a:p>
            <a:r>
              <a:rPr lang="en-US" b="1" dirty="0"/>
              <a:t>April 2020: lockdown (“light” shutdown)</a:t>
            </a:r>
          </a:p>
          <a:p>
            <a:r>
              <a:rPr lang="en-US" b="1" dirty="0"/>
              <a:t>May 2020 </a:t>
            </a:r>
          </a:p>
          <a:p>
            <a:pPr lvl="1"/>
            <a:r>
              <a:rPr lang="en-US" dirty="0"/>
              <a:t>Remote facility operation possible</a:t>
            </a:r>
          </a:p>
          <a:p>
            <a:pPr lvl="1"/>
            <a:r>
              <a:rPr lang="en-US" dirty="0"/>
              <a:t>Retune all cavities (2 shifts, 8 people)</a:t>
            </a:r>
          </a:p>
          <a:p>
            <a:r>
              <a:rPr lang="en-US" b="1" dirty="0"/>
              <a:t>Lessons learnt</a:t>
            </a:r>
          </a:p>
          <a:p>
            <a:pPr lvl="1"/>
            <a:r>
              <a:rPr lang="en-US" dirty="0"/>
              <a:t>Went well BUT too long, too resource intensive </a:t>
            </a:r>
          </a:p>
          <a:p>
            <a:pPr lvl="1"/>
            <a:r>
              <a:rPr lang="en-US" dirty="0"/>
              <a:t>1-button automatic detuning was developed         (no RF, bare system)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849DE-120F-4EDD-9FD8-C30C082F0771}"/>
              </a:ext>
            </a:extLst>
          </p:cNvPr>
          <p:cNvSpPr txBox="1"/>
          <p:nvPr/>
        </p:nvSpPr>
        <p:spPr>
          <a:xfrm>
            <a:off x="6764343" y="1392650"/>
            <a:ext cx="12186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Movie credit N. Walker</a:t>
            </a:r>
            <a:endParaRPr lang="de-DE" sz="800" dirty="0" err="1"/>
          </a:p>
        </p:txBody>
      </p:sp>
      <p:pic>
        <p:nvPicPr>
          <p:cNvPr id="5" name="2020_Covid_retune">
            <a:hlinkClick r:id="" action="ppaction://media"/>
            <a:extLst>
              <a:ext uri="{FF2B5EF4-FFF2-40B4-BE49-F238E27FC236}">
                <a16:creationId xmlns:a16="http://schemas.microsoft.com/office/drawing/2014/main" id="{A9F8AC32-37C9-41C6-844B-B1F874483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6350" y="1608093"/>
            <a:ext cx="5039941" cy="37294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1E82F6-8B87-412E-BDE9-219A9F06B85B}"/>
              </a:ext>
            </a:extLst>
          </p:cNvPr>
          <p:cNvGrpSpPr/>
          <p:nvPr/>
        </p:nvGrpSpPr>
        <p:grpSpPr>
          <a:xfrm>
            <a:off x="6836350" y="1578300"/>
            <a:ext cx="5159290" cy="3789040"/>
            <a:chOff x="6744071" y="2789622"/>
            <a:chExt cx="5159290" cy="37890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1EF5FB-B1CC-4D93-A75C-642136A4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71" y="2789622"/>
              <a:ext cx="5159290" cy="3789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402526-F03B-4DBD-B282-14A53EBB3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923" y="4365104"/>
              <a:ext cx="873585" cy="868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57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2143A-F841-4793-B950-63BFEF43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Voltage Operations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3CDE0-89AB-481A-A9A0-587FEFB77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09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987F-0676-40DF-92D9-95FC2579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Setup</a:t>
            </a:r>
            <a:endParaRPr lang="de-D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44A9D2-B65B-4B5D-9C4E-7EB2F6F6C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376299"/>
            <a:ext cx="5471989" cy="5010249"/>
          </a:xfrm>
        </p:spPr>
        <p:txBody>
          <a:bodyPr/>
          <a:lstStyle/>
          <a:p>
            <a:r>
              <a:rPr lang="en-US" b="1" dirty="0"/>
              <a:t>Two modes of operation:</a:t>
            </a:r>
          </a:p>
          <a:p>
            <a:pPr lvl="1"/>
            <a:r>
              <a:rPr lang="en-US" b="1" dirty="0"/>
              <a:t>low-VS</a:t>
            </a:r>
            <a:r>
              <a:rPr lang="en-US" dirty="0"/>
              <a:t>  : for beam energies   8.0 – 14.0 GeV</a:t>
            </a:r>
          </a:p>
          <a:p>
            <a:pPr lvl="1"/>
            <a:r>
              <a:rPr lang="en-US" b="1" dirty="0"/>
              <a:t>high-VS</a:t>
            </a:r>
            <a:r>
              <a:rPr lang="en-US" dirty="0"/>
              <a:t> : for beam energies  14.5 – 16.5 GeV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High-VS</a:t>
            </a:r>
          </a:p>
          <a:p>
            <a:pPr lvl="1"/>
            <a:r>
              <a:rPr lang="en-US" dirty="0"/>
              <a:t>Cavities operating at max gradient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</a:rPr>
              <a:t>more radiation coming from RF</a:t>
            </a:r>
          </a:p>
          <a:p>
            <a:pPr lvl="1"/>
            <a:r>
              <a:rPr lang="en-US" dirty="0"/>
              <a:t>Cavities operating with almost no RF overhead 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</a:rPr>
              <a:t>almost at quench limit</a:t>
            </a:r>
          </a:p>
          <a:p>
            <a:pPr lvl="1"/>
            <a:r>
              <a:rPr lang="en-US" dirty="0"/>
              <a:t>Couplers, klystrons running with more power 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 m</a:t>
            </a:r>
            <a:r>
              <a:rPr lang="en-US" b="1" dirty="0">
                <a:solidFill>
                  <a:schemeClr val="accent1"/>
                </a:solidFill>
              </a:rPr>
              <a:t>ore arcs, sparks, etc</a:t>
            </a:r>
            <a:r>
              <a:rPr lang="en-US" dirty="0"/>
              <a:t>..</a:t>
            </a:r>
          </a:p>
          <a:p>
            <a:pPr lvl="1"/>
            <a:r>
              <a:rPr lang="en-US" dirty="0"/>
              <a:t>Overall, operating on the edge 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 more trips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636342-88E9-4D3C-A544-BDD124A43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7516"/>
          <a:stretch/>
        </p:blipFill>
        <p:spPr>
          <a:xfrm>
            <a:off x="6286499" y="1163782"/>
            <a:ext cx="5829301" cy="481654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7ABFECE-6621-4B8E-A531-4266D3765847}"/>
              </a:ext>
            </a:extLst>
          </p:cNvPr>
          <p:cNvGrpSpPr/>
          <p:nvPr/>
        </p:nvGrpSpPr>
        <p:grpSpPr>
          <a:xfrm>
            <a:off x="6797040" y="1516380"/>
            <a:ext cx="3086100" cy="2590800"/>
            <a:chOff x="6797040" y="1516380"/>
            <a:chExt cx="3086100" cy="2590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BD544-3B4E-4079-B58E-C3A15F73EC6B}"/>
                </a:ext>
              </a:extLst>
            </p:cNvPr>
            <p:cNvSpPr txBox="1"/>
            <p:nvPr/>
          </p:nvSpPr>
          <p:spPr>
            <a:xfrm>
              <a:off x="6797040" y="3436620"/>
              <a:ext cx="1943100" cy="435026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100" dirty="0"/>
                <a:t>Energy overhead by placing all stations </a:t>
              </a:r>
              <a:r>
                <a:rPr lang="en-US" sz="1100" b="1" dirty="0"/>
                <a:t>on crest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1CC551-C71B-4FB4-9233-F7F8A9A7C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0140" y="1516380"/>
              <a:ext cx="1143000" cy="2155774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E1B95B0-E498-491B-9D32-8309704ACB9E}"/>
                </a:ext>
              </a:extLst>
            </p:cNvPr>
            <p:cNvCxnSpPr>
              <a:cxnSpLocks/>
            </p:cNvCxnSpPr>
            <p:nvPr/>
          </p:nvCxnSpPr>
          <p:spPr>
            <a:xfrm>
              <a:off x="8740140" y="3672154"/>
              <a:ext cx="853440" cy="435026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7ADF8A-155A-489D-A018-C49E703A288D}"/>
              </a:ext>
            </a:extLst>
          </p:cNvPr>
          <p:cNvGrpSpPr/>
          <p:nvPr/>
        </p:nvGrpSpPr>
        <p:grpSpPr>
          <a:xfrm>
            <a:off x="10012680" y="1516380"/>
            <a:ext cx="1988820" cy="2355266"/>
            <a:chOff x="10012680" y="1516380"/>
            <a:chExt cx="1988820" cy="235526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BFCA4E-FE63-49E5-9D10-20A4938943B2}"/>
                </a:ext>
              </a:extLst>
            </p:cNvPr>
            <p:cNvSpPr txBox="1"/>
            <p:nvPr/>
          </p:nvSpPr>
          <p:spPr>
            <a:xfrm>
              <a:off x="10012680" y="3409264"/>
              <a:ext cx="1988820" cy="462382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100" dirty="0"/>
                <a:t>Energy overhead by ramping all stations </a:t>
              </a:r>
              <a:r>
                <a:rPr lang="en-US" sz="1100" b="1" dirty="0"/>
                <a:t>to max SP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035A77-42BA-4186-9A77-B54344A4088E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10340340" y="1516380"/>
              <a:ext cx="666750" cy="1892884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D20C999-8429-4F42-8951-5BF003661ECA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10012680" y="2103120"/>
              <a:ext cx="994410" cy="1306144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34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987F-0676-40DF-92D9-95FC2579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High-Voltage (high-VS) Experiment</a:t>
            </a:r>
            <a:endParaRPr lang="de-DE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4A4666-E88F-46DF-ABA0-A87443E11A40}"/>
              </a:ext>
            </a:extLst>
          </p:cNvPr>
          <p:cNvGrpSpPr/>
          <p:nvPr/>
        </p:nvGrpSpPr>
        <p:grpSpPr>
          <a:xfrm>
            <a:off x="6416092" y="712232"/>
            <a:ext cx="5379984" cy="5273826"/>
            <a:chOff x="6188127" y="639613"/>
            <a:chExt cx="5379984" cy="5273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6BB004-5FF4-4023-B440-079503017599}"/>
                </a:ext>
              </a:extLst>
            </p:cNvPr>
            <p:cNvSpPr/>
            <p:nvPr/>
          </p:nvSpPr>
          <p:spPr>
            <a:xfrm>
              <a:off x="6188127" y="852188"/>
              <a:ext cx="3240360" cy="5035750"/>
            </a:xfrm>
            <a:prstGeom prst="rect">
              <a:avLst/>
            </a:prstGeom>
            <a:solidFill>
              <a:srgbClr val="00B050">
                <a:alpha val="4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73B104-FCC1-4398-88EF-360AC8FE61A7}"/>
                </a:ext>
              </a:extLst>
            </p:cNvPr>
            <p:cNvSpPr/>
            <p:nvPr/>
          </p:nvSpPr>
          <p:spPr>
            <a:xfrm>
              <a:off x="9436871" y="852188"/>
              <a:ext cx="2079228" cy="5035750"/>
            </a:xfrm>
            <a:prstGeom prst="rect">
              <a:avLst/>
            </a:prstGeom>
            <a:solidFill>
              <a:srgbClr val="E35D50">
                <a:alpha val="34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584E439C-97C7-4DFF-8395-83B64E0FCDD6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6366051" y="3032864"/>
            <a:ext cx="5202060" cy="2880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6" name="Chart 35">
              <a:extLst>
                <a:ext uri="{FF2B5EF4-FFF2-40B4-BE49-F238E27FC236}">
                  <a16:creationId xmlns:a16="http://schemas.microsoft.com/office/drawing/2014/main" id="{7C0E7C5C-2103-4710-9273-2C47DA48345C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6366051" y="639613"/>
            <a:ext cx="520206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6C6C2CDA-BB25-4B76-8439-B913C6F65819}"/>
                </a:ext>
              </a:extLst>
            </p:cNvPr>
            <p:cNvSpPr/>
            <p:nvPr/>
          </p:nvSpPr>
          <p:spPr>
            <a:xfrm rot="15554437">
              <a:off x="8916807" y="1284024"/>
              <a:ext cx="936104" cy="2449092"/>
            </a:xfrm>
            <a:prstGeom prst="arc">
              <a:avLst>
                <a:gd name="adj1" fmla="val 16578610"/>
                <a:gd name="adj2" fmla="val 0"/>
              </a:avLst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604F10-ED0D-4A0F-9733-CDC9A83AD1D8}"/>
                </a:ext>
              </a:extLst>
            </p:cNvPr>
            <p:cNvSpPr txBox="1"/>
            <p:nvPr/>
          </p:nvSpPr>
          <p:spPr>
            <a:xfrm>
              <a:off x="8359761" y="189215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x6</a:t>
              </a:r>
              <a:endParaRPr lang="de-DE" sz="16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186511C2-4C30-40D1-B2F7-53FF0BE40859}"/>
                </a:ext>
              </a:extLst>
            </p:cNvPr>
            <p:cNvSpPr/>
            <p:nvPr/>
          </p:nvSpPr>
          <p:spPr>
            <a:xfrm rot="15554437">
              <a:off x="8952607" y="3463040"/>
              <a:ext cx="936104" cy="2449092"/>
            </a:xfrm>
            <a:prstGeom prst="arc">
              <a:avLst>
                <a:gd name="adj1" fmla="val 16578610"/>
                <a:gd name="adj2" fmla="val 0"/>
              </a:avLst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3750A8-372D-4303-A6F5-5F0DF8DEC4DE}"/>
                </a:ext>
              </a:extLst>
            </p:cNvPr>
            <p:cNvSpPr txBox="1"/>
            <p:nvPr/>
          </p:nvSpPr>
          <p:spPr>
            <a:xfrm>
              <a:off x="8257248" y="407629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x2-3</a:t>
              </a:r>
              <a:endParaRPr lang="de-DE" sz="1600" b="1" dirty="0" err="1">
                <a:solidFill>
                  <a:schemeClr val="accent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73951C9-0A60-4004-9E85-18C31785BFC7}"/>
              </a:ext>
            </a:extLst>
          </p:cNvPr>
          <p:cNvSpPr txBox="1"/>
          <p:nvPr/>
        </p:nvSpPr>
        <p:spPr>
          <a:xfrm>
            <a:off x="7619563" y="876597"/>
            <a:ext cx="159438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6.3 SEU / week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C681F1-688D-4778-AF84-F71471EB26EC}"/>
              </a:ext>
            </a:extLst>
          </p:cNvPr>
          <p:cNvSpPr txBox="1"/>
          <p:nvPr/>
        </p:nvSpPr>
        <p:spPr>
          <a:xfrm>
            <a:off x="9750803" y="884835"/>
            <a:ext cx="159438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56 SEU / week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ACB5D37E-2DC9-4B7C-8E6F-7E8C5922FFCE}"/>
              </a:ext>
            </a:extLst>
          </p:cNvPr>
          <p:cNvSpPr txBox="1">
            <a:spLocks/>
          </p:cNvSpPr>
          <p:nvPr/>
        </p:nvSpPr>
        <p:spPr>
          <a:xfrm>
            <a:off x="607254" y="1917654"/>
            <a:ext cx="5055016" cy="17889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Careful Monitoring of</a:t>
            </a:r>
          </a:p>
          <a:p>
            <a:pPr lvl="1"/>
            <a:r>
              <a:rPr lang="en-US" sz="1600" dirty="0"/>
              <a:t>Single Event Upsets (LLRF systems)</a:t>
            </a:r>
          </a:p>
          <a:p>
            <a:pPr lvl="1"/>
            <a:r>
              <a:rPr lang="en-US" sz="1600" dirty="0"/>
              <a:t>Cavity quenches</a:t>
            </a:r>
          </a:p>
          <a:p>
            <a:pPr lvl="1"/>
            <a:r>
              <a:rPr lang="en-US" sz="1600" dirty="0"/>
              <a:t>Gradient limiters</a:t>
            </a:r>
          </a:p>
          <a:p>
            <a:pPr lvl="1"/>
            <a:r>
              <a:rPr lang="en-US" sz="1600" dirty="0"/>
              <a:t>Radiation</a:t>
            </a:r>
          </a:p>
          <a:p>
            <a:pPr lvl="1"/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698FC-25C7-4E95-BC2C-D847E5ADC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13" y="3471873"/>
            <a:ext cx="5157660" cy="28805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BDF74E-74E2-4841-83E2-036E1C4FD9CF}"/>
              </a:ext>
            </a:extLst>
          </p:cNvPr>
          <p:cNvSpPr txBox="1"/>
          <p:nvPr/>
        </p:nvSpPr>
        <p:spPr>
          <a:xfrm>
            <a:off x="2121220" y="3929251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low-VS</a:t>
            </a:r>
            <a:endParaRPr lang="de-DE" sz="1600" b="1" dirty="0" err="1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E0167B-F2E3-417F-95C1-ED3212555461}"/>
              </a:ext>
            </a:extLst>
          </p:cNvPr>
          <p:cNvSpPr txBox="1"/>
          <p:nvPr/>
        </p:nvSpPr>
        <p:spPr>
          <a:xfrm>
            <a:off x="4794951" y="3626113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high-VS</a:t>
            </a:r>
            <a:endParaRPr lang="de-DE" sz="1600" b="1" dirty="0" err="1">
              <a:solidFill>
                <a:schemeClr val="bg1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E70FB3CC-644F-4172-853A-D9B0BC81031C}"/>
              </a:ext>
            </a:extLst>
          </p:cNvPr>
          <p:cNvSpPr/>
          <p:nvPr/>
        </p:nvSpPr>
        <p:spPr>
          <a:xfrm rot="15554437">
            <a:off x="3594742" y="3732820"/>
            <a:ext cx="936104" cy="2449092"/>
          </a:xfrm>
          <a:prstGeom prst="arc">
            <a:avLst>
              <a:gd name="adj1" fmla="val 16578610"/>
              <a:gd name="adj2" fmla="val 0"/>
            </a:avLst>
          </a:prstGeom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0A95D7-B8A8-4271-ACCE-0FB35E5133CC}"/>
              </a:ext>
            </a:extLst>
          </p:cNvPr>
          <p:cNvSpPr txBox="1"/>
          <p:nvPr/>
        </p:nvSpPr>
        <p:spPr>
          <a:xfrm>
            <a:off x="3000360" y="436338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x6</a:t>
            </a:r>
            <a:endParaRPr lang="de-DE" sz="1600" b="1" dirty="0" err="1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8D1AE4-D8DC-44DA-9FD5-A4319EB90D85}"/>
              </a:ext>
            </a:extLst>
          </p:cNvPr>
          <p:cNvSpPr/>
          <p:nvPr/>
        </p:nvSpPr>
        <p:spPr>
          <a:xfrm>
            <a:off x="2987773" y="1126999"/>
            <a:ext cx="2376707" cy="292250"/>
          </a:xfrm>
          <a:prstGeom prst="rect">
            <a:avLst/>
          </a:prstGeom>
          <a:solidFill>
            <a:srgbClr val="00B050">
              <a:alpha val="45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6D64A101-FF6F-4879-A109-7A95EA60A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29" y="1116276"/>
            <a:ext cx="5055016" cy="905293"/>
          </a:xfrm>
        </p:spPr>
        <p:txBody>
          <a:bodyPr/>
          <a:lstStyle/>
          <a:p>
            <a:r>
              <a:rPr lang="en-US" dirty="0"/>
              <a:t>31.08 – 18.10.2020 </a:t>
            </a:r>
            <a:r>
              <a:rPr lang="en-US" dirty="0">
                <a:sym typeface="Wingdings" panose="05000000000000000000" pitchFamily="2" charset="2"/>
              </a:rPr>
              <a:t> 7</a:t>
            </a:r>
            <a:r>
              <a:rPr lang="en-US" dirty="0"/>
              <a:t> weeks at low-VS</a:t>
            </a:r>
          </a:p>
          <a:p>
            <a:pPr>
              <a:lnSpc>
                <a:spcPct val="50000"/>
              </a:lnSpc>
            </a:pPr>
            <a:r>
              <a:rPr lang="en-US" dirty="0"/>
              <a:t>19.10 – 22.11.2020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5 weeks at high-VS</a:t>
            </a:r>
          </a:p>
          <a:p>
            <a:endParaRPr lang="en-US" dirty="0"/>
          </a:p>
          <a:p>
            <a:endParaRPr lang="en-US" b="1" dirty="0"/>
          </a:p>
          <a:p>
            <a:pPr marL="357187" lvl="1" indent="0">
              <a:buNone/>
            </a:pPr>
            <a:endParaRPr lang="de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5F1890-7A6B-4282-81FA-CD733B2AFC87}"/>
              </a:ext>
            </a:extLst>
          </p:cNvPr>
          <p:cNvSpPr/>
          <p:nvPr/>
        </p:nvSpPr>
        <p:spPr>
          <a:xfrm>
            <a:off x="2987773" y="1521129"/>
            <a:ext cx="2376707" cy="292250"/>
          </a:xfrm>
          <a:prstGeom prst="rect">
            <a:avLst/>
          </a:prstGeom>
          <a:solidFill>
            <a:srgbClr val="E35D50">
              <a:alpha val="34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76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BD3DE-954B-43EC-8E32-FD9F5DF6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High-Voltage (high-VS) Experiment</a:t>
            </a:r>
            <a:endParaRPr lang="de-D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DDF992-C482-4670-B593-D53592A7FB4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11190" y="1816359"/>
          <a:ext cx="530350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413">
                  <a:extLst>
                    <a:ext uri="{9D8B030D-6E8A-4147-A177-3AD203B41FA5}">
                      <a16:colId xmlns:a16="http://schemas.microsoft.com/office/drawing/2014/main" val="3358128931"/>
                    </a:ext>
                  </a:extLst>
                </a:gridCol>
                <a:gridCol w="604179">
                  <a:extLst>
                    <a:ext uri="{9D8B030D-6E8A-4147-A177-3AD203B41FA5}">
                      <a16:colId xmlns:a16="http://schemas.microsoft.com/office/drawing/2014/main" val="908960045"/>
                    </a:ext>
                  </a:extLst>
                </a:gridCol>
                <a:gridCol w="923022">
                  <a:extLst>
                    <a:ext uri="{9D8B030D-6E8A-4147-A177-3AD203B41FA5}">
                      <a16:colId xmlns:a16="http://schemas.microsoft.com/office/drawing/2014/main" val="623750507"/>
                    </a:ext>
                  </a:extLst>
                </a:gridCol>
                <a:gridCol w="956567">
                  <a:extLst>
                    <a:ext uri="{9D8B030D-6E8A-4147-A177-3AD203B41FA5}">
                      <a16:colId xmlns:a16="http://schemas.microsoft.com/office/drawing/2014/main" val="3381386757"/>
                    </a:ext>
                  </a:extLst>
                </a:gridCol>
                <a:gridCol w="1015325">
                  <a:extLst>
                    <a:ext uri="{9D8B030D-6E8A-4147-A177-3AD203B41FA5}">
                      <a16:colId xmlns:a16="http://schemas.microsoft.com/office/drawing/2014/main" val="1000122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Low-V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High-V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601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Availability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97.9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98.7</a:t>
                      </a:r>
                      <a:endParaRPr lang="de-D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95.6</a:t>
                      </a:r>
                      <a:endParaRPr lang="de-D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395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operation time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days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125.2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90.4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34.8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170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events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hrs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300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124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176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963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Total down time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hrs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64.7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27.9</a:t>
                      </a:r>
                      <a:endParaRPr lang="de-D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36.9</a:t>
                      </a:r>
                      <a:endParaRPr lang="de-D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36322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6F088-CA34-44B6-A296-09734540B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Statistics</a:t>
            </a:r>
            <a:endParaRPr lang="de-D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F5B81-2B60-4420-83A6-F2D4663D08CB}"/>
              </a:ext>
            </a:extLst>
          </p:cNvPr>
          <p:cNvGrpSpPr/>
          <p:nvPr/>
        </p:nvGrpSpPr>
        <p:grpSpPr>
          <a:xfrm>
            <a:off x="611189" y="3303038"/>
            <a:ext cx="5303505" cy="2577270"/>
            <a:chOff x="611189" y="3303038"/>
            <a:chExt cx="5303505" cy="2577270"/>
          </a:xfrm>
        </p:grpSpPr>
        <p:graphicFrame>
          <p:nvGraphicFramePr>
            <p:cNvPr id="6" name="Content Placeholder 4">
              <a:extLst>
                <a:ext uri="{FF2B5EF4-FFF2-40B4-BE49-F238E27FC236}">
                  <a16:creationId xmlns:a16="http://schemas.microsoft.com/office/drawing/2014/main" id="{331052F4-B203-4004-90D8-32C8BC74F581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611189" y="4026108"/>
            <a:ext cx="5303505" cy="1854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804413">
                    <a:extLst>
                      <a:ext uri="{9D8B030D-6E8A-4147-A177-3AD203B41FA5}">
                        <a16:colId xmlns:a16="http://schemas.microsoft.com/office/drawing/2014/main" val="3358128931"/>
                      </a:ext>
                    </a:extLst>
                  </a:gridCol>
                  <a:gridCol w="604179">
                    <a:extLst>
                      <a:ext uri="{9D8B030D-6E8A-4147-A177-3AD203B41FA5}">
                        <a16:colId xmlns:a16="http://schemas.microsoft.com/office/drawing/2014/main" val="908960045"/>
                      </a:ext>
                    </a:extLst>
                  </a:gridCol>
                  <a:gridCol w="923022">
                    <a:extLst>
                      <a:ext uri="{9D8B030D-6E8A-4147-A177-3AD203B41FA5}">
                        <a16:colId xmlns:a16="http://schemas.microsoft.com/office/drawing/2014/main" val="623750507"/>
                      </a:ext>
                    </a:extLst>
                  </a:gridCol>
                  <a:gridCol w="956566">
                    <a:extLst>
                      <a:ext uri="{9D8B030D-6E8A-4147-A177-3AD203B41FA5}">
                        <a16:colId xmlns:a16="http://schemas.microsoft.com/office/drawing/2014/main" val="3381386757"/>
                      </a:ext>
                    </a:extLst>
                  </a:gridCol>
                  <a:gridCol w="1015325">
                    <a:extLst>
                      <a:ext uri="{9D8B030D-6E8A-4147-A177-3AD203B41FA5}">
                        <a16:colId xmlns:a16="http://schemas.microsoft.com/office/drawing/2014/main" val="100012202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endParaRPr lang="de-DE" sz="16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Total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Low-V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High-V</a:t>
                        </a:r>
                        <a:endParaRPr lang="de-DE" sz="160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2296010293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en-US" sz="1600" dirty="0"/>
                          <a:t>Trips</a:t>
                        </a:r>
                        <a:endParaRPr lang="de-DE" sz="16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 err="1"/>
                          <a:t>hrs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40.1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b="1" dirty="0"/>
                          <a:t>13.5</a:t>
                        </a:r>
                        <a:endParaRPr lang="de-DE" sz="1600" b="1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b="1" dirty="0"/>
                          <a:t>26.6</a:t>
                        </a:r>
                        <a:endParaRPr lang="de-DE" sz="1600" b="1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4018395740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/>
                          <a:t>Linac off (access)</a:t>
                        </a:r>
                        <a:endParaRPr lang="de-DE" sz="16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 err="1"/>
                          <a:t>hrs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18.3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10.7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7.6</a:t>
                        </a:r>
                        <a:endParaRPr lang="de-DE" sz="160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141170424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en-US" sz="1600" dirty="0"/>
                          <a:t>Ramp down</a:t>
                        </a:r>
                        <a:endParaRPr lang="de-DE" sz="16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 err="1"/>
                          <a:t>hrs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3.5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1.8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1.7</a:t>
                        </a:r>
                        <a:endParaRPr lang="de-DE" sz="160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739630134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en-US" sz="1600" dirty="0"/>
                          <a:t>Development</a:t>
                        </a:r>
                        <a:endParaRPr lang="de-DE" sz="16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 err="1"/>
                          <a:t>hrs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1.9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0.8</a:t>
                        </a:r>
                        <a:endParaRPr lang="de-DE" sz="1600" dirty="0"/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600" dirty="0"/>
                          <a:t>0.8</a:t>
                        </a:r>
                        <a:endParaRPr lang="de-DE" sz="160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756363224"/>
                    </a:ext>
                  </a:extLst>
                </a:tr>
              </a:tbl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ABAD7B-D1F8-41AC-BAFF-0B84CBB7B162}"/>
                </a:ext>
              </a:extLst>
            </p:cNvPr>
            <p:cNvSpPr/>
            <p:nvPr/>
          </p:nvSpPr>
          <p:spPr>
            <a:xfrm>
              <a:off x="611189" y="3303038"/>
              <a:ext cx="5303505" cy="36752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25B11D9E-C1F6-45C0-8A20-D45AEB378FC0}"/>
                </a:ext>
              </a:extLst>
            </p:cNvPr>
            <p:cNvSpPr/>
            <p:nvPr/>
          </p:nvSpPr>
          <p:spPr>
            <a:xfrm>
              <a:off x="3169634" y="3670469"/>
              <a:ext cx="186613" cy="355548"/>
            </a:xfrm>
            <a:prstGeom prst="downArrow">
              <a:avLst/>
            </a:prstGeom>
            <a:solidFill>
              <a:srgbClr val="FFC000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4BE16F-C802-4110-84AB-27500ABA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320" y="1420474"/>
            <a:ext cx="6192360" cy="4504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0CB022-3EC0-4BD4-8D76-56351B168AD2}"/>
              </a:ext>
            </a:extLst>
          </p:cNvPr>
          <p:cNvSpPr txBox="1"/>
          <p:nvPr/>
        </p:nvSpPr>
        <p:spPr>
          <a:xfrm>
            <a:off x="8667750" y="1999369"/>
            <a:ext cx="1028700" cy="639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dominated by 1 event </a:t>
            </a:r>
            <a:endParaRPr lang="de-DE" sz="14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D10CF-3B6E-40CD-954E-F6647D95B5AE}"/>
              </a:ext>
            </a:extLst>
          </p:cNvPr>
          <p:cNvSpPr txBox="1"/>
          <p:nvPr/>
        </p:nvSpPr>
        <p:spPr>
          <a:xfrm>
            <a:off x="9420225" y="2362429"/>
            <a:ext cx="1219199" cy="639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400" dirty="0"/>
              <a:t>system failures (radiation?)</a:t>
            </a:r>
            <a:endParaRPr lang="de-DE" sz="1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1938A2-C2C5-4E71-BDF4-F169B8F61FD3}"/>
              </a:ext>
            </a:extLst>
          </p:cNvPr>
          <p:cNvSpPr txBox="1"/>
          <p:nvPr/>
        </p:nvSpPr>
        <p:spPr>
          <a:xfrm>
            <a:off x="7496496" y="3037219"/>
            <a:ext cx="1385333" cy="639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dirty="0"/>
              <a:t>mostly tunnel access</a:t>
            </a:r>
            <a:endParaRPr lang="de-DE" sz="1400" dirty="0" err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F11B1A-BA4A-4B0C-B80A-8450B91F14F1}"/>
              </a:ext>
            </a:extLst>
          </p:cNvPr>
          <p:cNvSpPr/>
          <p:nvPr/>
        </p:nvSpPr>
        <p:spPr>
          <a:xfrm>
            <a:off x="4843460" y="1610100"/>
            <a:ext cx="1188244" cy="1040361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12862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BD3DE-954B-43EC-8E32-FD9F5DF6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Current Radiation in the Tunnel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6F088-CA34-44B6-A296-09734540B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Monitoring </a:t>
            </a:r>
            <a:r>
              <a:rPr lang="de-DE" dirty="0" err="1"/>
              <a:t>radiation</a:t>
            </a:r>
            <a:endParaRPr lang="de-DE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44C4916-F02B-42C0-8418-9F14FB5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11376025" cy="5010249"/>
          </a:xfrm>
        </p:spPr>
        <p:txBody>
          <a:bodyPr/>
          <a:lstStyle/>
          <a:p>
            <a:endParaRPr lang="en-US" dirty="0"/>
          </a:p>
          <a:p>
            <a:endParaRPr lang="en-US" b="1" dirty="0"/>
          </a:p>
          <a:p>
            <a:pPr marL="357187" lvl="1" indent="0">
              <a:buNone/>
            </a:pPr>
            <a:endParaRPr lang="de-DE" dirty="0"/>
          </a:p>
        </p:txBody>
      </p:sp>
      <p:pic>
        <p:nvPicPr>
          <p:cNvPr id="17" name="2020_07_03_MARWIN_clears_the_gate_small">
            <a:hlinkClick r:id="" action="ppaction://media"/>
            <a:extLst>
              <a:ext uri="{FF2B5EF4-FFF2-40B4-BE49-F238E27FC236}">
                <a16:creationId xmlns:a16="http://schemas.microsoft.com/office/drawing/2014/main" id="{FBA14B12-ACE6-4032-B0F1-5087EB0AF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7281" y="1231775"/>
            <a:ext cx="5859580" cy="18601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2838FC-55D2-4674-88CF-CC0D37E2B065}"/>
              </a:ext>
            </a:extLst>
          </p:cNvPr>
          <p:cNvGrpSpPr/>
          <p:nvPr/>
        </p:nvGrpSpPr>
        <p:grpSpPr>
          <a:xfrm>
            <a:off x="5988244" y="1214291"/>
            <a:ext cx="5859580" cy="1865864"/>
            <a:chOff x="5975483" y="1158030"/>
            <a:chExt cx="5859580" cy="18658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3D3B66-6399-4BCF-A7C4-88ADE27D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5483" y="1158030"/>
              <a:ext cx="5859580" cy="18658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21F2F4-96E1-4598-AD4C-1DDAED3B8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2204" y="1695747"/>
              <a:ext cx="873585" cy="868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935A88C-BF1A-482E-A23C-57F926280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68" y="1125883"/>
            <a:ext cx="5674603" cy="17270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3E2E08-4FFB-4588-BF4C-B61EFA3A3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138" y="2815428"/>
            <a:ext cx="1654910" cy="1166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8FD31B-45BA-41BA-B914-DB56B35DA1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2999" y="2837343"/>
            <a:ext cx="1654910" cy="11602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42D299-B052-48C6-8AA7-E7431DF9B9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29" y="2842274"/>
            <a:ext cx="1530324" cy="11477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DAE04F-15F9-480F-A779-47A4009FB1B0}"/>
              </a:ext>
            </a:extLst>
          </p:cNvPr>
          <p:cNvSpPr txBox="1"/>
          <p:nvPr/>
        </p:nvSpPr>
        <p:spPr>
          <a:xfrm>
            <a:off x="315754" y="3735937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RadFet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92B64-B6B3-494C-AACB-C484DC67465A}"/>
              </a:ext>
            </a:extLst>
          </p:cNvPr>
          <p:cNvSpPr txBox="1"/>
          <p:nvPr/>
        </p:nvSpPr>
        <p:spPr>
          <a:xfrm>
            <a:off x="2260150" y="3741553"/>
            <a:ext cx="6815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RadCon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B84144-DEF0-4965-AB26-C81C62F91A63}"/>
              </a:ext>
            </a:extLst>
          </p:cNvPr>
          <p:cNvSpPr txBox="1"/>
          <p:nvPr/>
        </p:nvSpPr>
        <p:spPr>
          <a:xfrm>
            <a:off x="4291737" y="3784593"/>
            <a:ext cx="8210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MARWIN3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84BA18-0A1F-4799-81BF-D967559C5593}"/>
              </a:ext>
            </a:extLst>
          </p:cNvPr>
          <p:cNvSpPr txBox="1"/>
          <p:nvPr/>
        </p:nvSpPr>
        <p:spPr>
          <a:xfrm>
            <a:off x="7638516" y="3470548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field emitter detected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CD2B1630-A438-4146-B385-366DB67BB5F8}"/>
              </a:ext>
            </a:extLst>
          </p:cNvPr>
          <p:cNvSpPr/>
          <p:nvPr/>
        </p:nvSpPr>
        <p:spPr>
          <a:xfrm>
            <a:off x="8624965" y="3866742"/>
            <a:ext cx="279347" cy="171767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9A418B-7910-4955-BEB7-2840A9AA9709}"/>
              </a:ext>
            </a:extLst>
          </p:cNvPr>
          <p:cNvGrpSpPr/>
          <p:nvPr/>
        </p:nvGrpSpPr>
        <p:grpSpPr>
          <a:xfrm>
            <a:off x="272638" y="4108228"/>
            <a:ext cx="11764144" cy="2749772"/>
            <a:chOff x="272638" y="4108228"/>
            <a:chExt cx="11764144" cy="274977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CB04CB-5C01-466A-BB51-2F8E25F79780}"/>
                </a:ext>
              </a:extLst>
            </p:cNvPr>
            <p:cNvSpPr/>
            <p:nvPr/>
          </p:nvSpPr>
          <p:spPr>
            <a:xfrm>
              <a:off x="9410937" y="5980517"/>
              <a:ext cx="2625845" cy="877483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D1F98E-40C6-4C1A-AA41-F1A5C11E1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6" t="6426" r="8261" b="6621"/>
            <a:stretch/>
          </p:blipFill>
          <p:spPr>
            <a:xfrm>
              <a:off x="272638" y="4108228"/>
              <a:ext cx="11764144" cy="241736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C3299C-708E-434C-A34B-AC8440925210}"/>
                </a:ext>
              </a:extLst>
            </p:cNvPr>
            <p:cNvSpPr txBox="1"/>
            <p:nvPr/>
          </p:nvSpPr>
          <p:spPr>
            <a:xfrm>
              <a:off x="695400" y="4541075"/>
              <a:ext cx="20345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Administrative limit 500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uSv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E189E6-ACE6-4717-B6FF-8FCBA2A42D2C}"/>
                </a:ext>
              </a:extLst>
            </p:cNvPr>
            <p:cNvSpPr txBox="1"/>
            <p:nvPr/>
          </p:nvSpPr>
          <p:spPr>
            <a:xfrm>
              <a:off x="6628224" y="4547471"/>
              <a:ext cx="13054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A12 operating above its operational gradient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98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BD3DE-954B-43EC-8E32-FD9F5DF6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emitters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6F088-CA34-44B6-A296-09734540B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9" y="1230848"/>
            <a:ext cx="11376024" cy="379252"/>
          </a:xfrm>
        </p:spPr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Module A18.M3.C4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B01816-C938-4120-A622-A6A5E87F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750172"/>
            <a:ext cx="11172823" cy="4666503"/>
          </a:xfrm>
        </p:spPr>
        <p:txBody>
          <a:bodyPr/>
          <a:lstStyle/>
          <a:p>
            <a:r>
              <a:rPr lang="en-US" b="1" dirty="0"/>
              <a:t>Procedure</a:t>
            </a:r>
          </a:p>
          <a:p>
            <a:pPr lvl="1"/>
            <a:r>
              <a:rPr lang="en-US" dirty="0"/>
              <a:t>Park MARWIN at peak neutron radiation (often located at quadrupole)</a:t>
            </a:r>
          </a:p>
          <a:p>
            <a:pPr lvl="1"/>
            <a:r>
              <a:rPr lang="en-US" dirty="0"/>
              <a:t>Detune / retune cavities one at a time until field emitter is found</a:t>
            </a:r>
          </a:p>
          <a:p>
            <a:pPr lvl="1"/>
            <a:r>
              <a:rPr lang="en-US" dirty="0"/>
              <a:t>Once found, detune field emitter (30-40 kHz)</a:t>
            </a:r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33CC7E-2489-4870-A74A-9E37CF88C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/>
          <a:stretch/>
        </p:blipFill>
        <p:spPr>
          <a:xfrm>
            <a:off x="623887" y="3200399"/>
            <a:ext cx="11160126" cy="26177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818439-4656-45CF-8E3F-569FC5D3A529}"/>
              </a:ext>
            </a:extLst>
          </p:cNvPr>
          <p:cNvCxnSpPr>
            <a:cxnSpLocks/>
          </p:cNvCxnSpPr>
          <p:nvPr/>
        </p:nvCxnSpPr>
        <p:spPr>
          <a:xfrm>
            <a:off x="1195389" y="4455527"/>
            <a:ext cx="10588624" cy="0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E4FBCA7-4580-4C8E-9B9E-48E57666574B}"/>
              </a:ext>
            </a:extLst>
          </p:cNvPr>
          <p:cNvSpPr txBox="1"/>
          <p:nvPr/>
        </p:nvSpPr>
        <p:spPr>
          <a:xfrm>
            <a:off x="9096156" y="4135613"/>
            <a:ext cx="2402107" cy="41054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administrative limit 500uSv/h</a:t>
            </a: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44B030-29CB-4C72-9D7E-0803D12F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116" y="1220372"/>
            <a:ext cx="2469084" cy="15603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12F0C9-0591-439E-B26D-403FFAE34BD7}"/>
              </a:ext>
            </a:extLst>
          </p:cNvPr>
          <p:cNvSpPr txBox="1"/>
          <p:nvPr/>
        </p:nvSpPr>
        <p:spPr>
          <a:xfrm>
            <a:off x="9880393" y="1750173"/>
            <a:ext cx="1581150" cy="3792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sudden FE onset</a:t>
            </a: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observed by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RadCon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77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F638-B302-404F-B170-5DBC224D3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Heat Load Measurement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2213BD-F78D-4B86-9741-72FE05053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455" y="3114461"/>
            <a:ext cx="4639202" cy="27759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EAD71-601A-4B2C-8817-3A5BC121A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As part of the High-Voltage (high-VS) Experiment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20AB8-393B-4575-95ED-FB7D04FA8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732" y="1657575"/>
            <a:ext cx="5352381" cy="13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9F5E9-D318-413A-9DD0-D412494FF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314" y="2668755"/>
            <a:ext cx="3088356" cy="2178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08192-EEF2-4D89-B6DF-4DAF83C5ABFF}"/>
              </a:ext>
            </a:extLst>
          </p:cNvPr>
          <p:cNvSpPr txBox="1"/>
          <p:nvPr/>
        </p:nvSpPr>
        <p:spPr>
          <a:xfrm>
            <a:off x="533400" y="1776059"/>
            <a:ext cx="546735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dirty="0"/>
              <a:t>Effective (average) cavity </a:t>
            </a:r>
            <a:r>
              <a:rPr lang="en-US" sz="1600" i="1" dirty="0"/>
              <a:t>Q</a:t>
            </a:r>
            <a:r>
              <a:rPr lang="en-US" sz="1600" i="1" baseline="-25000" dirty="0"/>
              <a:t>0</a:t>
            </a:r>
            <a:r>
              <a:rPr lang="en-US" sz="1600" dirty="0"/>
              <a:t> from measured dynamic load </a:t>
            </a:r>
            <a:endParaRPr lang="de-DE" sz="1600" dirty="0"/>
          </a:p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endParaRPr lang="de-DE" sz="1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F6AEB-AC4B-4153-B897-C1D72980DDD9}"/>
              </a:ext>
            </a:extLst>
          </p:cNvPr>
          <p:cNvSpPr txBox="1"/>
          <p:nvPr/>
        </p:nvSpPr>
        <p:spPr>
          <a:xfrm>
            <a:off x="6299201" y="2184545"/>
            <a:ext cx="998220" cy="3358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/>
              <a:t>LOW-VS</a:t>
            </a:r>
            <a:endParaRPr lang="en-US" sz="1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408814-A5E8-480E-A627-80A7F5F0EB4E}"/>
              </a:ext>
            </a:extLst>
          </p:cNvPr>
          <p:cNvSpPr/>
          <p:nvPr/>
        </p:nvSpPr>
        <p:spPr>
          <a:xfrm>
            <a:off x="6299201" y="2645410"/>
            <a:ext cx="82586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HIGH-VS</a:t>
            </a:r>
          </a:p>
        </p:txBody>
      </p:sp>
    </p:spTree>
    <p:extLst>
      <p:ext uri="{BB962C8B-B14F-4D97-AF65-F5344CB8AC3E}">
        <p14:creationId xmlns:p14="http://schemas.microsoft.com/office/powerpoint/2010/main" val="1799857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2143A-F841-4793-B950-63BFEF43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Summary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3CDE0-89AB-481A-A9A0-587FEFB77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C5BC-0146-D540-A845-2FFF4F59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/ Reminder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AC4670-C14B-4F1F-9581-9FAC619E8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9" y="1103647"/>
            <a:ext cx="11376024" cy="379252"/>
          </a:xfrm>
        </p:spPr>
        <p:txBody>
          <a:bodyPr/>
          <a:lstStyle/>
          <a:p>
            <a:r>
              <a:rPr lang="en-GB" dirty="0"/>
              <a:t>The European XFEL Accelerator</a:t>
            </a:r>
            <a:br>
              <a:rPr lang="en-GB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2" descr="C:\Users\momet\Documents\DESY\Conferences and Workshops\2018 04 IPAC Vancouver\Proceeding\final\WEPAF051f1.png">
            <a:extLst>
              <a:ext uri="{FF2B5EF4-FFF2-40B4-BE49-F238E27FC236}">
                <a16:creationId xmlns:a16="http://schemas.microsoft.com/office/drawing/2014/main" id="{D4E48BB1-5D5B-464F-A69B-1B04B4D1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87" y="1422764"/>
            <a:ext cx="11229405" cy="19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3259B6FD-248B-C34C-A551-B5F913B74FA4}"/>
              </a:ext>
            </a:extLst>
          </p:cNvPr>
          <p:cNvSpPr/>
          <p:nvPr/>
        </p:nvSpPr>
        <p:spPr>
          <a:xfrm rot="5400000">
            <a:off x="956930" y="3104709"/>
            <a:ext cx="265815" cy="11589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E4042B-5C5F-4D4B-B9A2-54369D2AC150}"/>
              </a:ext>
            </a:extLst>
          </p:cNvPr>
          <p:cNvSpPr txBox="1"/>
          <p:nvPr/>
        </p:nvSpPr>
        <p:spPr>
          <a:xfrm>
            <a:off x="528332" y="3973033"/>
            <a:ext cx="1354893" cy="17118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b="1" u="sng" dirty="0"/>
              <a:t>Injector</a:t>
            </a:r>
          </a:p>
          <a:p>
            <a:pPr>
              <a:lnSpc>
                <a:spcPct val="112000"/>
              </a:lnSpc>
            </a:pPr>
            <a:r>
              <a:rPr lang="en-GB" dirty="0"/>
              <a:t>120 m</a:t>
            </a:r>
          </a:p>
          <a:p>
            <a:pPr>
              <a:lnSpc>
                <a:spcPct val="112000"/>
              </a:lnSpc>
            </a:pPr>
            <a:r>
              <a:rPr lang="en-GB" dirty="0"/>
              <a:t>130 MeV</a:t>
            </a:r>
          </a:p>
          <a:p>
            <a:pPr>
              <a:lnSpc>
                <a:spcPct val="112000"/>
              </a:lnSpc>
            </a:pPr>
            <a:r>
              <a:rPr lang="en-GB" dirty="0"/>
              <a:t>8× 1.3 GHz</a:t>
            </a:r>
          </a:p>
          <a:p>
            <a:pPr>
              <a:lnSpc>
                <a:spcPct val="112000"/>
              </a:lnSpc>
            </a:pPr>
            <a:r>
              <a:rPr lang="en-GB" dirty="0"/>
              <a:t>8× 3.9 GHz</a:t>
            </a:r>
          </a:p>
          <a:p>
            <a:pPr>
              <a:lnSpc>
                <a:spcPct val="112000"/>
              </a:lnSpc>
            </a:pPr>
            <a:endParaRPr lang="en-GB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D04F8AF4-6F1A-D640-B625-BA6A972C3A88}"/>
              </a:ext>
            </a:extLst>
          </p:cNvPr>
          <p:cNvSpPr/>
          <p:nvPr/>
        </p:nvSpPr>
        <p:spPr>
          <a:xfrm rot="5400000">
            <a:off x="3398873" y="1988293"/>
            <a:ext cx="265815" cy="33846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44B612-BA61-0A48-8430-58A10776CEBF}"/>
              </a:ext>
            </a:extLst>
          </p:cNvPr>
          <p:cNvSpPr txBox="1"/>
          <p:nvPr/>
        </p:nvSpPr>
        <p:spPr>
          <a:xfrm>
            <a:off x="2565989" y="3973033"/>
            <a:ext cx="2963954" cy="22862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b="1" u="sng" dirty="0"/>
              <a:t>Bunch compression</a:t>
            </a:r>
          </a:p>
          <a:p>
            <a:pPr>
              <a:lnSpc>
                <a:spcPct val="112000"/>
              </a:lnSpc>
            </a:pPr>
            <a:r>
              <a:rPr lang="en-GB" dirty="0"/>
              <a:t>Two stage</a:t>
            </a:r>
          </a:p>
          <a:p>
            <a:pPr>
              <a:lnSpc>
                <a:spcPct val="112000"/>
              </a:lnSpc>
            </a:pPr>
            <a:r>
              <a:rPr lang="en-GB" dirty="0"/>
              <a:t>354 m</a:t>
            </a:r>
          </a:p>
          <a:p>
            <a:pPr>
              <a:lnSpc>
                <a:spcPct val="112000"/>
              </a:lnSpc>
            </a:pPr>
            <a:r>
              <a:rPr lang="en-GB" dirty="0"/>
              <a:t>2.4 GeV</a:t>
            </a:r>
          </a:p>
          <a:p>
            <a:pPr>
              <a:lnSpc>
                <a:spcPct val="112000"/>
              </a:lnSpc>
            </a:pPr>
            <a:r>
              <a:rPr lang="en-GB" dirty="0"/>
              <a:t>L1 1× 1.3-GHz RF station</a:t>
            </a:r>
          </a:p>
          <a:p>
            <a:pPr>
              <a:lnSpc>
                <a:spcPct val="112000"/>
              </a:lnSpc>
            </a:pPr>
            <a:r>
              <a:rPr lang="en-GB" dirty="0"/>
              <a:t>L2 3× 1.3-GHz RF stations</a:t>
            </a:r>
          </a:p>
          <a:p>
            <a:pPr>
              <a:lnSpc>
                <a:spcPct val="112000"/>
              </a:lnSpc>
            </a:pPr>
            <a:endParaRPr lang="en-GB" dirty="0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D4597A3-3587-5941-8D65-D7E70DA025B2}"/>
              </a:ext>
            </a:extLst>
          </p:cNvPr>
          <p:cNvSpPr/>
          <p:nvPr/>
        </p:nvSpPr>
        <p:spPr>
          <a:xfrm rot="5400000">
            <a:off x="7143305" y="1688809"/>
            <a:ext cx="265815" cy="398366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7C6AC2-785F-9144-9C46-381D26EECB19}"/>
              </a:ext>
            </a:extLst>
          </p:cNvPr>
          <p:cNvSpPr txBox="1"/>
          <p:nvPr/>
        </p:nvSpPr>
        <p:spPr>
          <a:xfrm>
            <a:off x="6212707" y="3955180"/>
            <a:ext cx="2635610" cy="17118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b="1" u="sng" dirty="0"/>
              <a:t>Main Linac</a:t>
            </a:r>
          </a:p>
          <a:p>
            <a:pPr>
              <a:lnSpc>
                <a:spcPct val="112000"/>
              </a:lnSpc>
            </a:pPr>
            <a:r>
              <a:rPr lang="en-GB" dirty="0"/>
              <a:t>1180 m</a:t>
            </a:r>
          </a:p>
          <a:p>
            <a:pPr>
              <a:lnSpc>
                <a:spcPct val="112000"/>
              </a:lnSpc>
            </a:pPr>
            <a:r>
              <a:rPr lang="en-GB" dirty="0"/>
              <a:t>17.6 GeV (max)</a:t>
            </a:r>
          </a:p>
          <a:p>
            <a:pPr>
              <a:lnSpc>
                <a:spcPct val="112000"/>
              </a:lnSpc>
            </a:pPr>
            <a:r>
              <a:rPr lang="en-GB" dirty="0"/>
              <a:t>20× 1.3-GHz RF stations</a:t>
            </a:r>
          </a:p>
          <a:p>
            <a:pPr>
              <a:lnSpc>
                <a:spcPct val="112000"/>
              </a:lnSpc>
            </a:pP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8322A-8EAB-4C0E-B37D-B016B8DA76D9}"/>
              </a:ext>
            </a:extLst>
          </p:cNvPr>
          <p:cNvSpPr txBox="1"/>
          <p:nvPr/>
        </p:nvSpPr>
        <p:spPr>
          <a:xfrm>
            <a:off x="9268045" y="3955180"/>
            <a:ext cx="2635610" cy="20906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b="1" u="sng" dirty="0"/>
              <a:t>3 photon beam lines</a:t>
            </a:r>
          </a:p>
          <a:p>
            <a:pPr>
              <a:lnSpc>
                <a:spcPct val="112000"/>
              </a:lnSpc>
            </a:pPr>
            <a:r>
              <a:rPr lang="en-GB" dirty="0"/>
              <a:t>6 experiments </a:t>
            </a:r>
          </a:p>
          <a:p>
            <a:pPr>
              <a:lnSpc>
                <a:spcPct val="112000"/>
              </a:lnSpc>
            </a:pPr>
            <a:r>
              <a:rPr lang="en-GB" dirty="0" err="1"/>
              <a:t>demonstr</a:t>
            </a:r>
            <a:r>
              <a:rPr lang="en-GB" dirty="0"/>
              <a:t>. photon energies</a:t>
            </a:r>
          </a:p>
          <a:p>
            <a:pPr>
              <a:lnSpc>
                <a:spcPct val="112000"/>
              </a:lnSpc>
            </a:pPr>
            <a:r>
              <a:rPr lang="en-GB" dirty="0"/>
              <a:t>	SASE1: 6-30 keV</a:t>
            </a:r>
            <a:br>
              <a:rPr lang="en-GB" dirty="0"/>
            </a:br>
            <a:r>
              <a:rPr lang="en-GB" dirty="0"/>
              <a:t>	SASE2: 6-19 keV</a:t>
            </a:r>
          </a:p>
          <a:p>
            <a:pPr>
              <a:lnSpc>
                <a:spcPct val="112000"/>
              </a:lnSpc>
            </a:pPr>
            <a:r>
              <a:rPr lang="en-GB" dirty="0"/>
              <a:t>	SASE3: 0.5-3.2 keV</a:t>
            </a:r>
          </a:p>
        </p:txBody>
      </p:sp>
    </p:spTree>
    <p:extLst>
      <p:ext uri="{BB962C8B-B14F-4D97-AF65-F5344CB8AC3E}">
        <p14:creationId xmlns:p14="http://schemas.microsoft.com/office/powerpoint/2010/main" val="2903278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E087-187B-4018-8AB7-E819D7E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1435A1-CD4E-4236-B60C-4995A106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77166"/>
            <a:ext cx="5424782" cy="4236273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RF linac </a:t>
            </a:r>
            <a:r>
              <a:rPr lang="en-US" sz="1600" b="1" dirty="0">
                <a:solidFill>
                  <a:schemeClr val="accent1"/>
                </a:solidFill>
              </a:rPr>
              <a:t>availability &gt; 95% </a:t>
            </a:r>
            <a:r>
              <a:rPr lang="en-US" sz="1600" dirty="0"/>
              <a:t>(100% achieved for some weeks) </a:t>
            </a:r>
          </a:p>
          <a:p>
            <a:r>
              <a:rPr lang="en-US" sz="1600" dirty="0"/>
              <a:t>Constant </a:t>
            </a:r>
            <a:r>
              <a:rPr lang="en-US" sz="1600" b="1" dirty="0">
                <a:solidFill>
                  <a:schemeClr val="accent1"/>
                </a:solidFill>
              </a:rPr>
              <a:t>monitoring</a:t>
            </a:r>
            <a:r>
              <a:rPr lang="en-US" sz="1600" dirty="0"/>
              <a:t> and survey of </a:t>
            </a:r>
            <a:r>
              <a:rPr lang="en-US" sz="1600" b="1" dirty="0">
                <a:solidFill>
                  <a:schemeClr val="accent1"/>
                </a:solidFill>
              </a:rPr>
              <a:t>maximum energy </a:t>
            </a:r>
          </a:p>
          <a:p>
            <a:r>
              <a:rPr lang="en-US" sz="1600" dirty="0"/>
              <a:t>Some </a:t>
            </a:r>
            <a:r>
              <a:rPr lang="en-US" sz="1600" b="1" dirty="0">
                <a:solidFill>
                  <a:schemeClr val="accent1"/>
                </a:solidFill>
              </a:rPr>
              <a:t>cavity degradation observed </a:t>
            </a:r>
            <a:r>
              <a:rPr lang="en-US" sz="1600" dirty="0"/>
              <a:t>(on 1% level) </a:t>
            </a:r>
          </a:p>
          <a:p>
            <a:r>
              <a:rPr lang="en-US" sz="1600" dirty="0"/>
              <a:t>Keep a close eye to </a:t>
            </a:r>
            <a:r>
              <a:rPr lang="en-US" sz="1600" b="1" dirty="0">
                <a:solidFill>
                  <a:schemeClr val="accent1"/>
                </a:solidFill>
              </a:rPr>
              <a:t>radiation and field emitters</a:t>
            </a:r>
            <a:r>
              <a:rPr lang="en-US" sz="1600" dirty="0"/>
              <a:t> (online monitors, scans, studies)</a:t>
            </a:r>
          </a:p>
          <a:p>
            <a:r>
              <a:rPr lang="en-US" sz="1600" dirty="0"/>
              <a:t>Linac development includes </a:t>
            </a:r>
            <a:r>
              <a:rPr lang="en-US" sz="1600" b="1" dirty="0">
                <a:solidFill>
                  <a:schemeClr val="accent1"/>
                </a:solidFill>
              </a:rPr>
              <a:t>exploring the energy / power parameter space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Well developed strategies for reliable high energy operation </a:t>
            </a:r>
            <a:r>
              <a:rPr lang="en-US" sz="1600" dirty="0">
                <a:solidFill>
                  <a:schemeClr val="accent1"/>
                </a:solidFill>
              </a:rPr>
              <a:t>(see picture 17.685 GeV)</a:t>
            </a:r>
          </a:p>
          <a:p>
            <a:r>
              <a:rPr lang="en-US" sz="1600" dirty="0"/>
              <a:t>Better prepared for </a:t>
            </a:r>
            <a:r>
              <a:rPr lang="en-US" sz="1600" b="1" dirty="0">
                <a:solidFill>
                  <a:schemeClr val="accent1"/>
                </a:solidFill>
              </a:rPr>
              <a:t>emergency detune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17991-31FE-4767-B091-B7FC68AF4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6" r="19649" b="25715"/>
          <a:stretch/>
        </p:blipFill>
        <p:spPr>
          <a:xfrm>
            <a:off x="5838529" y="2803097"/>
            <a:ext cx="6230415" cy="299363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F6B8B-ECB2-46F9-816F-5E6B6B4372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3CDC54-2465-4D08-AB09-5FF2BBFBD030}"/>
              </a:ext>
            </a:extLst>
          </p:cNvPr>
          <p:cNvSpPr/>
          <p:nvPr/>
        </p:nvSpPr>
        <p:spPr>
          <a:xfrm>
            <a:off x="8286400" y="5139952"/>
            <a:ext cx="505475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9DD90-5AE9-4C05-A72B-C7CF8A040C42}"/>
              </a:ext>
            </a:extLst>
          </p:cNvPr>
          <p:cNvSpPr txBox="1"/>
          <p:nvPr/>
        </p:nvSpPr>
        <p:spPr>
          <a:xfrm>
            <a:off x="8571407" y="2487086"/>
            <a:ext cx="3497537" cy="2597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12000"/>
              </a:lnSpc>
            </a:pPr>
            <a:r>
              <a:rPr lang="de-DE" sz="1400" b="1" dirty="0" err="1"/>
              <a:t>From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European XFEL </a:t>
            </a:r>
            <a:r>
              <a:rPr lang="de-DE" sz="1400" b="1" dirty="0" err="1"/>
              <a:t>Logbook</a:t>
            </a:r>
            <a:r>
              <a:rPr lang="de-DE" sz="1400" b="1" dirty="0"/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C91F7D-A680-45E1-96D3-064ECCAD566A}"/>
              </a:ext>
            </a:extLst>
          </p:cNvPr>
          <p:cNvSpPr/>
          <p:nvPr/>
        </p:nvSpPr>
        <p:spPr>
          <a:xfrm rot="20505573">
            <a:off x="6645672" y="1160352"/>
            <a:ext cx="45688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Last but not least…</a:t>
            </a:r>
          </a:p>
          <a:p>
            <a:pPr algn="ctr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are cold since 1/2017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01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2143A-F841-4793-B950-63BFEF43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On-going Development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F2C663-875C-418C-AFFC-B8E6A0242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5183978"/>
            <a:ext cx="10944225" cy="574676"/>
          </a:xfrm>
        </p:spPr>
        <p:txBody>
          <a:bodyPr/>
          <a:lstStyle/>
          <a:p>
            <a:r>
              <a:rPr lang="en-US" u="sng" dirty="0"/>
              <a:t>Disclaimer</a:t>
            </a:r>
            <a:r>
              <a:rPr lang="en-US" dirty="0"/>
              <a:t>:</a:t>
            </a:r>
          </a:p>
          <a:p>
            <a:r>
              <a:rPr lang="en-US" dirty="0"/>
              <a:t>Improving the facility means creating </a:t>
            </a:r>
            <a:r>
              <a:rPr lang="en-US" b="1" dirty="0"/>
              <a:t>more flexibility in operating parameters </a:t>
            </a:r>
            <a:r>
              <a:rPr lang="en-US" dirty="0"/>
              <a:t>but we also </a:t>
            </a:r>
            <a:r>
              <a:rPr lang="en-US" b="1" dirty="0">
                <a:solidFill>
                  <a:srgbClr val="00B050"/>
                </a:solidFill>
              </a:rPr>
              <a:t>need to consider energy savings and to be getting greener…</a:t>
            </a:r>
          </a:p>
        </p:txBody>
      </p:sp>
    </p:spTree>
    <p:extLst>
      <p:ext uri="{BB962C8B-B14F-4D97-AF65-F5344CB8AC3E}">
        <p14:creationId xmlns:p14="http://schemas.microsoft.com/office/powerpoint/2010/main" val="4072992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D2B0EB-6426-415E-9911-3EB4DA62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667377"/>
            <a:ext cx="10956924" cy="379252"/>
          </a:xfrm>
        </p:spPr>
        <p:txBody>
          <a:bodyPr/>
          <a:lstStyle/>
          <a:p>
            <a:r>
              <a:rPr lang="en-US" dirty="0"/>
              <a:t>On-going Developments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87CFB15-34F6-4091-BB76-BC8DE5754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501074"/>
            <a:ext cx="5959996" cy="4529153"/>
          </a:xfrm>
        </p:spPr>
        <p:txBody>
          <a:bodyPr/>
          <a:lstStyle/>
          <a:p>
            <a:r>
              <a:rPr lang="en-US" sz="1600" b="1" dirty="0"/>
              <a:t>So far</a:t>
            </a:r>
          </a:p>
          <a:p>
            <a:pPr lvl="1"/>
            <a:r>
              <a:rPr lang="en-US" sz="1600" dirty="0"/>
              <a:t>only option to set up to </a:t>
            </a:r>
            <a:r>
              <a:rPr lang="en-US" sz="1600" b="1" dirty="0">
                <a:solidFill>
                  <a:schemeClr val="accent1"/>
                </a:solidFill>
              </a:rPr>
              <a:t>3 different flat tops </a:t>
            </a:r>
            <a:r>
              <a:rPr lang="en-US" sz="1600" dirty="0"/>
              <a:t>(</a:t>
            </a:r>
            <a:r>
              <a:rPr lang="en-US" sz="1600" dirty="0" err="1"/>
              <a:t>ampl</a:t>
            </a:r>
            <a:r>
              <a:rPr lang="en-US" sz="1600" dirty="0"/>
              <a:t>/phase)</a:t>
            </a:r>
          </a:p>
          <a:p>
            <a:pPr lvl="1"/>
            <a:r>
              <a:rPr lang="en-US" sz="1600" dirty="0"/>
              <a:t>or a </a:t>
            </a:r>
            <a:r>
              <a:rPr lang="en-US" sz="1600" b="1" dirty="0">
                <a:solidFill>
                  <a:schemeClr val="accent1"/>
                </a:solidFill>
              </a:rPr>
              <a:t>slope</a:t>
            </a:r>
            <a:r>
              <a:rPr lang="en-US" sz="1600" b="1" dirty="0"/>
              <a:t> </a:t>
            </a:r>
            <a:r>
              <a:rPr lang="en-US" sz="1600" dirty="0"/>
              <a:t>across the entire beam time</a:t>
            </a:r>
          </a:p>
          <a:p>
            <a:r>
              <a:rPr lang="en-US" sz="1600" b="1" dirty="0"/>
              <a:t>New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define up to </a:t>
            </a:r>
            <a:r>
              <a:rPr lang="en-US" sz="1600" b="1" dirty="0">
                <a:solidFill>
                  <a:schemeClr val="accent1"/>
                </a:solidFill>
              </a:rPr>
              <a:t>16 beam regions </a:t>
            </a:r>
            <a:r>
              <a:rPr lang="en-US" sz="1600" dirty="0"/>
              <a:t>(BR) based on beam parameters (chirp, energy)</a:t>
            </a:r>
          </a:p>
          <a:p>
            <a:pPr lvl="1"/>
            <a:r>
              <a:rPr lang="en-US" sz="1600" dirty="0"/>
              <a:t>BR can have </a:t>
            </a:r>
            <a:r>
              <a:rPr lang="en-US" sz="1600" b="1" dirty="0">
                <a:solidFill>
                  <a:schemeClr val="accent1"/>
                </a:solidFill>
              </a:rPr>
              <a:t>arbitrary waveforms </a:t>
            </a:r>
            <a:r>
              <a:rPr lang="en-US" sz="1600" dirty="0"/>
              <a:t>(within limits)</a:t>
            </a:r>
          </a:p>
          <a:p>
            <a:pPr lvl="1"/>
            <a:r>
              <a:rPr lang="en-US" sz="1600" dirty="0"/>
              <a:t>constant slope still supported</a:t>
            </a:r>
          </a:p>
          <a:p>
            <a:r>
              <a:rPr lang="en-US" sz="1600" b="1" dirty="0"/>
              <a:t>Challenge(s)</a:t>
            </a:r>
          </a:p>
          <a:p>
            <a:pPr lvl="1"/>
            <a:r>
              <a:rPr lang="en-US" sz="1600" dirty="0"/>
              <a:t>More </a:t>
            </a:r>
            <a:r>
              <a:rPr lang="en-US" sz="1600" b="1" dirty="0">
                <a:solidFill>
                  <a:schemeClr val="accent1"/>
                </a:solidFill>
              </a:rPr>
              <a:t>complexity</a:t>
            </a:r>
            <a:r>
              <a:rPr lang="en-US" sz="1600" dirty="0"/>
              <a:t> (high-level controls)</a:t>
            </a:r>
          </a:p>
          <a:p>
            <a:pPr lvl="1"/>
            <a:r>
              <a:rPr lang="en-US" sz="1600" dirty="0"/>
              <a:t>Fast transitions require </a:t>
            </a:r>
            <a:r>
              <a:rPr lang="en-US" sz="1600" b="1" dirty="0">
                <a:solidFill>
                  <a:schemeClr val="accent1"/>
                </a:solidFill>
              </a:rPr>
              <a:t>high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accent1"/>
                </a:solidFill>
              </a:rPr>
              <a:t>peak klystron power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Gains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Our</a:t>
            </a:r>
            <a:r>
              <a:rPr lang="en-US" sz="1600" b="1" dirty="0">
                <a:solidFill>
                  <a:schemeClr val="accent1"/>
                </a:solidFill>
              </a:rPr>
              <a:t> users like the flexibility</a:t>
            </a:r>
            <a:endParaRPr lang="en-US" sz="1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BC4ABD4-F58D-4634-B15E-6E8B2FB0B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9" y="1120299"/>
            <a:ext cx="11376025" cy="379252"/>
          </a:xfrm>
        </p:spPr>
        <p:txBody>
          <a:bodyPr/>
          <a:lstStyle/>
          <a:p>
            <a:r>
              <a:rPr lang="en-US" dirty="0"/>
              <a:t>Beam Regions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6EDE4CCF-511D-47F4-803B-879BB27595B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92" y="1303648"/>
            <a:ext cx="4454553" cy="4690979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BF18AE-6431-43DD-8078-FC31EC230F2A}"/>
              </a:ext>
            </a:extLst>
          </p:cNvPr>
          <p:cNvSpPr txBox="1"/>
          <p:nvPr/>
        </p:nvSpPr>
        <p:spPr>
          <a:xfrm>
            <a:off x="7246312" y="2025697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D6432E-FED3-4F1F-86C6-5C37714B3E43}"/>
              </a:ext>
            </a:extLst>
          </p:cNvPr>
          <p:cNvSpPr txBox="1"/>
          <p:nvPr/>
        </p:nvSpPr>
        <p:spPr>
          <a:xfrm>
            <a:off x="7246312" y="4401641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906334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BC4ABD4-F58D-4634-B15E-6E8B2FB0B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9" y="1112325"/>
            <a:ext cx="11376025" cy="379252"/>
          </a:xfrm>
        </p:spPr>
        <p:txBody>
          <a:bodyPr/>
          <a:lstStyle/>
          <a:p>
            <a:r>
              <a:rPr lang="en-US" dirty="0"/>
              <a:t>Various machine development strategies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87CFB15-34F6-4091-BB76-BC8DE5754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36" y="1557274"/>
            <a:ext cx="5688012" cy="4643033"/>
          </a:xfrm>
        </p:spPr>
        <p:txBody>
          <a:bodyPr/>
          <a:lstStyle/>
          <a:p>
            <a:r>
              <a:rPr lang="en-US" b="1" dirty="0"/>
              <a:t>Improve energy efficiency </a:t>
            </a:r>
          </a:p>
          <a:p>
            <a:pPr lvl="1"/>
            <a:r>
              <a:rPr lang="en-US" dirty="0"/>
              <a:t>By </a:t>
            </a:r>
            <a:r>
              <a:rPr lang="en-US" b="1" dirty="0">
                <a:solidFill>
                  <a:schemeClr val="accent1"/>
                </a:solidFill>
              </a:rPr>
              <a:t>reducing modulator high-voltage </a:t>
            </a:r>
            <a:r>
              <a:rPr lang="en-US" dirty="0"/>
              <a:t>to min. required</a:t>
            </a:r>
          </a:p>
          <a:p>
            <a:pPr lvl="1"/>
            <a:r>
              <a:rPr lang="en-US" dirty="0"/>
              <a:t>Possible </a:t>
            </a:r>
            <a:r>
              <a:rPr lang="en-US" b="1" dirty="0">
                <a:solidFill>
                  <a:schemeClr val="accent1"/>
                </a:solidFill>
              </a:rPr>
              <a:t>cost saving</a:t>
            </a:r>
            <a:r>
              <a:rPr lang="en-US" dirty="0"/>
              <a:t> ~400k€/year, </a:t>
            </a:r>
            <a:r>
              <a:rPr lang="en-US" b="1" dirty="0">
                <a:solidFill>
                  <a:schemeClr val="accent1"/>
                </a:solidFill>
              </a:rPr>
              <a:t>lower C0</a:t>
            </a:r>
            <a:r>
              <a:rPr lang="en-US" b="1" baseline="-25000" dirty="0">
                <a:solidFill>
                  <a:schemeClr val="accent1"/>
                </a:solidFill>
              </a:rPr>
              <a:t>2</a:t>
            </a:r>
            <a:r>
              <a:rPr lang="en-US" b="1" dirty="0">
                <a:solidFill>
                  <a:schemeClr val="accent1"/>
                </a:solidFill>
              </a:rPr>
              <a:t> emissions</a:t>
            </a:r>
            <a:r>
              <a:rPr lang="en-US" dirty="0"/>
              <a:t> (~ 800 t/year)</a:t>
            </a:r>
          </a:p>
          <a:p>
            <a:pPr lvl="1"/>
            <a:r>
              <a:rPr lang="en-US" dirty="0"/>
              <a:t>No low-hanging fruit, every effort counts</a:t>
            </a:r>
          </a:p>
          <a:p>
            <a:r>
              <a:rPr lang="en-US" b="1" dirty="0"/>
              <a:t>Emergency automatic cavity detune</a:t>
            </a:r>
          </a:p>
          <a:p>
            <a:pPr lvl="1"/>
            <a:r>
              <a:rPr lang="en-US" dirty="0"/>
              <a:t>Developed, tested and successfully used tool </a:t>
            </a:r>
          </a:p>
          <a:p>
            <a:pPr lvl="1"/>
            <a:r>
              <a:rPr lang="en-US" dirty="0"/>
              <a:t>All </a:t>
            </a:r>
            <a:r>
              <a:rPr lang="en-US" b="1" dirty="0">
                <a:solidFill>
                  <a:schemeClr val="accent1"/>
                </a:solidFill>
              </a:rPr>
              <a:t>776</a:t>
            </a:r>
            <a:r>
              <a:rPr lang="en-US" dirty="0"/>
              <a:t> SRF cavities </a:t>
            </a:r>
            <a:r>
              <a:rPr lang="en-US" b="1" dirty="0">
                <a:solidFill>
                  <a:schemeClr val="accent1"/>
                </a:solidFill>
              </a:rPr>
              <a:t>detuned within &lt; 40 mins</a:t>
            </a:r>
          </a:p>
          <a:p>
            <a:pPr lvl="1"/>
            <a:r>
              <a:rPr lang="en-US" dirty="0"/>
              <a:t>Same time for </a:t>
            </a:r>
            <a:r>
              <a:rPr lang="en-US" b="1" dirty="0">
                <a:solidFill>
                  <a:schemeClr val="accent1"/>
                </a:solidFill>
              </a:rPr>
              <a:t>retuning </a:t>
            </a:r>
          </a:p>
          <a:p>
            <a:r>
              <a:rPr lang="en-US" b="1" dirty="0"/>
              <a:t>Next generation radiation inspection robot </a:t>
            </a:r>
          </a:p>
          <a:p>
            <a:pPr lvl="1"/>
            <a:r>
              <a:rPr lang="en-US" b="1" dirty="0"/>
              <a:t> </a:t>
            </a:r>
            <a:r>
              <a:rPr lang="en-US" b="1" dirty="0">
                <a:solidFill>
                  <a:schemeClr val="accent1"/>
                </a:solidFill>
              </a:rPr>
              <a:t>MARWIN3</a:t>
            </a:r>
            <a:r>
              <a:rPr lang="en-US" b="1" dirty="0"/>
              <a:t> </a:t>
            </a:r>
            <a:r>
              <a:rPr lang="en-US" dirty="0"/>
              <a:t>(faster tunnel scans ~ 1h)</a:t>
            </a:r>
          </a:p>
          <a:p>
            <a:pPr lvl="1"/>
            <a:r>
              <a:rPr lang="en-US" dirty="0"/>
              <a:t> Routinely used for radiation maps and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3FF42-6EA0-46BB-A14D-BA4C7DC08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r="25041"/>
          <a:stretch/>
        </p:blipFill>
        <p:spPr>
          <a:xfrm>
            <a:off x="7190003" y="3717032"/>
            <a:ext cx="2886650" cy="248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552C7-1F6B-4A60-8F73-14940F7E6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03" y="657693"/>
            <a:ext cx="3667589" cy="2843315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21934A3A-3E04-4008-B4B5-7CB622D3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667377"/>
            <a:ext cx="10956924" cy="379252"/>
          </a:xfrm>
        </p:spPr>
        <p:txBody>
          <a:bodyPr/>
          <a:lstStyle/>
          <a:p>
            <a:r>
              <a:rPr lang="en-US" dirty="0"/>
              <a:t>On-going Developments</a:t>
            </a:r>
          </a:p>
        </p:txBody>
      </p:sp>
    </p:spTree>
    <p:extLst>
      <p:ext uri="{BB962C8B-B14F-4D97-AF65-F5344CB8AC3E}">
        <p14:creationId xmlns:p14="http://schemas.microsoft.com/office/powerpoint/2010/main" val="42923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9F32-71C2-41B3-9CE4-F24D8C66E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90" y="1649465"/>
            <a:ext cx="4876547" cy="4730599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Sept 2021 : longer beam time </a:t>
            </a:r>
            <a:r>
              <a:rPr lang="en-US" sz="1400" b="1" dirty="0">
                <a:solidFill>
                  <a:schemeClr val="accent1"/>
                </a:solidFill>
              </a:rPr>
              <a:t>by shortening fill time</a:t>
            </a:r>
            <a:br>
              <a:rPr lang="en-US" sz="14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and lowering Q</a:t>
            </a:r>
            <a:r>
              <a:rPr lang="en-US" sz="1400" b="1" baseline="-25000" dirty="0">
                <a:solidFill>
                  <a:schemeClr val="accent1"/>
                </a:solidFill>
              </a:rPr>
              <a:t>L</a:t>
            </a:r>
            <a:r>
              <a:rPr lang="en-US" sz="1400" b="1" dirty="0">
                <a:solidFill>
                  <a:schemeClr val="accent1"/>
                </a:solidFill>
              </a:rPr>
              <a:t>  </a:t>
            </a:r>
            <a:r>
              <a:rPr lang="en-US" sz="1400" dirty="0"/>
              <a:t>(4.6e6 </a:t>
            </a:r>
            <a:r>
              <a:rPr lang="en-US" sz="1400" dirty="0">
                <a:sym typeface="Wingdings" panose="05000000000000000000" pitchFamily="2" charset="2"/>
              </a:rPr>
              <a:t> 2.5e6</a:t>
            </a:r>
            <a:r>
              <a:rPr lang="en-US" sz="1400" dirty="0"/>
              <a:t>)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53B0C-16C4-472F-B35A-E5194399E4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1055685"/>
            <a:ext cx="11376025" cy="379252"/>
          </a:xfrm>
        </p:spPr>
        <p:txBody>
          <a:bodyPr/>
          <a:lstStyle/>
          <a:p>
            <a:r>
              <a:rPr lang="en-US" dirty="0"/>
              <a:t>Extending RF available for beam acceleration (for 14 GeV)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B4F1BA-6C41-4632-A037-87C872BD970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6" r="54077"/>
          <a:stretch/>
        </p:blipFill>
        <p:spPr>
          <a:xfrm>
            <a:off x="558768" y="5060142"/>
            <a:ext cx="4081551" cy="160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121D5C-F37F-4CFB-8840-5EEF0473684D}"/>
              </a:ext>
            </a:extLst>
          </p:cNvPr>
          <p:cNvSpPr txBox="1">
            <a:spLocks/>
          </p:cNvSpPr>
          <p:nvPr/>
        </p:nvSpPr>
        <p:spPr>
          <a:xfrm>
            <a:off x="6170170" y="1401061"/>
            <a:ext cx="561657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AB37EF-0479-4C2C-94B1-9BB759BD3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0" y="2192770"/>
            <a:ext cx="4038178" cy="131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D2D778-F35C-4E1B-A012-578FB202D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30"/>
          <a:stretch/>
        </p:blipFill>
        <p:spPr>
          <a:xfrm>
            <a:off x="602141" y="3565260"/>
            <a:ext cx="4038178" cy="12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F1AEA-031E-4DF8-9FC4-AE34E4CBF818}"/>
              </a:ext>
            </a:extLst>
          </p:cNvPr>
          <p:cNvSpPr txBox="1"/>
          <p:nvPr/>
        </p:nvSpPr>
        <p:spPr>
          <a:xfrm>
            <a:off x="1046257" y="6056446"/>
            <a:ext cx="301076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A13   </a:t>
            </a:r>
            <a:r>
              <a:rPr lang="en-US" sz="1600" dirty="0"/>
              <a:t>665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1000 µsec flat 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4C8CE9-471A-412B-843C-D59817B953BD}"/>
              </a:ext>
            </a:extLst>
          </p:cNvPr>
          <p:cNvGrpSpPr/>
          <p:nvPr/>
        </p:nvGrpSpPr>
        <p:grpSpPr>
          <a:xfrm>
            <a:off x="6170170" y="1689645"/>
            <a:ext cx="5888018" cy="4984666"/>
            <a:chOff x="6100828" y="1521341"/>
            <a:chExt cx="5888018" cy="4984666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EFCCC97-0D4B-41F2-87D7-2092E0F35938}"/>
                </a:ext>
              </a:extLst>
            </p:cNvPr>
            <p:cNvSpPr txBox="1">
              <a:spLocks/>
            </p:cNvSpPr>
            <p:nvPr/>
          </p:nvSpPr>
          <p:spPr>
            <a:xfrm>
              <a:off x="6100828" y="1521341"/>
              <a:ext cx="5701297" cy="476459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tabLst>
                  <a:tab pos="36195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205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8275" indent="-27622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/>
                <a:t>March 2022 : longer beam time </a:t>
              </a:r>
              <a:r>
                <a:rPr lang="en-US" sz="1400" b="1" dirty="0">
                  <a:solidFill>
                    <a:schemeClr val="accent1"/>
                  </a:solidFill>
                </a:rPr>
                <a:t>by using extended modulator pulse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400" b="1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endParaRPr lang="en-US" sz="1000" dirty="0">
                <a:hlinkClick r:id="" action="ppaction://noaction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000" dirty="0"/>
            </a:p>
          </p:txBody>
        </p:sp>
        <p:pic>
          <p:nvPicPr>
            <p:cNvPr id="12" name="Content Placeholder 7">
              <a:extLst>
                <a:ext uri="{FF2B5EF4-FFF2-40B4-BE49-F238E27FC236}">
                  <a16:creationId xmlns:a16="http://schemas.microsoft.com/office/drawing/2014/main" id="{B42C0D1B-D43A-4904-8AF2-C595A2E8E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343" r="53966"/>
            <a:stretch/>
          </p:blipFill>
          <p:spPr>
            <a:xfrm>
              <a:off x="6683697" y="4924011"/>
              <a:ext cx="4042139" cy="15819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A17911-35DD-4560-B951-32C7C3F04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25"/>
            <a:stretch/>
          </p:blipFill>
          <p:spPr>
            <a:xfrm>
              <a:off x="6210223" y="2028504"/>
              <a:ext cx="2709508" cy="18057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207A1B-F62F-4314-84A8-12AABD3D763A}"/>
                </a:ext>
              </a:extLst>
            </p:cNvPr>
            <p:cNvSpPr txBox="1"/>
            <p:nvPr/>
          </p:nvSpPr>
          <p:spPr>
            <a:xfrm>
              <a:off x="7200384" y="5845210"/>
              <a:ext cx="2844048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A10  </a:t>
              </a:r>
              <a:r>
                <a:rPr lang="en-US" sz="1600" dirty="0"/>
                <a:t>665 </a:t>
              </a:r>
              <a:r>
                <a:rPr lang="en-US" sz="1600" dirty="0">
                  <a:sym typeface="Wingdings" panose="05000000000000000000" pitchFamily="2" charset="2"/>
                </a:rPr>
                <a:t> </a:t>
              </a:r>
              <a:r>
                <a:rPr lang="en-US" sz="1600" dirty="0"/>
                <a:t>970 µsec flat top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A09F2E-D0D2-45EF-96C0-8C3118D4C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25"/>
            <a:stretch/>
          </p:blipFill>
          <p:spPr>
            <a:xfrm>
              <a:off x="9167927" y="1954254"/>
              <a:ext cx="2820919" cy="188001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3ACBE98-CD8E-477C-85A6-0FE7530C5AB4}"/>
              </a:ext>
            </a:extLst>
          </p:cNvPr>
          <p:cNvSpPr txBox="1"/>
          <p:nvPr/>
        </p:nvSpPr>
        <p:spPr>
          <a:xfrm>
            <a:off x="7960621" y="4098943"/>
            <a:ext cx="2820919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Note: the same approach could be used to shorten the modulator pulse (possible energy savings)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FE5D8DBA-8558-4B2A-B11A-988C675CBB37}"/>
              </a:ext>
            </a:extLst>
          </p:cNvPr>
          <p:cNvSpPr txBox="1">
            <a:spLocks/>
          </p:cNvSpPr>
          <p:nvPr/>
        </p:nvSpPr>
        <p:spPr>
          <a:xfrm>
            <a:off x="611189" y="667377"/>
            <a:ext cx="10956924" cy="3792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On-going Developments</a:t>
            </a:r>
          </a:p>
        </p:txBody>
      </p:sp>
    </p:spTree>
    <p:extLst>
      <p:ext uri="{BB962C8B-B14F-4D97-AF65-F5344CB8AC3E}">
        <p14:creationId xmlns:p14="http://schemas.microsoft.com/office/powerpoint/2010/main" val="58196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5B27-B91A-40DD-8294-85024BA4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712800"/>
            <a:ext cx="10956924" cy="342874"/>
          </a:xfrm>
        </p:spPr>
        <p:txBody>
          <a:bodyPr anchor="t"/>
          <a:lstStyle/>
          <a:p>
            <a:r>
              <a:rPr lang="en-US" dirty="0"/>
              <a:t>CW as a possible extension of EuXFEL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5D978-DC22-4EFD-8B26-53E674BCF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29" y="1658097"/>
            <a:ext cx="4319860" cy="5010249"/>
          </a:xfrm>
        </p:spPr>
        <p:txBody>
          <a:bodyPr/>
          <a:lstStyle/>
          <a:p>
            <a:r>
              <a:rPr lang="en-US" dirty="0"/>
              <a:t>CW would be </a:t>
            </a:r>
            <a:r>
              <a:rPr lang="en-US" b="1" dirty="0">
                <a:solidFill>
                  <a:schemeClr val="accent1"/>
                </a:solidFill>
              </a:rPr>
              <a:t>in addition </a:t>
            </a:r>
            <a:r>
              <a:rPr lang="en-US" dirty="0"/>
              <a:t>to SP </a:t>
            </a:r>
          </a:p>
          <a:p>
            <a:r>
              <a:rPr lang="en-US" dirty="0"/>
              <a:t>Not just CW </a:t>
            </a:r>
            <a:r>
              <a:rPr lang="en-US" b="1" dirty="0">
                <a:solidFill>
                  <a:schemeClr val="accent1"/>
                </a:solidFill>
              </a:rPr>
              <a:t>but also </a:t>
            </a:r>
            <a:r>
              <a:rPr lang="en-US" dirty="0"/>
              <a:t>LP</a:t>
            </a:r>
          </a:p>
          <a:p>
            <a:r>
              <a:rPr lang="en-US" dirty="0"/>
              <a:t>Explore the parameter space:</a:t>
            </a:r>
          </a:p>
          <a:p>
            <a:pPr marL="36195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beam energy </a:t>
            </a:r>
            <a:r>
              <a:rPr lang="en-US" dirty="0"/>
              <a:t>vs. </a:t>
            </a:r>
            <a:r>
              <a:rPr lang="en-US" b="1" dirty="0">
                <a:solidFill>
                  <a:schemeClr val="accent1"/>
                </a:solidFill>
              </a:rPr>
              <a:t>RF duty factor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at </a:t>
            </a:r>
            <a:r>
              <a:rPr lang="en-US" u="sng" dirty="0"/>
              <a:t>constant dynamic heat load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78D4E-097D-4001-B4C6-4027A9927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9" y="1080000"/>
            <a:ext cx="11376025" cy="379252"/>
          </a:xfrm>
        </p:spPr>
        <p:txBody>
          <a:bodyPr/>
          <a:lstStyle/>
          <a:p>
            <a:r>
              <a:rPr lang="en-US" dirty="0"/>
              <a:t>Short Pulse (SP), Long Pulse (LP) and Continuous Wave (CW) operation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4041A-053C-49F3-A058-7944DF855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65" y="3790813"/>
            <a:ext cx="2663985" cy="23256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7E2E10-A5AD-4C41-920D-BDE68CCBA9B6}"/>
              </a:ext>
            </a:extLst>
          </p:cNvPr>
          <p:cNvGrpSpPr/>
          <p:nvPr/>
        </p:nvGrpSpPr>
        <p:grpSpPr>
          <a:xfrm>
            <a:off x="5391069" y="1516271"/>
            <a:ext cx="6392942" cy="4549084"/>
            <a:chOff x="5159896" y="1296581"/>
            <a:chExt cx="6840760" cy="52299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8FB6C8-A4A6-40E9-9D53-8E464564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96" y="1296581"/>
              <a:ext cx="6840760" cy="522993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B1DB64-E070-4617-AC05-AC173BC94ACC}"/>
                </a:ext>
              </a:extLst>
            </p:cNvPr>
            <p:cNvSpPr/>
            <p:nvPr/>
          </p:nvSpPr>
          <p:spPr>
            <a:xfrm>
              <a:off x="10560496" y="3212976"/>
              <a:ext cx="1296144" cy="36004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2FF6BF-D303-4FCC-88B3-EA89D3AA61BB}"/>
                </a:ext>
              </a:extLst>
            </p:cNvPr>
            <p:cNvSpPr/>
            <p:nvPr/>
          </p:nvSpPr>
          <p:spPr>
            <a:xfrm>
              <a:off x="10565162" y="4444718"/>
              <a:ext cx="1296144" cy="36004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E24A85-C9E3-4316-82CD-38F3E1FF1D4B}"/>
                </a:ext>
              </a:extLst>
            </p:cNvPr>
            <p:cNvSpPr/>
            <p:nvPr/>
          </p:nvSpPr>
          <p:spPr>
            <a:xfrm>
              <a:off x="10560495" y="5700378"/>
              <a:ext cx="1440161" cy="36004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9E0E197-AD6B-4430-AF89-A56A6ABDC174}"/>
              </a:ext>
            </a:extLst>
          </p:cNvPr>
          <p:cNvSpPr/>
          <p:nvPr/>
        </p:nvSpPr>
        <p:spPr>
          <a:xfrm>
            <a:off x="10241447" y="2865863"/>
            <a:ext cx="1739243" cy="563137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/>
              <a:t>E = 17.5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BC199-2FF1-4366-85C8-240E87506874}"/>
              </a:ext>
            </a:extLst>
          </p:cNvPr>
          <p:cNvSpPr/>
          <p:nvPr/>
        </p:nvSpPr>
        <p:spPr>
          <a:xfrm>
            <a:off x="10241447" y="3899914"/>
            <a:ext cx="1739243" cy="563137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/>
              <a:t>E* = 10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B425C4-25AB-4A70-81BB-3469ED56B986}"/>
              </a:ext>
            </a:extLst>
          </p:cNvPr>
          <p:cNvSpPr/>
          <p:nvPr/>
        </p:nvSpPr>
        <p:spPr>
          <a:xfrm>
            <a:off x="10241447" y="4971303"/>
            <a:ext cx="1739243" cy="563137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dirty="0"/>
              <a:t>E* = 8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7A2DDB-0371-4B0F-9294-23FB8282D430}"/>
              </a:ext>
            </a:extLst>
          </p:cNvPr>
          <p:cNvSpPr txBox="1"/>
          <p:nvPr/>
        </p:nvSpPr>
        <p:spPr>
          <a:xfrm>
            <a:off x="5391069" y="6116474"/>
            <a:ext cx="4044949" cy="3478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* design goal pending on-going R&amp;D</a:t>
            </a:r>
          </a:p>
        </p:txBody>
      </p:sp>
    </p:spTree>
    <p:extLst>
      <p:ext uri="{BB962C8B-B14F-4D97-AF65-F5344CB8AC3E}">
        <p14:creationId xmlns:p14="http://schemas.microsoft.com/office/powerpoint/2010/main" val="117783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8" y="2997477"/>
            <a:ext cx="1109202" cy="1037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800"/>
            <a:ext cx="10956924" cy="451550"/>
          </a:xfrm>
        </p:spPr>
        <p:txBody>
          <a:bodyPr/>
          <a:lstStyle/>
          <a:p>
            <a:r>
              <a:rPr lang="en-US" dirty="0"/>
              <a:t>CW as a possible extension of EuXFEL operation</a:t>
            </a:r>
          </a:p>
        </p:txBody>
      </p:sp>
      <p:sp>
        <p:nvSpPr>
          <p:cNvPr id="210" name="Content Placeholder 2"/>
          <p:cNvSpPr>
            <a:spLocks noGrp="1"/>
          </p:cNvSpPr>
          <p:nvPr>
            <p:ph idx="1"/>
          </p:nvPr>
        </p:nvSpPr>
        <p:spPr>
          <a:xfrm>
            <a:off x="611188" y="4846816"/>
            <a:ext cx="11580811" cy="1303483"/>
          </a:xfrm>
        </p:spPr>
        <p:txBody>
          <a:bodyPr numCol="2"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sz="1600" b="1" dirty="0"/>
              <a:t>1 – Replace the front-end cryomodules (17x)</a:t>
            </a:r>
          </a:p>
          <a:p>
            <a:pPr lvl="1">
              <a:lnSpc>
                <a:spcPts val="1800"/>
              </a:lnSpc>
            </a:pPr>
            <a:r>
              <a:rPr lang="en-US" sz="1600" dirty="0"/>
              <a:t>Larger cooling capability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CW cavities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1600" b="1" dirty="0"/>
              <a:t>2 – Install CW capable RF sources</a:t>
            </a:r>
          </a:p>
          <a:p>
            <a:pPr lvl="1">
              <a:lnSpc>
                <a:spcPts val="1800"/>
              </a:lnSpc>
            </a:pPr>
            <a:r>
              <a:rPr lang="en-US" sz="1600" dirty="0"/>
              <a:t>1x (2x?) IOT(s) per RF station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1600" b="1" dirty="0"/>
              <a:t>3 – Double the cryo plant capacity (cost driver)</a:t>
            </a:r>
          </a:p>
          <a:p>
            <a:pPr lvl="1">
              <a:lnSpc>
                <a:spcPts val="1800"/>
              </a:lnSpc>
            </a:pPr>
            <a:r>
              <a:rPr lang="en-US" sz="1600" dirty="0"/>
              <a:t>2.5 </a:t>
            </a:r>
            <a:r>
              <a:rPr lang="en-US" sz="1600" dirty="0">
                <a:sym typeface="Wingdings" panose="05000000000000000000" pitchFamily="2" charset="2"/>
              </a:rPr>
              <a:t> 5kW</a:t>
            </a:r>
          </a:p>
          <a:p>
            <a:pPr lvl="1">
              <a:lnSpc>
                <a:spcPts val="1800"/>
              </a:lnSpc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1600" b="1" dirty="0">
                <a:sym typeface="Wingdings" panose="05000000000000000000" pitchFamily="2" charset="2"/>
              </a:rPr>
              <a:t>4 – Install CW capable gun   </a:t>
            </a:r>
          </a:p>
          <a:p>
            <a:pPr lvl="1">
              <a:lnSpc>
                <a:spcPts val="1800"/>
              </a:lnSpc>
            </a:pPr>
            <a:r>
              <a:rPr lang="en-US" sz="1600" dirty="0">
                <a:sym typeface="Wingdings" panose="05000000000000000000" pitchFamily="2" charset="2"/>
              </a:rPr>
              <a:t>RF gun in second injector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288" y="1599279"/>
            <a:ext cx="11763066" cy="1557546"/>
            <a:chOff x="144388" y="1662886"/>
            <a:chExt cx="11763066" cy="155754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7589184" y="2424287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1681024" y="2682701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99" name="Rounded Rectangle 98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/>
              <p:cNvCxnSpPr>
                <a:endCxn id="99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" name="Group 7"/>
            <p:cNvGrpSpPr/>
            <p:nvPr/>
          </p:nvGrpSpPr>
          <p:grpSpPr>
            <a:xfrm>
              <a:off x="1904916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9" name="Group 8"/>
            <p:cNvGrpSpPr/>
            <p:nvPr/>
          </p:nvGrpSpPr>
          <p:grpSpPr>
            <a:xfrm>
              <a:off x="2562738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90" name="Rounded Rectangle 89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3176704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3834526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81" name="Rounded Rectangle 8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A3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2" name="Group 11"/>
            <p:cNvGrpSpPr/>
            <p:nvPr/>
          </p:nvGrpSpPr>
          <p:grpSpPr>
            <a:xfrm>
              <a:off x="4465431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77" name="Rounded Rectangle 76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A4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5089219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73" name="Rounded Rectangle 72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A5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4" name="Group 13"/>
            <p:cNvGrpSpPr/>
            <p:nvPr/>
          </p:nvGrpSpPr>
          <p:grpSpPr>
            <a:xfrm>
              <a:off x="5716447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2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6374267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64" name="Rounded Rectangle 63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A6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16" name="Straight Connector 33"/>
            <p:cNvCxnSpPr>
              <a:endCxn id="43" idx="1"/>
            </p:cNvCxnSpPr>
            <p:nvPr/>
          </p:nvCxnSpPr>
          <p:spPr>
            <a:xfrm flipV="1">
              <a:off x="7010177" y="2515786"/>
              <a:ext cx="146982" cy="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17" name="Group 16"/>
            <p:cNvGrpSpPr/>
            <p:nvPr/>
          </p:nvGrpSpPr>
          <p:grpSpPr>
            <a:xfrm rot="10800000">
              <a:off x="1568038" y="2507195"/>
              <a:ext cx="371985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3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8" name="Rounded Rectangle 17"/>
            <p:cNvSpPr/>
            <p:nvPr/>
          </p:nvSpPr>
          <p:spPr>
            <a:xfrm>
              <a:off x="344053" y="2601065"/>
              <a:ext cx="613967" cy="176118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988257" y="2599124"/>
              <a:ext cx="306983" cy="180000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AH1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44388" y="2563124"/>
              <a:ext cx="175419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8335500" y="2525296"/>
              <a:ext cx="261864" cy="16066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2" name="Group 21"/>
            <p:cNvGrpSpPr/>
            <p:nvPr/>
          </p:nvGrpSpPr>
          <p:grpSpPr>
            <a:xfrm>
              <a:off x="6317063" y="2513896"/>
              <a:ext cx="241195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59" name="Rounded Rectangle 58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/>
              <p:cNvCxnSpPr>
                <a:endCxn id="59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3777841" y="2511583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57" name="Straight Connector 56"/>
              <p:cNvCxnSpPr>
                <a:endCxn id="58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58" name="Rounded Rectangle 57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763113" y="2685958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55" name="Rounded Rectangle 54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6" name="Straight Connector 55"/>
              <p:cNvCxnSpPr>
                <a:endCxn id="55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6667" y="2690653"/>
              <a:ext cx="296300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4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6" name="Rounded Rectangle 25"/>
            <p:cNvSpPr/>
            <p:nvPr/>
          </p:nvSpPr>
          <p:spPr>
            <a:xfrm>
              <a:off x="9160105" y="2609875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SASE1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8597363" y="2683937"/>
              <a:ext cx="562392" cy="20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28" name="Straight Connector 33"/>
            <p:cNvCxnSpPr/>
            <p:nvPr/>
          </p:nvCxnSpPr>
          <p:spPr>
            <a:xfrm rot="21047143" flipH="1">
              <a:off x="8837074" y="2547694"/>
              <a:ext cx="337887" cy="11628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sp>
          <p:nvSpPr>
            <p:cNvPr id="29" name="Rounded Rectangle 28"/>
            <p:cNvSpPr/>
            <p:nvPr/>
          </p:nvSpPr>
          <p:spPr>
            <a:xfrm rot="19622784">
              <a:off x="9087655" y="2283836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SASE2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 rot="1318099">
              <a:off x="10230209" y="2802074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SASE3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30" idx="1"/>
              <a:endCxn id="26" idx="3"/>
            </p:cNvCxnSpPr>
            <p:nvPr/>
          </p:nvCxnSpPr>
          <p:spPr>
            <a:xfrm flipH="1" flipV="1">
              <a:off x="10013946" y="2681876"/>
              <a:ext cx="247261" cy="7099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863801" y="2184451"/>
              <a:ext cx="793328" cy="6902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3" name="Group 32"/>
            <p:cNvGrpSpPr/>
            <p:nvPr/>
          </p:nvGrpSpPr>
          <p:grpSpPr>
            <a:xfrm>
              <a:off x="11043227" y="2989693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48" name="Rounded Rectangle 47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/>
              <p:cNvCxnSpPr>
                <a:endCxn id="48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34" name="Straight Connector 33"/>
            <p:cNvCxnSpPr/>
            <p:nvPr/>
          </p:nvCxnSpPr>
          <p:spPr>
            <a:xfrm flipH="1">
              <a:off x="10651001" y="2040435"/>
              <a:ext cx="605900" cy="21303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5" name="Group 34"/>
            <p:cNvGrpSpPr/>
            <p:nvPr/>
          </p:nvGrpSpPr>
          <p:grpSpPr>
            <a:xfrm>
              <a:off x="11262689" y="2031585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46" name="Rounded Rectangle 45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/>
              <p:cNvCxnSpPr>
                <a:endCxn id="46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6" name="Isosceles Triangle 35"/>
            <p:cNvSpPr/>
            <p:nvPr/>
          </p:nvSpPr>
          <p:spPr>
            <a:xfrm rot="14220000" flipH="1">
              <a:off x="10714732" y="614163"/>
              <a:ext cx="144000" cy="2241445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16200000" flipH="1">
              <a:off x="10844829" y="1782318"/>
              <a:ext cx="144000" cy="1776000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17520000" flipH="1">
              <a:off x="11337796" y="2674748"/>
              <a:ext cx="144000" cy="835497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7157159" y="2423845"/>
              <a:ext cx="613967" cy="180000"/>
              <a:chOff x="5515943" y="4603920"/>
              <a:chExt cx="465954" cy="1800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5515943" y="4607802"/>
                <a:ext cx="465954" cy="176118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CC00"/>
                </a:outerShdw>
              </a:effectLst>
            </p:spPr>
            <p:txBody>
              <a:bodyPr wrap="none" lIns="0" r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A25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5865409" y="460392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5632432" y="460494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41" name="Straight Connector 40"/>
            <p:cNvCxnSpPr>
              <a:endCxn id="43" idx="3"/>
            </p:cNvCxnSpPr>
            <p:nvPr/>
          </p:nvCxnSpPr>
          <p:spPr>
            <a:xfrm flipH="1" flipV="1">
              <a:off x="7771126" y="2515786"/>
              <a:ext cx="564375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flipV="1">
              <a:off x="7483914" y="2423447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sp>
        <p:nvSpPr>
          <p:cNvPr id="198" name="TextBox 197"/>
          <p:cNvSpPr txBox="1"/>
          <p:nvPr/>
        </p:nvSpPr>
        <p:spPr>
          <a:xfrm>
            <a:off x="2391022" y="1265026"/>
            <a:ext cx="11544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4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modules</a:t>
            </a:r>
            <a:b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(1 RF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station</a:t>
            </a: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146310" y="1265026"/>
            <a:ext cx="12250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12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modules</a:t>
            </a:r>
            <a:b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(3 RF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stations</a:t>
            </a: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6430306" y="1265026"/>
            <a:ext cx="13163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80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modules</a:t>
            </a:r>
            <a:b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(20 RF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stations</a:t>
            </a: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210064" y="1265026"/>
            <a:ext cx="14558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Injector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  <a:ea typeface="+mn-ea"/>
              </a:rPr>
              <a:t>1.3 GHz module</a:t>
            </a:r>
            <a:br>
              <a:rPr lang="en-US" sz="1400" kern="0" dirty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en-US" sz="1400" kern="0" dirty="0">
                <a:solidFill>
                  <a:prstClr val="black"/>
                </a:solidFill>
                <a:latin typeface="Calibri"/>
                <a:ea typeface="+mn-ea"/>
              </a:rPr>
              <a:t>3.9 GHz 3</a:t>
            </a:r>
            <a:r>
              <a:rPr lang="en-US" sz="1400" kern="0" baseline="30000" dirty="0">
                <a:solidFill>
                  <a:prstClr val="black"/>
                </a:solidFill>
                <a:latin typeface="Calibri"/>
                <a:ea typeface="+mn-ea"/>
              </a:rPr>
              <a:t>rd</a:t>
            </a:r>
            <a:r>
              <a:rPr lang="en-US" sz="1400" kern="0" dirty="0">
                <a:solidFill>
                  <a:prstClr val="black"/>
                </a:solidFill>
                <a:latin typeface="Calibri"/>
                <a:ea typeface="+mn-ea"/>
              </a:rPr>
              <a:t> harm.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432954" y="2069249"/>
            <a:ext cx="5436294" cy="838358"/>
          </a:xfrm>
          <a:prstGeom prst="roundRect">
            <a:avLst/>
          </a:prstGeom>
          <a:noFill/>
          <a:ln w="28575">
            <a:solidFill>
              <a:srgbClr val="6A9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93" name="Straight Connector 192"/>
          <p:cNvCxnSpPr>
            <a:endCxn id="190" idx="3"/>
          </p:cNvCxnSpPr>
          <p:nvPr/>
        </p:nvCxnSpPr>
        <p:spPr>
          <a:xfrm flipH="1">
            <a:off x="8326542" y="2452402"/>
            <a:ext cx="9547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211" name="Group 210"/>
          <p:cNvGrpSpPr/>
          <p:nvPr/>
        </p:nvGrpSpPr>
        <p:grpSpPr>
          <a:xfrm>
            <a:off x="230904" y="2264138"/>
            <a:ext cx="6413870" cy="1004453"/>
            <a:chOff x="142004" y="8234575"/>
            <a:chExt cx="6413870" cy="1004453"/>
          </a:xfrm>
        </p:grpSpPr>
        <p:grpSp>
          <p:nvGrpSpPr>
            <p:cNvPr id="101" name="Group 100"/>
            <p:cNvGrpSpPr/>
            <p:nvPr/>
          </p:nvGrpSpPr>
          <p:grpSpPr>
            <a:xfrm>
              <a:off x="1678640" y="8585849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02" name="Rounded Rectangle 101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3" name="Straight Connector 102"/>
              <p:cNvCxnSpPr>
                <a:endCxn id="102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1902532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9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0" name="Group 109"/>
            <p:cNvGrpSpPr/>
            <p:nvPr/>
          </p:nvGrpSpPr>
          <p:grpSpPr>
            <a:xfrm>
              <a:off x="2560354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11" name="Rounded Rectangle 11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15" name="Group 114"/>
            <p:cNvGrpSpPr/>
            <p:nvPr/>
          </p:nvGrpSpPr>
          <p:grpSpPr>
            <a:xfrm>
              <a:off x="3174320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21" name="Group 120"/>
            <p:cNvGrpSpPr/>
            <p:nvPr/>
          </p:nvGrpSpPr>
          <p:grpSpPr>
            <a:xfrm>
              <a:off x="3832142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22" name="Rounded Rectangle 12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A3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4463047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27" name="Rounded Rectangle 126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A4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5086835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32" name="Rounded Rectangle 13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A5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6" name="Group 135"/>
            <p:cNvGrpSpPr/>
            <p:nvPr/>
          </p:nvGrpSpPr>
          <p:grpSpPr>
            <a:xfrm>
              <a:off x="5714063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48" name="Group 147"/>
            <p:cNvGrpSpPr/>
            <p:nvPr/>
          </p:nvGrpSpPr>
          <p:grpSpPr>
            <a:xfrm rot="10800000">
              <a:off x="1565654" y="8410343"/>
              <a:ext cx="371985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52" name="Rounded Rectangle 151"/>
            <p:cNvSpPr/>
            <p:nvPr/>
          </p:nvSpPr>
          <p:spPr>
            <a:xfrm>
              <a:off x="341669" y="8504213"/>
              <a:ext cx="613967" cy="17611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985873" y="8502272"/>
              <a:ext cx="306983" cy="180000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AH1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142004" y="8466272"/>
              <a:ext cx="175419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6314679" y="8417044"/>
              <a:ext cx="241195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57" name="Rounded Rectangle 156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8" name="Straight Connector 157"/>
              <p:cNvCxnSpPr>
                <a:endCxn id="157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9" name="Group 158"/>
            <p:cNvGrpSpPr/>
            <p:nvPr/>
          </p:nvGrpSpPr>
          <p:grpSpPr>
            <a:xfrm>
              <a:off x="3775457" y="8414731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160" name="Straight Connector 159"/>
              <p:cNvCxnSpPr>
                <a:endCxn id="161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1" name="Rounded Rectangle 160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 rot="10800000">
              <a:off x="1284283" y="8593801"/>
              <a:ext cx="296300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95" name="Rounded Rectangle 194"/>
            <p:cNvSpPr/>
            <p:nvPr/>
          </p:nvSpPr>
          <p:spPr>
            <a:xfrm>
              <a:off x="3328364" y="8940957"/>
              <a:ext cx="613967" cy="17611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941408" y="8854086"/>
              <a:ext cx="2328133" cy="3849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dirty="0" err="1"/>
                <a:t>cw</a:t>
              </a:r>
              <a:r>
                <a:rPr lang="de-DE" sz="1400" dirty="0"/>
                <a:t> </a:t>
              </a:r>
              <a:r>
                <a:rPr lang="de-DE" sz="1400" dirty="0" err="1"/>
                <a:t>optimized</a:t>
              </a:r>
              <a:r>
                <a:rPr lang="de-DE" sz="1400" dirty="0"/>
                <a:t> </a:t>
              </a:r>
              <a:r>
                <a:rPr lang="de-DE" sz="1400" dirty="0" err="1"/>
                <a:t>modules</a:t>
              </a:r>
              <a:endParaRPr lang="de-DE" sz="1400" dirty="0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B022196-6D1C-4CC8-BDAE-E17B6E2745A5}"/>
              </a:ext>
            </a:extLst>
          </p:cNvPr>
          <p:cNvGrpSpPr/>
          <p:nvPr/>
        </p:nvGrpSpPr>
        <p:grpSpPr>
          <a:xfrm>
            <a:off x="6460783" y="2155355"/>
            <a:ext cx="1865759" cy="723669"/>
            <a:chOff x="6371883" y="1898719"/>
            <a:chExt cx="1865759" cy="723669"/>
          </a:xfrm>
        </p:grpSpPr>
        <p:sp>
          <p:nvSpPr>
            <p:cNvPr id="203" name="Striped Right Arrow 202"/>
            <p:cNvSpPr/>
            <p:nvPr/>
          </p:nvSpPr>
          <p:spPr>
            <a:xfrm>
              <a:off x="7464152" y="2422075"/>
              <a:ext cx="773490" cy="200313"/>
            </a:xfrm>
            <a:prstGeom prst="stripedRightArrow">
              <a:avLst>
                <a:gd name="adj1" fmla="val 64266"/>
                <a:gd name="adj2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12" name="Group 211"/>
            <p:cNvGrpSpPr/>
            <p:nvPr/>
          </p:nvGrpSpPr>
          <p:grpSpPr>
            <a:xfrm>
              <a:off x="6371883" y="1898719"/>
              <a:ext cx="1865759" cy="491689"/>
              <a:chOff x="6371883" y="8121887"/>
              <a:chExt cx="1865759" cy="49168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010177" y="8121887"/>
                <a:ext cx="974284" cy="4916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6371883" y="8326993"/>
                <a:ext cx="613967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C00"/>
                </a:outerShdw>
              </a:effectLst>
            </p:grpSpPr>
            <p:sp>
              <p:nvSpPr>
                <p:cNvPr id="143" name="Rounded Rectangle 142"/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A6</a:t>
                  </a:r>
                  <a:endParaRPr kumimoji="0" lang="de-DE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4" name="Straight Connector 143"/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147" name="Straight Connector 33"/>
              <p:cNvCxnSpPr>
                <a:endCxn id="190" idx="1"/>
              </p:cNvCxnSpPr>
              <p:nvPr/>
            </p:nvCxnSpPr>
            <p:spPr>
              <a:xfrm flipV="1">
                <a:off x="6997565" y="8418934"/>
                <a:ext cx="626110" cy="95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189" name="Group 188"/>
              <p:cNvGrpSpPr/>
              <p:nvPr/>
            </p:nvGrpSpPr>
            <p:grpSpPr>
              <a:xfrm>
                <a:off x="7623675" y="8326993"/>
                <a:ext cx="613967" cy="180000"/>
                <a:chOff x="5515943" y="4603920"/>
                <a:chExt cx="465954" cy="180000"/>
              </a:xfrm>
            </p:grpSpPr>
            <p:sp>
              <p:nvSpPr>
                <p:cNvPr id="190" name="Rounded Rectangle 189"/>
                <p:cNvSpPr/>
                <p:nvPr/>
              </p:nvSpPr>
              <p:spPr>
                <a:xfrm>
                  <a:off x="5515943" y="4607802"/>
                  <a:ext cx="465954" cy="176118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>
                  <a:outerShdw blurRad="50800" dist="25400" dir="3600000" algn="ctr" rotWithShape="0">
                    <a:srgbClr val="FFCC00"/>
                  </a:outerShdw>
                </a:effectLst>
              </p:spPr>
              <p:txBody>
                <a:bodyPr wrap="none" lIns="0" r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A29</a:t>
                  </a:r>
                  <a:endParaRPr kumimoji="0" lang="de-DE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5865409" y="460392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5632432" y="460494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194" name="Straight Connector 193"/>
              <p:cNvCxnSpPr/>
              <p:nvPr/>
            </p:nvCxnSpPr>
            <p:spPr>
              <a:xfrm flipV="1">
                <a:off x="7958145" y="8337523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3CE50AA-5FFE-41F9-B993-47F8D5F67E6C}"/>
              </a:ext>
            </a:extLst>
          </p:cNvPr>
          <p:cNvGrpSpPr/>
          <p:nvPr/>
        </p:nvGrpSpPr>
        <p:grpSpPr>
          <a:xfrm>
            <a:off x="704786" y="2220221"/>
            <a:ext cx="7382621" cy="249663"/>
            <a:chOff x="615886" y="1963585"/>
            <a:chExt cx="7382621" cy="249663"/>
          </a:xfrm>
        </p:grpSpPr>
        <p:grpSp>
          <p:nvGrpSpPr>
            <p:cNvPr id="3" name="Group 2"/>
            <p:cNvGrpSpPr/>
            <p:nvPr/>
          </p:nvGrpSpPr>
          <p:grpSpPr>
            <a:xfrm>
              <a:off x="615886" y="1963585"/>
              <a:ext cx="6108835" cy="249663"/>
              <a:chOff x="615886" y="1963585"/>
              <a:chExt cx="6108835" cy="249663"/>
            </a:xfrm>
          </p:grpSpPr>
          <p:sp>
            <p:nvSpPr>
              <p:cNvPr id="217" name="Isosceles Triangle 216"/>
              <p:cNvSpPr/>
              <p:nvPr/>
            </p:nvSpPr>
            <p:spPr>
              <a:xfrm flipV="1">
                <a:off x="4088463" y="19635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Isosceles Triangle 221"/>
              <p:cNvSpPr/>
              <p:nvPr/>
            </p:nvSpPr>
            <p:spPr>
              <a:xfrm flipV="1">
                <a:off x="4722705" y="19635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Isosceles Triangle 225"/>
              <p:cNvSpPr/>
              <p:nvPr/>
            </p:nvSpPr>
            <p:spPr>
              <a:xfrm flipV="1">
                <a:off x="5352105" y="19635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Isosceles Triangle 230"/>
              <p:cNvSpPr/>
              <p:nvPr/>
            </p:nvSpPr>
            <p:spPr>
              <a:xfrm flipV="1">
                <a:off x="6632259" y="19635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Isosceles Triangle 240"/>
              <p:cNvSpPr/>
              <p:nvPr/>
            </p:nvSpPr>
            <p:spPr>
              <a:xfrm flipV="1">
                <a:off x="2825071" y="19635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Isosceles Triangle 249"/>
              <p:cNvSpPr/>
              <p:nvPr/>
            </p:nvSpPr>
            <p:spPr>
              <a:xfrm flipV="1">
                <a:off x="615886" y="21159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Isosceles Triangle 252"/>
              <p:cNvSpPr/>
              <p:nvPr/>
            </p:nvSpPr>
            <p:spPr>
              <a:xfrm flipV="1">
                <a:off x="1092136" y="2115985"/>
                <a:ext cx="92462" cy="97263"/>
              </a:xfrm>
              <a:prstGeom prst="triangl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2" name="Isosceles Triangle 261"/>
            <p:cNvSpPr/>
            <p:nvPr/>
          </p:nvSpPr>
          <p:spPr>
            <a:xfrm flipV="1">
              <a:off x="790604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67" name="Rounded Rectangle 266"/>
          <p:cNvSpPr/>
          <p:nvPr/>
        </p:nvSpPr>
        <p:spPr>
          <a:xfrm>
            <a:off x="208236" y="2067552"/>
            <a:ext cx="198087" cy="838358"/>
          </a:xfrm>
          <a:prstGeom prst="roundRect">
            <a:avLst>
              <a:gd name="adj" fmla="val 43594"/>
            </a:avLst>
          </a:prstGeom>
          <a:noFill/>
          <a:ln w="28575">
            <a:solidFill>
              <a:srgbClr val="6A9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215856" y="2505152"/>
            <a:ext cx="175419" cy="25200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CC6600"/>
            </a:solidFill>
            <a:prstDash val="solid"/>
          </a:ln>
          <a:effectLst>
            <a:outerShdw blurRad="50800" dist="25400" dir="3600000" algn="ctr" rotWithShape="0">
              <a:srgbClr val="CC66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81" y="3000755"/>
            <a:ext cx="1109202" cy="1037087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BAC187BE-E942-4BF6-88DE-231B41CC58EB}"/>
              </a:ext>
            </a:extLst>
          </p:cNvPr>
          <p:cNvSpPr txBox="1"/>
          <p:nvPr/>
        </p:nvSpPr>
        <p:spPr>
          <a:xfrm>
            <a:off x="7503445" y="2650222"/>
            <a:ext cx="768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+4 stations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58705EC0-373D-43A8-96AD-505BDC2F4DEE}"/>
              </a:ext>
            </a:extLst>
          </p:cNvPr>
          <p:cNvSpPr txBox="1"/>
          <p:nvPr/>
        </p:nvSpPr>
        <p:spPr>
          <a:xfrm>
            <a:off x="7483845" y="2930369"/>
            <a:ext cx="3777185" cy="1512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Linac section L3 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lengthened by former A2 … A5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	80 + 16 = 96 modules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	24 RF stations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operated at moderate CW gradients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12000"/>
              </a:lnSpc>
            </a:pP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A424683C-C75A-45B6-9349-D610E63FA056}"/>
              </a:ext>
            </a:extLst>
          </p:cNvPr>
          <p:cNvSpPr/>
          <p:nvPr/>
        </p:nvSpPr>
        <p:spPr>
          <a:xfrm rot="20505573">
            <a:off x="3062007" y="3245403"/>
            <a:ext cx="450155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Many detailed and </a:t>
            </a:r>
          </a:p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quite interesting studies</a:t>
            </a:r>
          </a:p>
          <a:p>
            <a:pPr algn="ctr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are on-going…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828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E087-187B-4018-8AB7-E819D7E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recommended reading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1435A1-CD4E-4236-B60C-4995A106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77166"/>
            <a:ext cx="11314427" cy="4236273"/>
          </a:xfrm>
        </p:spPr>
        <p:txBody>
          <a:bodyPr>
            <a:normAutofit/>
          </a:bodyPr>
          <a:lstStyle/>
          <a:p>
            <a:r>
              <a:rPr lang="en-US" dirty="0"/>
              <a:t>LLRF2022 </a:t>
            </a:r>
            <a:r>
              <a:rPr lang="en-US" i="1" dirty="0"/>
              <a:t>Julien Branlard </a:t>
            </a:r>
            <a:r>
              <a:rPr lang="en-US" dirty="0"/>
              <a:t>Machine Learning assisted Cavity Quench Identification at the European XFEL</a:t>
            </a:r>
            <a:r>
              <a:rPr lang="en-US" dirty="0">
                <a:hlinkClick r:id="rId2"/>
              </a:rPr>
              <a:t> </a:t>
            </a:r>
            <a:endParaRPr lang="en-US" dirty="0"/>
          </a:p>
          <a:p>
            <a:r>
              <a:rPr lang="en-US" dirty="0"/>
              <a:t>SRF2021 </a:t>
            </a:r>
            <a:r>
              <a:rPr lang="en-US" i="1" dirty="0"/>
              <a:t>Julien</a:t>
            </a:r>
            <a:r>
              <a:rPr lang="en-US" dirty="0"/>
              <a:t> </a:t>
            </a:r>
            <a:r>
              <a:rPr lang="en-US" i="1" dirty="0"/>
              <a:t>Branlard</a:t>
            </a:r>
            <a:r>
              <a:rPr lang="en-US" dirty="0"/>
              <a:t> (DESY), Four Years of Successful Operation of The European XFEL. </a:t>
            </a:r>
          </a:p>
          <a:p>
            <a:r>
              <a:rPr lang="en-US" dirty="0">
                <a:solidFill>
                  <a:schemeClr val="accent1"/>
                </a:solidFill>
              </a:rPr>
              <a:t>LINAC 2020 </a:t>
            </a:r>
            <a:r>
              <a:rPr lang="en-US" i="1" dirty="0"/>
              <a:t>Nick Walker </a:t>
            </a:r>
            <a:r>
              <a:rPr lang="en-US" dirty="0"/>
              <a:t>Performance and Operational Experience with the European X-FEL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….</a:t>
            </a:r>
          </a:p>
          <a:p>
            <a:r>
              <a:rPr lang="en-US" dirty="0">
                <a:solidFill>
                  <a:schemeClr val="accent1"/>
                </a:solidFill>
              </a:rPr>
              <a:t>FEL2017 </a:t>
            </a:r>
            <a:r>
              <a:rPr lang="en-US" i="1" dirty="0">
                <a:solidFill>
                  <a:schemeClr val="accent1"/>
                </a:solidFill>
              </a:rPr>
              <a:t>Winfried Decking, Hans Weise </a:t>
            </a:r>
            <a:r>
              <a:rPr lang="en-US" dirty="0"/>
              <a:t>Commissioning and First Lasing of the European XFEL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F6B8B-ECB2-46F9-816F-5E6B6B4372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35AD3-71B3-4999-AE47-81FFD79B8C26}"/>
              </a:ext>
            </a:extLst>
          </p:cNvPr>
          <p:cNvSpPr/>
          <p:nvPr/>
        </p:nvSpPr>
        <p:spPr>
          <a:xfrm rot="20505573">
            <a:off x="3840054" y="4687623"/>
            <a:ext cx="3717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883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C5BC-0146-D540-A845-2FFF4F59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/ Reminder</a:t>
            </a:r>
          </a:p>
        </p:txBody>
      </p:sp>
      <p:pic>
        <p:nvPicPr>
          <p:cNvPr id="4" name="Picture 2" descr="C:\Users\momet\Documents\DESY\Conferences and Workshops\2018 04 IPAC Vancouver\Proceeding\final\WEPAF051f1.png">
            <a:extLst>
              <a:ext uri="{FF2B5EF4-FFF2-40B4-BE49-F238E27FC236}">
                <a16:creationId xmlns:a16="http://schemas.microsoft.com/office/drawing/2014/main" id="{D4E48BB1-5D5B-464F-A69B-1B04B4D1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87" y="1422764"/>
            <a:ext cx="11229405" cy="19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A8E07F-DED5-B646-A07A-242F09604762}"/>
              </a:ext>
            </a:extLst>
          </p:cNvPr>
          <p:cNvGrpSpPr/>
          <p:nvPr/>
        </p:nvGrpSpPr>
        <p:grpSpPr>
          <a:xfrm>
            <a:off x="609600" y="3715942"/>
            <a:ext cx="10824581" cy="1214849"/>
            <a:chOff x="1076533" y="2145232"/>
            <a:chExt cx="10824581" cy="121484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25FE84A-D3A7-4140-AC29-5EF6B3AE7C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 t="13575" r="5325"/>
            <a:stretch/>
          </p:blipFill>
          <p:spPr bwMode="auto">
            <a:xfrm>
              <a:off x="1076533" y="2435917"/>
              <a:ext cx="10824581" cy="924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80B6A1-89BC-E940-826D-5B1D131E48F8}"/>
                </a:ext>
              </a:extLst>
            </p:cNvPr>
            <p:cNvSpPr txBox="1"/>
            <p:nvPr/>
          </p:nvSpPr>
          <p:spPr>
            <a:xfrm>
              <a:off x="6807005" y="2759499"/>
              <a:ext cx="101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="1" dirty="0"/>
                <a:t>KLYSTRON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ABBA4A-31FB-4F44-A361-299128EF2430}"/>
                </a:ext>
              </a:extLst>
            </p:cNvPr>
            <p:cNvSpPr txBox="1"/>
            <p:nvPr/>
          </p:nvSpPr>
          <p:spPr>
            <a:xfrm>
              <a:off x="2222459" y="2145232"/>
              <a:ext cx="1214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1" dirty="0"/>
                <a:t>CM1 (8 cav.)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F70969-BD15-DB43-B9FA-11372C239210}"/>
                </a:ext>
              </a:extLst>
            </p:cNvPr>
            <p:cNvSpPr txBox="1"/>
            <p:nvPr/>
          </p:nvSpPr>
          <p:spPr>
            <a:xfrm>
              <a:off x="4583647" y="2145232"/>
              <a:ext cx="1214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1" dirty="0"/>
                <a:t>CM2 (8 cav.)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5AC8DB-EB4F-0540-8821-8B47284920CF}"/>
                </a:ext>
              </a:extLst>
            </p:cNvPr>
            <p:cNvSpPr txBox="1"/>
            <p:nvPr/>
          </p:nvSpPr>
          <p:spPr>
            <a:xfrm>
              <a:off x="7351205" y="2145232"/>
              <a:ext cx="1214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1" dirty="0"/>
                <a:t>CM3 (8 cav.)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49AC82-9079-BD4F-B256-F8557FB7C021}"/>
                </a:ext>
              </a:extLst>
            </p:cNvPr>
            <p:cNvSpPr txBox="1"/>
            <p:nvPr/>
          </p:nvSpPr>
          <p:spPr>
            <a:xfrm>
              <a:off x="9798836" y="2145232"/>
              <a:ext cx="1165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1" dirty="0"/>
                <a:t>CM4 (8cav.)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FAC693-1571-6A40-AEC5-E5E97B30D65D}"/>
              </a:ext>
            </a:extLst>
          </p:cNvPr>
          <p:cNvGrpSpPr/>
          <p:nvPr/>
        </p:nvGrpSpPr>
        <p:grpSpPr>
          <a:xfrm>
            <a:off x="609600" y="3009015"/>
            <a:ext cx="10297886" cy="924164"/>
            <a:chOff x="609600" y="3009014"/>
            <a:chExt cx="10297886" cy="168272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BFDA95-0044-D248-A406-BA6092A211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3020037"/>
              <a:ext cx="5061358" cy="1671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507A45-301A-C44E-A7D1-59C36946D860}"/>
                </a:ext>
              </a:extLst>
            </p:cNvPr>
            <p:cNvCxnSpPr>
              <a:cxnSpLocks/>
            </p:cNvCxnSpPr>
            <p:nvPr/>
          </p:nvCxnSpPr>
          <p:spPr>
            <a:xfrm>
              <a:off x="5954233" y="3009014"/>
              <a:ext cx="4953253" cy="1617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1E643E-EBD2-4B9C-A938-C7E3652A5361}"/>
              </a:ext>
            </a:extLst>
          </p:cNvPr>
          <p:cNvSpPr txBox="1"/>
          <p:nvPr/>
        </p:nvSpPr>
        <p:spPr>
          <a:xfrm>
            <a:off x="609600" y="5135119"/>
            <a:ext cx="5252172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 MW klystron to power 32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one accelerating field RF control FB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remote frequency tuning (motor / piezo)  /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remote phase and external coupling tuning / cavity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821E86-A9BA-4DA3-BEDF-1489AD9A32EA}"/>
              </a:ext>
            </a:extLst>
          </p:cNvPr>
          <p:cNvSpPr/>
          <p:nvPr/>
        </p:nvSpPr>
        <p:spPr>
          <a:xfrm>
            <a:off x="5953332" y="5131818"/>
            <a:ext cx="5644494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average coupler peak power 102 kW (140 kW) for low (high)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average gradient 18.5 MV/m  (22.5 MV/m) for low (high)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average detuning +/- 10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average </a:t>
            </a:r>
            <a:r>
              <a:rPr lang="en-US" sz="1400" dirty="0" err="1"/>
              <a:t>Q</a:t>
            </a:r>
            <a:r>
              <a:rPr lang="en-US" sz="1400" baseline="-25000" dirty="0" err="1"/>
              <a:t>ext</a:t>
            </a:r>
            <a:r>
              <a:rPr lang="en-US" sz="1400" dirty="0"/>
              <a:t> = 4.6e6     average Q</a:t>
            </a:r>
            <a:r>
              <a:rPr lang="en-US" sz="1400" baseline="-25000" dirty="0"/>
              <a:t>0</a:t>
            </a:r>
            <a:r>
              <a:rPr lang="en-US" sz="1400" dirty="0"/>
              <a:t> = 1e10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0CE8AD1-D4CF-46A9-ABAE-892D0B5CA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9" y="1103647"/>
            <a:ext cx="11376024" cy="379252"/>
          </a:xfrm>
        </p:spPr>
        <p:txBody>
          <a:bodyPr/>
          <a:lstStyle/>
          <a:p>
            <a:r>
              <a:rPr lang="en-GB" dirty="0"/>
              <a:t>The European XFEL Accelerator : one RF station for 32 cavities</a:t>
            </a:r>
            <a:br>
              <a:rPr lang="en-GB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2940-367A-45A6-8935-39C88A15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History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A9141-393B-4C46-8253-76D8C3CE5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Cool down in 1/2017  -  1st </a:t>
            </a:r>
            <a:r>
              <a:rPr lang="de-DE" dirty="0" err="1"/>
              <a:t>Lasing</a:t>
            </a:r>
            <a:r>
              <a:rPr lang="de-DE" dirty="0"/>
              <a:t> May 2nd, 2017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939B75-8228-443F-93FC-3F07CF38E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70" y="1610901"/>
            <a:ext cx="5616575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Milestones (some)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Dec. 2016 	Cool down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Apr.  2017 	First beam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May 2017 	First SASE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Sep. 2017	First users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Jul. 2018 	Max energy: 17.5 GeV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Oct. 2018	3 SASE beamlines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Nov 2018 	Max bunch  (2700)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Jan. 2019 	Parallel user run in all 3 beamlines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Feb. 2020 	30 keV photon energy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May 2021	100% availability for 1 week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May 2022	5 years of successful operation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A1D76-28F9-42E1-A228-3EBFD8147809}"/>
              </a:ext>
            </a:extLst>
          </p:cNvPr>
          <p:cNvSpPr txBox="1">
            <a:spLocks/>
          </p:cNvSpPr>
          <p:nvPr/>
        </p:nvSpPr>
        <p:spPr>
          <a:xfrm>
            <a:off x="6167439" y="1610100"/>
            <a:ext cx="5616574" cy="4806576"/>
          </a:xfrm>
          <a:prstGeom prst="rect">
            <a:avLst/>
          </a:prstGeom>
        </p:spPr>
        <p:txBody>
          <a:bodyPr/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dirty="0"/>
              <a:t>Machine time (in hours)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4CF1D8-F5A6-4F42-ADB9-872204685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641" y="2058511"/>
            <a:ext cx="5823622" cy="40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92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2143A-F841-4793-B950-63BFEF43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Operations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3CDE0-89AB-481A-A9A0-587FEFB77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4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30081" y="693041"/>
            <a:ext cx="10956924" cy="463425"/>
          </a:xfrm>
        </p:spPr>
        <p:txBody>
          <a:bodyPr/>
          <a:lstStyle/>
          <a:p>
            <a:pPr>
              <a:defRPr/>
            </a:pPr>
            <a:r>
              <a:rPr lang="en-GB" dirty="0"/>
              <a:t>Operation Overview</a:t>
            </a:r>
            <a:endParaRPr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 bwMode="auto">
          <a:xfrm>
            <a:off x="623889" y="1686387"/>
            <a:ext cx="4401117" cy="446019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sz="1700" dirty="0"/>
              <a:t>SRF LINAC has </a:t>
            </a:r>
            <a:r>
              <a:rPr lang="en-GB" sz="1700" b="1" dirty="0">
                <a:solidFill>
                  <a:schemeClr val="accent1"/>
                </a:solidFill>
              </a:rPr>
              <a:t>very high availability</a:t>
            </a:r>
            <a:endParaRPr sz="1700" b="1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en-GB" sz="1700" dirty="0"/>
              <a:t>Availability remains a “routine” focus</a:t>
            </a:r>
            <a:endParaRPr sz="1700" dirty="0"/>
          </a:p>
          <a:p>
            <a:pPr lvl="1">
              <a:defRPr/>
            </a:pPr>
            <a:r>
              <a:rPr lang="en-GB" sz="1700" dirty="0"/>
              <a:t>Careful review / follow-up of all events</a:t>
            </a:r>
            <a:endParaRPr sz="1700" dirty="0"/>
          </a:p>
          <a:p>
            <a:pPr lvl="1">
              <a:defRPr/>
            </a:pPr>
            <a:r>
              <a:rPr lang="en-GB" sz="1700" dirty="0"/>
              <a:t>Documentation is a must (DB) etc.</a:t>
            </a:r>
            <a:endParaRPr sz="1700" dirty="0"/>
          </a:p>
          <a:p>
            <a:pPr lvl="1">
              <a:defRPr/>
            </a:pPr>
            <a:r>
              <a:rPr lang="en-GB" sz="1700" dirty="0"/>
              <a:t>Weekly maintenance to reset all systems (~1 hour)</a:t>
            </a:r>
            <a:endParaRPr sz="1700" dirty="0"/>
          </a:p>
          <a:p>
            <a:pPr>
              <a:defRPr/>
            </a:pPr>
            <a:r>
              <a:rPr lang="en-GB" sz="1700" dirty="0"/>
              <a:t>Maintained </a:t>
            </a:r>
            <a:r>
              <a:rPr lang="en-GB" sz="1700" b="1" dirty="0">
                <a:solidFill>
                  <a:schemeClr val="accent1"/>
                </a:solidFill>
              </a:rPr>
              <a:t>two operations configurations</a:t>
            </a:r>
            <a:r>
              <a:rPr lang="en-GB" sz="1700" dirty="0"/>
              <a:t> in L3 stations:</a:t>
            </a:r>
            <a:endParaRPr sz="1700" dirty="0"/>
          </a:p>
          <a:p>
            <a:pPr lvl="1">
              <a:defRPr/>
            </a:pPr>
            <a:r>
              <a:rPr lang="en-GB" sz="1700" dirty="0"/>
              <a:t>MAX Voltage            (&gt;16 GeV)</a:t>
            </a:r>
            <a:endParaRPr sz="1700" dirty="0">
              <a:highlight>
                <a:srgbClr val="FFFF00"/>
              </a:highlight>
            </a:endParaRPr>
          </a:p>
          <a:p>
            <a:pPr lvl="1">
              <a:defRPr/>
            </a:pPr>
            <a:r>
              <a:rPr lang="en-GB" sz="1700" dirty="0"/>
              <a:t>REDUCED Voltage  (≤14.5 GeV)</a:t>
            </a:r>
            <a:endParaRPr sz="1700" dirty="0"/>
          </a:p>
          <a:p>
            <a:pPr lvl="2">
              <a:defRPr/>
            </a:pPr>
            <a:r>
              <a:rPr lang="en-GB" sz="1700" dirty="0"/>
              <a:t>reduced trips</a:t>
            </a:r>
            <a:endParaRPr sz="1700" dirty="0"/>
          </a:p>
          <a:p>
            <a:pPr lvl="2">
              <a:defRPr/>
            </a:pPr>
            <a:r>
              <a:rPr lang="en-GB" sz="1700" dirty="0"/>
              <a:t>reduced (dark current) radiation</a:t>
            </a:r>
            <a:endParaRPr sz="1700" dirty="0"/>
          </a:p>
          <a:p>
            <a:pPr>
              <a:defRPr/>
            </a:pPr>
            <a:r>
              <a:rPr lang="en-GB" sz="1700" dirty="0"/>
              <a:t>Carefully monitor / document changes (time)</a:t>
            </a:r>
            <a:endParaRPr sz="1700" dirty="0"/>
          </a:p>
          <a:p>
            <a:pPr lvl="1">
              <a:defRPr/>
            </a:pPr>
            <a:r>
              <a:rPr lang="en-GB" sz="1700" b="1" dirty="0"/>
              <a:t> </a:t>
            </a:r>
            <a:r>
              <a:rPr lang="en-GB" sz="1700" b="1" dirty="0">
                <a:solidFill>
                  <a:schemeClr val="accent1"/>
                </a:solidFill>
              </a:rPr>
              <a:t>Radiation</a:t>
            </a:r>
            <a:r>
              <a:rPr lang="en-GB" sz="1700" dirty="0"/>
              <a:t> (dark current)</a:t>
            </a:r>
            <a:endParaRPr sz="1700" dirty="0"/>
          </a:p>
          <a:p>
            <a:pPr lvl="1">
              <a:defRPr/>
            </a:pPr>
            <a:r>
              <a:rPr lang="en-GB" sz="1700" dirty="0"/>
              <a:t> Cavity </a:t>
            </a:r>
            <a:r>
              <a:rPr lang="en-GB" sz="1700" b="1" dirty="0">
                <a:solidFill>
                  <a:schemeClr val="accent1"/>
                </a:solidFill>
              </a:rPr>
              <a:t>quench</a:t>
            </a:r>
            <a:r>
              <a:rPr lang="en-GB" sz="1700" dirty="0"/>
              <a:t> limits</a:t>
            </a:r>
            <a:endParaRPr sz="1700" dirty="0"/>
          </a:p>
          <a:p>
            <a:pPr>
              <a:defRPr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623889" y="1091548"/>
            <a:ext cx="11376025" cy="3794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b="1" dirty="0">
                <a:solidFill>
                  <a:schemeClr val="accent2"/>
                </a:solidFill>
              </a:rPr>
              <a:t>SRF LINAC Availability</a:t>
            </a:r>
            <a:endParaRPr b="1" dirty="0">
              <a:solidFill>
                <a:schemeClr val="accent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7FF313-237C-4C8C-9758-C6F1A5C97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54" y="1472730"/>
            <a:ext cx="6489130" cy="3642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481918" y="1187144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100" dirty="0"/>
              <a:t>cryo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A0C00A-DF20-45FC-A644-A853386D4FDE}"/>
              </a:ext>
            </a:extLst>
          </p:cNvPr>
          <p:cNvGrpSpPr/>
          <p:nvPr/>
        </p:nvGrpSpPr>
        <p:grpSpPr>
          <a:xfrm>
            <a:off x="10221994" y="1431872"/>
            <a:ext cx="1033689" cy="2466738"/>
            <a:chOff x="10122934" y="1813380"/>
            <a:chExt cx="1033689" cy="2599870"/>
          </a:xfrm>
        </p:grpSpPr>
        <p:cxnSp>
          <p:nvCxnSpPr>
            <p:cNvPr id="18" name="Straight Arrow Connector 17"/>
            <p:cNvCxnSpPr>
              <a:cxnSpLocks/>
            </p:cNvCxnSpPr>
            <p:nvPr/>
          </p:nvCxnSpPr>
          <p:spPr bwMode="auto">
            <a:xfrm>
              <a:off x="10122934" y="1813380"/>
              <a:ext cx="0" cy="13694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/>
            </p:cNvCxnSpPr>
            <p:nvPr/>
          </p:nvCxnSpPr>
          <p:spPr bwMode="auto">
            <a:xfrm flipH="1">
              <a:off x="11147615" y="1813380"/>
              <a:ext cx="9008" cy="25998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 bwMode="auto">
            <a:xfrm>
              <a:off x="10122934" y="1821405"/>
              <a:ext cx="1024681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 bwMode="auto">
          <a:xfrm>
            <a:off x="5691918" y="931418"/>
            <a:ext cx="5089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/>
              <a:t>Example: 2021</a:t>
            </a:r>
            <a:r>
              <a:rPr lang="en-GB" sz="1600" dirty="0"/>
              <a:t> </a:t>
            </a:r>
            <a:r>
              <a:rPr lang="en-GB" sz="1600" b="1" u="sng" dirty="0"/>
              <a:t>LINAC availability</a:t>
            </a:r>
            <a:r>
              <a:rPr lang="en-GB" sz="1600" b="1" dirty="0"/>
              <a:t> during</a:t>
            </a:r>
            <a:r>
              <a:rPr lang="en-GB" sz="1600" dirty="0"/>
              <a:t> </a:t>
            </a:r>
            <a:r>
              <a:rPr lang="en-GB" sz="1600" b="1" u="sng" dirty="0"/>
              <a:t>user runs</a:t>
            </a:r>
            <a:endParaRPr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004D56-31B3-494E-AEFD-24FEF5C8D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084086"/>
              </p:ext>
            </p:extLst>
          </p:nvPr>
        </p:nvGraphicFramePr>
        <p:xfrm>
          <a:off x="5755859" y="5371658"/>
          <a:ext cx="295232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108">
                  <a:extLst>
                    <a:ext uri="{9D8B030D-6E8A-4147-A177-3AD203B41FA5}">
                      <a16:colId xmlns:a16="http://schemas.microsoft.com/office/drawing/2014/main" val="2215486578"/>
                    </a:ext>
                  </a:extLst>
                </a:gridCol>
                <a:gridCol w="1097747">
                  <a:extLst>
                    <a:ext uri="{9D8B030D-6E8A-4147-A177-3AD203B41FA5}">
                      <a16:colId xmlns:a16="http://schemas.microsoft.com/office/drawing/2014/main" val="2265014729"/>
                    </a:ext>
                  </a:extLst>
                </a:gridCol>
                <a:gridCol w="870469">
                  <a:extLst>
                    <a:ext uri="{9D8B030D-6E8A-4147-A177-3AD203B41FA5}">
                      <a16:colId xmlns:a16="http://schemas.microsoft.com/office/drawing/2014/main" val="3529589804"/>
                    </a:ext>
                  </a:extLst>
                </a:gridCol>
              </a:tblGrid>
              <a:tr h="392815">
                <a:tc>
                  <a:txBody>
                    <a:bodyPr/>
                    <a:lstStyle/>
                    <a:p>
                      <a:r>
                        <a:rPr lang="en-US" sz="1200" dirty="0"/>
                        <a:t>Operation Config.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REDUCED V</a:t>
                      </a:r>
                    </a:p>
                    <a:p>
                      <a:r>
                        <a:rPr lang="en-GB" sz="1200" b="0" dirty="0"/>
                        <a:t>≤14.5 GeV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 V</a:t>
                      </a:r>
                      <a:br>
                        <a:rPr lang="en-US" sz="1200" dirty="0"/>
                      </a:br>
                      <a:r>
                        <a:rPr lang="en-GB" sz="1200" b="0" dirty="0"/>
                        <a:t>&gt;16 GeV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556920"/>
                  </a:ext>
                </a:extLst>
              </a:tr>
              <a:tr h="23568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418260"/>
                  </a:ext>
                </a:extLst>
              </a:tr>
              <a:tr h="23568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4162004"/>
                  </a:ext>
                </a:extLst>
              </a:tr>
            </a:tbl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01420DB0-815C-4775-A031-D6A7F71C2807}"/>
              </a:ext>
            </a:extLst>
          </p:cNvPr>
          <p:cNvSpPr/>
          <p:nvPr/>
        </p:nvSpPr>
        <p:spPr>
          <a:xfrm>
            <a:off x="8471361" y="5979230"/>
            <a:ext cx="184658" cy="24765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6612E3-9E4B-44D4-88D5-71147EF1CD40}"/>
              </a:ext>
            </a:extLst>
          </p:cNvPr>
          <p:cNvCxnSpPr/>
          <p:nvPr/>
        </p:nvCxnSpPr>
        <p:spPr>
          <a:xfrm>
            <a:off x="5764485" y="1634630"/>
            <a:ext cx="614472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12F06AD-0BA0-4EC2-8895-D77F2FC38154}"/>
              </a:ext>
            </a:extLst>
          </p:cNvPr>
          <p:cNvSpPr txBox="1"/>
          <p:nvPr/>
        </p:nvSpPr>
        <p:spPr>
          <a:xfrm>
            <a:off x="8073772" y="4261450"/>
            <a:ext cx="914400" cy="3881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shutdown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6A8B34-4DF5-43C0-B3FB-16CF9C21DB9B}"/>
              </a:ext>
            </a:extLst>
          </p:cNvPr>
          <p:cNvSpPr txBox="1"/>
          <p:nvPr/>
        </p:nvSpPr>
        <p:spPr>
          <a:xfrm rot="16200000">
            <a:off x="6190522" y="4054415"/>
            <a:ext cx="914400" cy="2242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blue week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192CC4-2234-4CD9-9FC3-02A890546DD8}"/>
              </a:ext>
            </a:extLst>
          </p:cNvPr>
          <p:cNvSpPr txBox="1"/>
          <p:nvPr/>
        </p:nvSpPr>
        <p:spPr bwMode="auto">
          <a:xfrm rot="16200000">
            <a:off x="7224940" y="4068788"/>
            <a:ext cx="914400" cy="2242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blue week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D6A026-FE6F-48F0-AFDF-5AA2C9D77321}"/>
              </a:ext>
            </a:extLst>
          </p:cNvPr>
          <p:cNvSpPr txBox="1"/>
          <p:nvPr/>
        </p:nvSpPr>
        <p:spPr bwMode="auto">
          <a:xfrm rot="16200000">
            <a:off x="9140069" y="4080293"/>
            <a:ext cx="914400" cy="2242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blue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5D558E-8E3F-4107-84B6-C557A3BACDCD}"/>
              </a:ext>
            </a:extLst>
          </p:cNvPr>
          <p:cNvSpPr txBox="1"/>
          <p:nvPr/>
        </p:nvSpPr>
        <p:spPr bwMode="auto">
          <a:xfrm rot="16200000">
            <a:off x="9885564" y="4063040"/>
            <a:ext cx="914400" cy="2242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blue week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DB7CD8-07E5-4346-A81B-D9F77BDA9527}"/>
              </a:ext>
            </a:extLst>
          </p:cNvPr>
          <p:cNvSpPr txBox="1"/>
          <p:nvPr/>
        </p:nvSpPr>
        <p:spPr bwMode="auto">
          <a:xfrm rot="16200000">
            <a:off x="10475482" y="4080292"/>
            <a:ext cx="914400" cy="2242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blue week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2DDCBF-65CD-482F-BEE3-AA4B25484232}"/>
              </a:ext>
            </a:extLst>
          </p:cNvPr>
          <p:cNvCxnSpPr/>
          <p:nvPr/>
        </p:nvCxnSpPr>
        <p:spPr bwMode="auto">
          <a:xfrm>
            <a:off x="5781737" y="2037198"/>
            <a:ext cx="61447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1768C9-66FF-479D-BE3A-05EB7279C9B8}"/>
              </a:ext>
            </a:extLst>
          </p:cNvPr>
          <p:cNvCxnSpPr>
            <a:cxnSpLocks/>
          </p:cNvCxnSpPr>
          <p:nvPr/>
        </p:nvCxnSpPr>
        <p:spPr bwMode="auto">
          <a:xfrm>
            <a:off x="7265067" y="1472730"/>
            <a:ext cx="0" cy="431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0E83D51-4972-4955-AD8B-EA6BE5D4718C}"/>
              </a:ext>
            </a:extLst>
          </p:cNvPr>
          <p:cNvSpPr txBox="1"/>
          <p:nvPr/>
        </p:nvSpPr>
        <p:spPr bwMode="auto">
          <a:xfrm>
            <a:off x="6831398" y="1237416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100" dirty="0"/>
              <a:t>power outage</a:t>
            </a:r>
            <a:endParaRPr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864C54-D227-4319-98ED-1057C9F789A5}"/>
              </a:ext>
            </a:extLst>
          </p:cNvPr>
          <p:cNvSpPr/>
          <p:nvPr/>
        </p:nvSpPr>
        <p:spPr>
          <a:xfrm rot="21057495">
            <a:off x="8881159" y="5201952"/>
            <a:ext cx="32015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*) Even if cold since 1/2017…</a:t>
            </a:r>
          </a:p>
          <a:p>
            <a:pPr algn="ctr"/>
            <a:r>
              <a:rPr lang="en-US" sz="1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still suffer from </a:t>
            </a:r>
          </a:p>
          <a:p>
            <a:pPr algn="ctr"/>
            <a:r>
              <a:rPr lang="en-US" sz="1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cold compressor bearings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3948FF-9E4D-44C6-8FAF-4B0CE3CD3D0E}"/>
              </a:ext>
            </a:extLst>
          </p:cNvPr>
          <p:cNvSpPr/>
          <p:nvPr/>
        </p:nvSpPr>
        <p:spPr>
          <a:xfrm>
            <a:off x="10807319" y="1118941"/>
            <a:ext cx="34656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*)</a:t>
            </a:r>
          </a:p>
        </p:txBody>
      </p:sp>
    </p:spTree>
    <p:extLst>
      <p:ext uri="{BB962C8B-B14F-4D97-AF65-F5344CB8AC3E}">
        <p14:creationId xmlns:p14="http://schemas.microsoft.com/office/powerpoint/2010/main" val="3764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D508D-4AD9-4E31-971F-76F94742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106E-2AFF-4BDE-BF0B-8E5C02ED3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77007"/>
            <a:ext cx="11592669" cy="5010249"/>
          </a:xfrm>
        </p:spPr>
        <p:txBody>
          <a:bodyPr/>
          <a:lstStyle/>
          <a:p>
            <a:r>
              <a:rPr lang="en-US" sz="1600" b="1" dirty="0"/>
              <a:t>We are monitoring the maximum energy on the &lt;1% level</a:t>
            </a:r>
          </a:p>
          <a:p>
            <a:pPr lvl="1"/>
            <a:r>
              <a:rPr lang="en-US" sz="1600" dirty="0"/>
              <a:t>Established </a:t>
            </a:r>
            <a:r>
              <a:rPr lang="en-US" sz="1600" b="1" dirty="0">
                <a:solidFill>
                  <a:schemeClr val="accent1"/>
                </a:solidFill>
              </a:rPr>
              <a:t>procedures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Make use of off-beam stations to perform </a:t>
            </a:r>
            <a:r>
              <a:rPr lang="en-US" sz="1600" b="1" dirty="0">
                <a:solidFill>
                  <a:schemeClr val="accent1"/>
                </a:solidFill>
              </a:rPr>
              <a:t>parasitic</a:t>
            </a:r>
            <a:r>
              <a:rPr lang="en-US" sz="1600" dirty="0"/>
              <a:t> measurements (i.e. during user runs)</a:t>
            </a:r>
          </a:p>
          <a:p>
            <a:pPr lvl="1"/>
            <a:r>
              <a:rPr lang="en-US" sz="1600" dirty="0"/>
              <a:t>Dedicated </a:t>
            </a:r>
            <a:r>
              <a:rPr lang="en-US" sz="1600" b="1" dirty="0">
                <a:solidFill>
                  <a:schemeClr val="accent1"/>
                </a:solidFill>
              </a:rPr>
              <a:t>study</a:t>
            </a:r>
            <a:r>
              <a:rPr lang="en-US" sz="1600" dirty="0"/>
              <a:t> time as part of overall schedule</a:t>
            </a:r>
          </a:p>
          <a:p>
            <a:pPr lvl="1"/>
            <a:r>
              <a:rPr lang="en-US" sz="1600" dirty="0"/>
              <a:t>Re-establish </a:t>
            </a:r>
            <a:r>
              <a:rPr lang="en-US" sz="1600" b="1" dirty="0">
                <a:solidFill>
                  <a:schemeClr val="accent1"/>
                </a:solidFill>
              </a:rPr>
              <a:t>maximum achievable gradient </a:t>
            </a:r>
            <a:r>
              <a:rPr lang="en-US" sz="1600" dirty="0"/>
              <a:t>at start up </a:t>
            </a:r>
            <a:r>
              <a:rPr lang="en-US" sz="1600" b="1" dirty="0">
                <a:solidFill>
                  <a:schemeClr val="accent1"/>
                </a:solidFill>
              </a:rPr>
              <a:t>twice a year</a:t>
            </a:r>
          </a:p>
          <a:p>
            <a:pPr lvl="1"/>
            <a:r>
              <a:rPr lang="en-US" sz="1600" dirty="0"/>
              <a:t>Perform undulator beam-based alignment measurements every ~5 weeks (last march 2022 demonstrated ~17.6 GeV) 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Detuned cavities due to increased field emission</a:t>
            </a:r>
          </a:p>
          <a:p>
            <a:pPr lvl="1"/>
            <a:r>
              <a:rPr lang="en-US" sz="1600" dirty="0"/>
              <a:t>We have </a:t>
            </a:r>
            <a:r>
              <a:rPr lang="en-US" sz="1600" b="1" dirty="0">
                <a:solidFill>
                  <a:schemeClr val="accent1"/>
                </a:solidFill>
              </a:rPr>
              <a:t>detuned 3 cavities </a:t>
            </a:r>
            <a:r>
              <a:rPr lang="en-US" sz="1600" dirty="0"/>
              <a:t>in the </a:t>
            </a:r>
            <a:r>
              <a:rPr lang="en-US" sz="1600" b="1" dirty="0">
                <a:solidFill>
                  <a:schemeClr val="accent1"/>
                </a:solidFill>
              </a:rPr>
              <a:t>last 2 years </a:t>
            </a:r>
            <a:r>
              <a:rPr lang="en-US" sz="1600" dirty="0"/>
              <a:t>due to increased field emission (administrative limit = 500 µ</a:t>
            </a:r>
            <a:r>
              <a:rPr lang="en-US" sz="1600" dirty="0" err="1"/>
              <a:t>Sv</a:t>
            </a:r>
            <a:r>
              <a:rPr lang="en-US" sz="1600" dirty="0"/>
              <a:t>/h)</a:t>
            </a:r>
          </a:p>
          <a:p>
            <a:pPr lvl="1"/>
            <a:r>
              <a:rPr lang="en-US" sz="1600" dirty="0"/>
              <a:t>Impact</a:t>
            </a:r>
            <a:r>
              <a:rPr lang="en-US" sz="1600" b="1" dirty="0"/>
              <a:t> </a:t>
            </a:r>
            <a:r>
              <a:rPr lang="en-US" sz="1600" dirty="0"/>
              <a:t>: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accent1"/>
                </a:solidFill>
              </a:rPr>
              <a:t>lowered max energy by ~1.0% (~170 MeV) </a:t>
            </a:r>
            <a:r>
              <a:rPr lang="en-US" sz="1600" dirty="0"/>
              <a:t>due to field emission</a:t>
            </a:r>
          </a:p>
          <a:p>
            <a:pPr lvl="1"/>
            <a:r>
              <a:rPr lang="en-US" sz="1600" dirty="0"/>
              <a:t>16.3 GeV runs were delivered for 7 user weeks in 2021 (11 scheduled for 2022) </a:t>
            </a:r>
          </a:p>
          <a:p>
            <a:pPr lvl="1"/>
            <a:r>
              <a:rPr lang="en-US" sz="1600" dirty="0"/>
              <a:t>For high availability, we like to have enough RF margin that any 1 station can fail at 16.3 GeV </a:t>
            </a:r>
            <a:br>
              <a:rPr lang="en-US" sz="1600" dirty="0"/>
            </a:br>
            <a:r>
              <a:rPr lang="en-US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accent1"/>
                </a:solidFill>
              </a:rPr>
              <a:t>this margin is slowly eroded </a:t>
            </a:r>
          </a:p>
          <a:p>
            <a:pPr lvl="1"/>
            <a:r>
              <a:rPr lang="en-US" sz="1600" dirty="0"/>
              <a:t>We are </a:t>
            </a:r>
            <a:r>
              <a:rPr lang="en-US" sz="1600" b="1" dirty="0">
                <a:solidFill>
                  <a:schemeClr val="accent1"/>
                </a:solidFill>
              </a:rPr>
              <a:t>paying close attention </a:t>
            </a:r>
            <a:r>
              <a:rPr lang="en-US" sz="1600" dirty="0"/>
              <a:t>especially to stations with strong dark current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We are currently investigating other possible reasons for the observed margin reduction. </a:t>
            </a:r>
            <a:r>
              <a:rPr lang="en-US" sz="1600" b="1" dirty="0">
                <a:solidFill>
                  <a:schemeClr val="accent1"/>
                </a:solidFill>
              </a:rPr>
              <a:t>Is there a drift in the overall calibration?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2D1C6C-4C6B-4777-A1F2-DC5345B224F3}"/>
              </a:ext>
            </a:extLst>
          </p:cNvPr>
          <p:cNvSpPr txBox="1">
            <a:spLocks/>
          </p:cNvSpPr>
          <p:nvPr/>
        </p:nvSpPr>
        <p:spPr bwMode="auto">
          <a:xfrm>
            <a:off x="623887" y="1093318"/>
            <a:ext cx="11376025" cy="379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b="1">
                <a:solidFill>
                  <a:schemeClr val="accent2"/>
                </a:solidFill>
              </a:rPr>
              <a:t>SRF LINAC Availability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0397-900A-40DF-AC06-FE07E120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The </a:t>
            </a:r>
            <a:r>
              <a:rPr lang="en-US" dirty="0" err="1"/>
              <a:t>Linac</a:t>
            </a:r>
            <a:r>
              <a:rPr lang="en-US" dirty="0"/>
              <a:t> Operations Team</a:t>
            </a:r>
            <a:endParaRPr lang="de-DE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76B7478D-B26B-4F9B-B464-17083FE5C512}"/>
              </a:ext>
            </a:extLst>
          </p:cNvPr>
          <p:cNvSpPr txBox="1">
            <a:spLocks/>
          </p:cNvSpPr>
          <p:nvPr/>
        </p:nvSpPr>
        <p:spPr>
          <a:xfrm>
            <a:off x="623887" y="1222288"/>
            <a:ext cx="5810467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Cross-disciplinary team</a:t>
            </a:r>
          </a:p>
          <a:p>
            <a:pPr lvl="1"/>
            <a:r>
              <a:rPr lang="en-US" dirty="0"/>
              <a:t>5 – 6 regular members</a:t>
            </a:r>
          </a:p>
          <a:p>
            <a:pPr lvl="2"/>
            <a:r>
              <a:rPr lang="en-US" dirty="0"/>
              <a:t>Operations</a:t>
            </a:r>
          </a:p>
          <a:p>
            <a:pPr lvl="2"/>
            <a:r>
              <a:rPr lang="en-US" dirty="0"/>
              <a:t>Low and high power RF</a:t>
            </a:r>
          </a:p>
          <a:p>
            <a:pPr lvl="2"/>
            <a:r>
              <a:rPr lang="en-US" dirty="0"/>
              <a:t>Couplers and cavity</a:t>
            </a:r>
          </a:p>
          <a:p>
            <a:pPr lvl="1"/>
            <a:r>
              <a:rPr lang="en-US" dirty="0"/>
              <a:t>Special topics: </a:t>
            </a:r>
          </a:p>
          <a:p>
            <a:pPr lvl="2"/>
            <a:r>
              <a:rPr lang="en-US" dirty="0"/>
              <a:t>Controls, cryo, MPS</a:t>
            </a:r>
          </a:p>
          <a:p>
            <a:r>
              <a:rPr lang="en-US" b="1" dirty="0"/>
              <a:t>Weekly meetings</a:t>
            </a:r>
          </a:p>
          <a:p>
            <a:pPr lvl="1"/>
            <a:r>
              <a:rPr lang="en-US" dirty="0"/>
              <a:t>Review / tag the trip of the week</a:t>
            </a:r>
          </a:p>
          <a:p>
            <a:pPr lvl="2"/>
            <a:r>
              <a:rPr lang="en-US" dirty="0"/>
              <a:t>Availability </a:t>
            </a:r>
          </a:p>
          <a:p>
            <a:pPr lvl="1"/>
            <a:r>
              <a:rPr lang="en-US" dirty="0"/>
              <a:t>A.O.B.</a:t>
            </a:r>
          </a:p>
          <a:p>
            <a:pPr lvl="2"/>
            <a:r>
              <a:rPr lang="en-US" dirty="0"/>
              <a:t>Workflow, procedures</a:t>
            </a:r>
          </a:p>
          <a:p>
            <a:pPr lvl="2"/>
            <a:r>
              <a:rPr lang="en-US" dirty="0"/>
              <a:t>Accelerator development</a:t>
            </a:r>
          </a:p>
          <a:p>
            <a:pPr lvl="2"/>
            <a:r>
              <a:rPr lang="en-US" dirty="0"/>
              <a:t>Maintenance</a:t>
            </a:r>
          </a:p>
          <a:p>
            <a:pPr lvl="2"/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5C278-CF7D-4F5F-8BED-1FE67D033DB5}"/>
              </a:ext>
            </a:extLst>
          </p:cNvPr>
          <p:cNvGrpSpPr/>
          <p:nvPr/>
        </p:nvGrpSpPr>
        <p:grpSpPr>
          <a:xfrm>
            <a:off x="5761567" y="4383103"/>
            <a:ext cx="6029325" cy="1457120"/>
            <a:chOff x="5659967" y="3113849"/>
            <a:chExt cx="6029325" cy="14571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28A4ED-1485-42E8-B5B6-A525B6BF7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9384"/>
            <a:stretch/>
          </p:blipFill>
          <p:spPr>
            <a:xfrm>
              <a:off x="5659967" y="3113849"/>
              <a:ext cx="6029325" cy="13015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DC03D8-92D4-4412-944B-E189ADDF8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788"/>
            <a:stretch/>
          </p:blipFill>
          <p:spPr>
            <a:xfrm>
              <a:off x="5659967" y="3924300"/>
              <a:ext cx="6029325" cy="64666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8D57017-7181-48AF-ACE9-A119E5CF6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0570" y="1173379"/>
            <a:ext cx="4688160" cy="277204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A62AF1-68E3-4ED3-A63D-4810831C9D5D}"/>
              </a:ext>
            </a:extLst>
          </p:cNvPr>
          <p:cNvCxnSpPr/>
          <p:nvPr/>
        </p:nvCxnSpPr>
        <p:spPr>
          <a:xfrm flipH="1">
            <a:off x="10688730" y="3945424"/>
            <a:ext cx="592078" cy="1040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553AB1-9683-4671-8D5B-6B536262258C}"/>
              </a:ext>
            </a:extLst>
          </p:cNvPr>
          <p:cNvSpPr txBox="1"/>
          <p:nvPr/>
        </p:nvSpPr>
        <p:spPr>
          <a:xfrm>
            <a:off x="10513688" y="3346834"/>
            <a:ext cx="1534240" cy="70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Clarify root cause </a:t>
            </a:r>
            <a:br>
              <a:rPr lang="en-US" sz="1400" dirty="0"/>
            </a:br>
            <a:r>
              <a:rPr lang="en-US" sz="1400" dirty="0"/>
              <a:t>and update DB</a:t>
            </a:r>
          </a:p>
        </p:txBody>
      </p:sp>
    </p:spTree>
    <p:extLst>
      <p:ext uri="{BB962C8B-B14F-4D97-AF65-F5344CB8AC3E}">
        <p14:creationId xmlns:p14="http://schemas.microsoft.com/office/powerpoint/2010/main" val="263638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2143A-F841-4793-B950-63BFEF43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3CDE0-89AB-481A-A9A0-587FEFB77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89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Presentation template XFEL DESY Helmholtz 16x9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XFEL DESY Helmholtz 16x9</Template>
  <TotalTime>0</TotalTime>
  <Words>1896</Words>
  <Application>Microsoft Office PowerPoint</Application>
  <PresentationFormat>Widescreen</PresentationFormat>
  <Paragraphs>412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Presentation template XFEL DESY Helmholtz 16x9</vt:lpstr>
      <vt:lpstr>European XFEL Experience with 5 Years of Operation</vt:lpstr>
      <vt:lpstr>Introduction / Reminder</vt:lpstr>
      <vt:lpstr>Introduction / Reminder</vt:lpstr>
      <vt:lpstr>History</vt:lpstr>
      <vt:lpstr>Linac Operations</vt:lpstr>
      <vt:lpstr>Operation Overview</vt:lpstr>
      <vt:lpstr>Operation Overview</vt:lpstr>
      <vt:lpstr>The Linac Operations Team</vt:lpstr>
      <vt:lpstr>Covid-19</vt:lpstr>
      <vt:lpstr>2020 – Our first COVID-19 year </vt:lpstr>
      <vt:lpstr>COVID (de)retune</vt:lpstr>
      <vt:lpstr>MAX Voltage Operations</vt:lpstr>
      <vt:lpstr>Linac Setup</vt:lpstr>
      <vt:lpstr>High-Voltage (high-VS) Experiment</vt:lpstr>
      <vt:lpstr>High-Voltage (high-VS) Experiment</vt:lpstr>
      <vt:lpstr>Dark Current Radiation in the Tunnel</vt:lpstr>
      <vt:lpstr>Field emitters</vt:lpstr>
      <vt:lpstr>Heat Load Measurement</vt:lpstr>
      <vt:lpstr>Operations Summary</vt:lpstr>
      <vt:lpstr>Summary</vt:lpstr>
      <vt:lpstr>On-going Development</vt:lpstr>
      <vt:lpstr>On-going Developments</vt:lpstr>
      <vt:lpstr>On-going Developments</vt:lpstr>
      <vt:lpstr>PowerPoint Presentation</vt:lpstr>
      <vt:lpstr>CW as a possible extension of EuXFEL operation</vt:lpstr>
      <vt:lpstr>CW as a possible extension of EuXFEL operation</vt:lpstr>
      <vt:lpstr>Further recommended reading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Omet, Mathieu</dc:creator>
  <cp:lastModifiedBy>Weise, Hans</cp:lastModifiedBy>
  <cp:revision>487</cp:revision>
  <cp:lastPrinted>2018-05-19T15:13:01Z</cp:lastPrinted>
  <dcterms:created xsi:type="dcterms:W3CDTF">2018-02-15T10:03:08Z</dcterms:created>
  <dcterms:modified xsi:type="dcterms:W3CDTF">2022-10-12T06:14:29Z</dcterms:modified>
</cp:coreProperties>
</file>