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8" r:id="rId2"/>
    <p:sldMasterId id="2147483694" r:id="rId3"/>
  </p:sldMasterIdLst>
  <p:notesMasterIdLst>
    <p:notesMasterId r:id="rId45"/>
  </p:notesMasterIdLst>
  <p:handoutMasterIdLst>
    <p:handoutMasterId r:id="rId46"/>
  </p:handoutMasterIdLst>
  <p:sldIdLst>
    <p:sldId id="256" r:id="rId4"/>
    <p:sldId id="458" r:id="rId5"/>
    <p:sldId id="259" r:id="rId6"/>
    <p:sldId id="263" r:id="rId7"/>
    <p:sldId id="572" r:id="rId8"/>
    <p:sldId id="573" r:id="rId9"/>
    <p:sldId id="574" r:id="rId10"/>
    <p:sldId id="269" r:id="rId11"/>
    <p:sldId id="668" r:id="rId12"/>
    <p:sldId id="538" r:id="rId13"/>
    <p:sldId id="533" r:id="rId14"/>
    <p:sldId id="534" r:id="rId15"/>
    <p:sldId id="535" r:id="rId16"/>
    <p:sldId id="579" r:id="rId17"/>
    <p:sldId id="655" r:id="rId18"/>
    <p:sldId id="656" r:id="rId19"/>
    <p:sldId id="652" r:id="rId20"/>
    <p:sldId id="653" r:id="rId21"/>
    <p:sldId id="577" r:id="rId22"/>
    <p:sldId id="659" r:id="rId23"/>
    <p:sldId id="650" r:id="rId24"/>
    <p:sldId id="275" r:id="rId25"/>
    <p:sldId id="635" r:id="rId26"/>
    <p:sldId id="636" r:id="rId27"/>
    <p:sldId id="637" r:id="rId28"/>
    <p:sldId id="638" r:id="rId29"/>
    <p:sldId id="640" r:id="rId30"/>
    <p:sldId id="641" r:id="rId31"/>
    <p:sldId id="662" r:id="rId32"/>
    <p:sldId id="666" r:id="rId33"/>
    <p:sldId id="667" r:id="rId34"/>
    <p:sldId id="669" r:id="rId35"/>
    <p:sldId id="642" r:id="rId36"/>
    <p:sldId id="643" r:id="rId37"/>
    <p:sldId id="644" r:id="rId38"/>
    <p:sldId id="661" r:id="rId39"/>
    <p:sldId id="613" r:id="rId40"/>
    <p:sldId id="646" r:id="rId41"/>
    <p:sldId id="617" r:id="rId42"/>
    <p:sldId id="660" r:id="rId43"/>
    <p:sldId id="634" r:id="rId44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171"/>
    <a:srgbClr val="1408FC"/>
    <a:srgbClr val="3FFF96"/>
    <a:srgbClr val="33CCFF"/>
    <a:srgbClr val="3366FF"/>
    <a:srgbClr val="0099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보통 스타일 1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보통 스타일 1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B9631B5-78F2-41C9-869B-9F39066F8104}" styleName="보통 스타일 3 - 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보통 스타일 3 - 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보통 스타일 3 - 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4" autoAdjust="0"/>
    <p:restoredTop sz="89909" autoAdjust="0"/>
  </p:normalViewPr>
  <p:slideViewPr>
    <p:cSldViewPr snapToGrid="0" showGuides="1">
      <p:cViewPr>
        <p:scale>
          <a:sx n="115" d="100"/>
          <a:sy n="115" d="100"/>
        </p:scale>
        <p:origin x="1476" y="108"/>
      </p:cViewPr>
      <p:guideLst>
        <p:guide orient="horz" pos="2183"/>
        <p:guide pos="2744"/>
      </p:guideLst>
    </p:cSldViewPr>
  </p:slideViewPr>
  <p:outlineViewPr>
    <p:cViewPr>
      <p:scale>
        <a:sx n="33" d="100"/>
        <a:sy n="33" d="100"/>
      </p:scale>
      <p:origin x="0" y="-742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5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76363" cy="513508"/>
          </a:xfrm>
          <a:prstGeom prst="rect">
            <a:avLst/>
          </a:prstGeom>
        </p:spPr>
        <p:txBody>
          <a:bodyPr vert="horz" lIns="95527" tIns="47764" rIns="95527" bIns="4776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1295" y="3"/>
            <a:ext cx="3076363" cy="513508"/>
          </a:xfrm>
          <a:prstGeom prst="rect">
            <a:avLst/>
          </a:prstGeom>
        </p:spPr>
        <p:txBody>
          <a:bodyPr vert="horz" lIns="95527" tIns="47764" rIns="95527" bIns="47764" rtlCol="0"/>
          <a:lstStyle>
            <a:lvl1pPr algn="r">
              <a:defRPr sz="1300"/>
            </a:lvl1pPr>
          </a:lstStyle>
          <a:p>
            <a:fld id="{CCBEB87F-5DB2-4373-8692-FFFE424E01F2}" type="datetimeFigureOut">
              <a:rPr lang="ko-KR" altLang="en-US" smtClean="0"/>
              <a:t>2022-10-11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5527" tIns="47764" rIns="95527" bIns="4776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</p:spPr>
        <p:txBody>
          <a:bodyPr vert="horz" lIns="95527" tIns="47764" rIns="95527" bIns="47764" rtlCol="0" anchor="b"/>
          <a:lstStyle>
            <a:lvl1pPr algn="r">
              <a:defRPr sz="1300"/>
            </a:lvl1pPr>
          </a:lstStyle>
          <a:p>
            <a:fld id="{6AE3718E-39E1-4E49-B5D4-0ACDB97A61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7181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76363" cy="513508"/>
          </a:xfrm>
          <a:prstGeom prst="rect">
            <a:avLst/>
          </a:prstGeom>
        </p:spPr>
        <p:txBody>
          <a:bodyPr vert="horz" lIns="95527" tIns="47764" rIns="95527" bIns="4776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5" y="3"/>
            <a:ext cx="3076363" cy="513508"/>
          </a:xfrm>
          <a:prstGeom prst="rect">
            <a:avLst/>
          </a:prstGeom>
        </p:spPr>
        <p:txBody>
          <a:bodyPr vert="horz" lIns="95527" tIns="47764" rIns="95527" bIns="47764" rtlCol="0"/>
          <a:lstStyle>
            <a:lvl1pPr algn="r">
              <a:defRPr sz="1300"/>
            </a:lvl1pPr>
          </a:lstStyle>
          <a:p>
            <a:fld id="{F9C27C31-E7DF-43EE-820E-D63DCC322009}" type="datetimeFigureOut">
              <a:rPr lang="ko-KR" altLang="en-US" smtClean="0"/>
              <a:t>2022-10-11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27" tIns="47764" rIns="95527" bIns="4776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80"/>
          </a:xfrm>
          <a:prstGeom prst="rect">
            <a:avLst/>
          </a:prstGeom>
        </p:spPr>
        <p:txBody>
          <a:bodyPr vert="horz" lIns="95527" tIns="47764" rIns="95527" bIns="47764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5527" tIns="47764" rIns="95527" bIns="4776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</p:spPr>
        <p:txBody>
          <a:bodyPr vert="horz" lIns="95527" tIns="47764" rIns="95527" bIns="47764" rtlCol="0" anchor="b"/>
          <a:lstStyle>
            <a:lvl1pPr algn="r">
              <a:defRPr sz="1300"/>
            </a:lvl1pPr>
          </a:lstStyle>
          <a:p>
            <a:fld id="{B2EBC96A-C332-4755-AA8B-010448A176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9064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606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2989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5875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378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0603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7767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3591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2769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24DE2-B230-4FFA-8C24-F125CF718745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1127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24DE2-B230-4FFA-8C24-F125CF718745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9160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AE789-2EA5-4959-8C53-D783B8CF0B0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322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86509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430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0656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D7DDC-03C8-4DBB-9DCF-42572216BD9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561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8199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5008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6706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4988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0834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6362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C96A-C332-4755-AA8B-010448A1761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6504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9895" y="6356351"/>
            <a:ext cx="2057400" cy="365125"/>
          </a:xfrm>
        </p:spPr>
        <p:txBody>
          <a:bodyPr/>
          <a:lstStyle/>
          <a:p>
            <a:fld id="{BADD61C2-492C-4B3D-8597-1CE962266C05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B647D54-A0A3-A548-9937-ED2B16B0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" y="72386"/>
            <a:ext cx="3600000" cy="60828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6119328"/>
            <a:ext cx="2500858" cy="61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_x449727368" descr="EMB000032d0117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085612"/>
            <a:ext cx="2902152" cy="68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그룹 9"/>
          <p:cNvGrpSpPr/>
          <p:nvPr userDrawn="1"/>
        </p:nvGrpSpPr>
        <p:grpSpPr>
          <a:xfrm>
            <a:off x="1331640" y="2492896"/>
            <a:ext cx="7801638" cy="2376264"/>
            <a:chOff x="2915816" y="3171704"/>
            <a:chExt cx="6217462" cy="2165848"/>
          </a:xfrm>
        </p:grpSpPr>
        <p:sp>
          <p:nvSpPr>
            <p:cNvPr id="11" name="직사각형 10"/>
            <p:cNvSpPr/>
            <p:nvPr/>
          </p:nvSpPr>
          <p:spPr>
            <a:xfrm>
              <a:off x="2915816" y="3171704"/>
              <a:ext cx="6217462" cy="2165848"/>
            </a:xfrm>
            <a:prstGeom prst="rect">
              <a:avLst/>
            </a:prstGeom>
            <a:solidFill>
              <a:srgbClr val="4BBD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3200" b="1" dirty="0" smtClean="0">
                  <a:solidFill>
                    <a:schemeClr val="bg1"/>
                  </a:solidFill>
                  <a:latin typeface="Lucida Sans" panose="020B0602030504020204" pitchFamily="34" charset="0"/>
                  <a:ea typeface="HY견고딕" panose="02030600000101010101" pitchFamily="18" charset="-127"/>
                </a:rPr>
                <a:t> </a:t>
              </a:r>
              <a:endParaRPr lang="ko-KR" altLang="en-US" sz="1600" b="1" dirty="0">
                <a:latin typeface="+mj-lt"/>
              </a:endParaRPr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3010876" y="4732828"/>
              <a:ext cx="6073446" cy="0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0513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634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6896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980728"/>
            <a:ext cx="8374062" cy="511175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408080521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269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108"/>
            </a:lvl1pPr>
          </a:lstStyle>
          <a:p>
            <a:fld id="{A8CA3DB7-E5BA-456D-AA01-B6AB6C093EC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grpSp>
        <p:nvGrpSpPr>
          <p:cNvPr id="13" name="그룹 12"/>
          <p:cNvGrpSpPr/>
          <p:nvPr userDrawn="1"/>
        </p:nvGrpSpPr>
        <p:grpSpPr>
          <a:xfrm>
            <a:off x="-10420" y="0"/>
            <a:ext cx="9154420" cy="936688"/>
            <a:chOff x="-7815" y="0"/>
            <a:chExt cx="9163050" cy="936688"/>
          </a:xfrm>
        </p:grpSpPr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15" y="0"/>
              <a:ext cx="9163050" cy="9048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D:\12. 홍보관리\※ 사업단 로고\※-사업단로고(PNG_RISP)2.png"/>
            <p:cNvPicPr>
              <a:picLocks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3807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제목 및 내용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44016"/>
            <a:ext cx="8373616" cy="692696"/>
          </a:xfrm>
        </p:spPr>
        <p:txBody>
          <a:bodyPr/>
          <a:lstStyle>
            <a:lvl1pPr>
              <a:defRPr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3"/>
          <p:cNvSpPr>
            <a:spLocks noGrp="1"/>
          </p:cNvSpPr>
          <p:nvPr>
            <p:ph sz="half" idx="2"/>
          </p:nvPr>
        </p:nvSpPr>
        <p:spPr>
          <a:xfrm>
            <a:off x="251520" y="1052736"/>
            <a:ext cx="8424936" cy="51125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2267744" y="6525344"/>
            <a:ext cx="2895600" cy="216024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endParaRPr lang="ko-KR" altLang="en-US" dirty="0"/>
          </a:p>
        </p:txBody>
      </p:sp>
      <p:sp>
        <p:nvSpPr>
          <p:cNvPr id="8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254824" y="6525344"/>
            <a:ext cx="2133600" cy="21602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8ECE3F3E-312A-4DBA-B1CF-08141468BDB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9108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</p:spPr>
        <p:txBody>
          <a:bodyPr/>
          <a:lstStyle/>
          <a:p>
            <a:fld id="{88AEB939-C2F9-4CDE-9569-3F7046A67231}" type="datetime1">
              <a:rPr lang="ko-KR" altLang="en-US" smtClean="0"/>
              <a:t>2022-10-11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269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fld id="{A8CA3DB7-E5BA-456D-AA01-B6AB6C093EC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752866" y="6458503"/>
            <a:ext cx="389265" cy="3105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z="675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pPr algn="l"/>
              <a:t>‹#›</a:t>
            </a:fld>
            <a:endParaRPr lang="en-US" sz="675" b="1" dirty="0">
              <a:solidFill>
                <a:schemeClr val="tx1">
                  <a:lumMod val="50000"/>
                  <a:lumOff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3" name="직선 연결선 5"/>
          <p:cNvCxnSpPr/>
          <p:nvPr userDrawn="1"/>
        </p:nvCxnSpPr>
        <p:spPr>
          <a:xfrm>
            <a:off x="8752866" y="6541760"/>
            <a:ext cx="0" cy="144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7812738" y="6506038"/>
            <a:ext cx="1043644" cy="1846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altLang="en-US" sz="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중이온가속기구축사업</a:t>
            </a:r>
            <a:endParaRPr lang="en-US" altLang="ko-KR" sz="600" dirty="0" smtClean="0">
              <a:solidFill>
                <a:schemeClr val="tx1">
                  <a:lumMod val="50000"/>
                  <a:lumOff val="50000"/>
                </a:schemeClr>
              </a:solidFill>
              <a:latin typeface="맑은 고딕" pitchFamily="50" charset="-127"/>
              <a:ea typeface="맑은 고딕" pitchFamily="50" charset="-127"/>
              <a:cs typeface="Tahoma" pitchFamily="34" charset="0"/>
            </a:endParaRPr>
          </a:p>
        </p:txBody>
      </p:sp>
      <p:grpSp>
        <p:nvGrpSpPr>
          <p:cNvPr id="15" name="그룹 14"/>
          <p:cNvGrpSpPr/>
          <p:nvPr userDrawn="1"/>
        </p:nvGrpSpPr>
        <p:grpSpPr>
          <a:xfrm>
            <a:off x="-7815" y="0"/>
            <a:ext cx="9163050" cy="936688"/>
            <a:chOff x="-7815" y="0"/>
            <a:chExt cx="9163050" cy="936688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15" y="0"/>
              <a:ext cx="9163050" cy="9048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 descr="D:\12. 홍보관리\※ 사업단 로고\※-사업단로고(PNG_RISP)2.png"/>
            <p:cNvPicPr>
              <a:picLocks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3754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162F-8A7F-42F2-A10C-3AB2F9F5AD60}" type="datetime1">
              <a:rPr lang="ko-KR" altLang="en-US" smtClean="0"/>
              <a:t>2022-10-11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1925" y="6221413"/>
            <a:ext cx="2057400" cy="365125"/>
          </a:xfrm>
        </p:spPr>
        <p:txBody>
          <a:bodyPr/>
          <a:lstStyle>
            <a:lvl1pPr algn="l">
              <a:defRPr sz="1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A8024F34-0329-4E4C-B4A7-D83D6FF693F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0853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60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2E6ACDD-55D7-42A3-5A86-71BEF903DF45}"/>
              </a:ext>
            </a:extLst>
          </p:cNvPr>
          <p:cNvSpPr/>
          <p:nvPr userDrawn="1"/>
        </p:nvSpPr>
        <p:spPr>
          <a:xfrm>
            <a:off x="8876416" y="0"/>
            <a:ext cx="267583" cy="6858000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9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76089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1</a:t>
            </a:r>
            <a:endParaRPr lang="en-US" altLang="ko-KR" sz="1100" b="1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A069E99-2EC5-759C-6F85-A8C307B4E0D2}"/>
              </a:ext>
            </a:extLst>
          </p:cNvPr>
          <p:cNvSpPr/>
          <p:nvPr userDrawn="1"/>
        </p:nvSpPr>
        <p:spPr>
          <a:xfrm>
            <a:off x="8409451" y="6543191"/>
            <a:ext cx="502079" cy="102806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258" tIns="44128" rIns="88258" bIns="44128" rtlCol="0" anchor="ctr"/>
          <a:lstStyle/>
          <a:p>
            <a:pPr algn="ctr"/>
            <a:endParaRPr lang="ko-KR" altLang="en-US" sz="14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Rix모던고딕 M" panose="02020603020101020101" pitchFamily="18" charset="-127"/>
              <a:ea typeface="Rix모던고딕 M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A87AA-CB39-C831-BAA8-4D8080CD7A27}"/>
              </a:ext>
            </a:extLst>
          </p:cNvPr>
          <p:cNvSpPr txBox="1"/>
          <p:nvPr userDrawn="1"/>
        </p:nvSpPr>
        <p:spPr>
          <a:xfrm>
            <a:off x="7718779" y="6525344"/>
            <a:ext cx="59336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10675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Page  </a:t>
            </a:r>
            <a:r>
              <a:rPr lang="ko-KR" altLang="en-US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｜</a:t>
            </a:r>
            <a:r>
              <a:rPr lang="en-US" altLang="ko-KR" sz="900" kern="12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  </a:t>
            </a:r>
            <a:fld id="{6CA9308D-C813-46AB-A312-6B09BED921ED}" type="slidenum">
              <a:rPr lang="ko-KR" altLang="en-US" sz="900" kern="1200" spc="-54" smtClean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pPr marL="0" marR="0" lvl="0" indent="0" algn="r" defTabSz="106756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ko-KR" altLang="en-US" sz="900" kern="1200" spc="-54" dirty="0">
              <a:gradFill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</a:gsLst>
                <a:lin ang="5400000" scaled="0"/>
              </a:gradFill>
              <a:latin typeface="+mn-ea"/>
              <a:ea typeface="+mn-ea"/>
              <a:cs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1445618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2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2515147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3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584676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4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465420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5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572373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6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9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2E6ACDD-55D7-42A3-5A86-71BEF903DF45}"/>
              </a:ext>
            </a:extLst>
          </p:cNvPr>
          <p:cNvSpPr/>
          <p:nvPr userDrawn="1"/>
        </p:nvSpPr>
        <p:spPr>
          <a:xfrm>
            <a:off x="8876416" y="0"/>
            <a:ext cx="267583" cy="6858000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9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76089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1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A069E99-2EC5-759C-6F85-A8C307B4E0D2}"/>
              </a:ext>
            </a:extLst>
          </p:cNvPr>
          <p:cNvSpPr/>
          <p:nvPr userDrawn="1"/>
        </p:nvSpPr>
        <p:spPr>
          <a:xfrm>
            <a:off x="8409451" y="6543191"/>
            <a:ext cx="502079" cy="102806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258" tIns="44128" rIns="88258" bIns="44128" rtlCol="0" anchor="ctr"/>
          <a:lstStyle/>
          <a:p>
            <a:pPr algn="ctr"/>
            <a:endParaRPr lang="ko-KR" altLang="en-US" sz="14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Rix모던고딕 M" panose="02020603020101020101" pitchFamily="18" charset="-127"/>
              <a:ea typeface="Rix모던고딕 M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A87AA-CB39-C831-BAA8-4D8080CD7A27}"/>
              </a:ext>
            </a:extLst>
          </p:cNvPr>
          <p:cNvSpPr txBox="1"/>
          <p:nvPr userDrawn="1"/>
        </p:nvSpPr>
        <p:spPr>
          <a:xfrm>
            <a:off x="7718779" y="6525344"/>
            <a:ext cx="59336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10675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Page  </a:t>
            </a:r>
            <a:r>
              <a:rPr lang="ko-KR" altLang="en-US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｜</a:t>
            </a:r>
            <a:r>
              <a:rPr lang="en-US" altLang="ko-KR" sz="900" kern="12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  </a:t>
            </a:r>
            <a:fld id="{6CA9308D-C813-46AB-A312-6B09BED921ED}" type="slidenum">
              <a:rPr lang="ko-KR" altLang="en-US" sz="900" kern="1200" spc="-54" smtClean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pPr marL="0" marR="0" lvl="0" indent="0" algn="r" defTabSz="106756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ko-KR" altLang="en-US" sz="900" kern="1200" spc="-54" dirty="0">
              <a:gradFill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</a:gsLst>
                <a:lin ang="5400000" scaled="0"/>
              </a:gradFill>
              <a:latin typeface="+mn-ea"/>
              <a:ea typeface="+mn-ea"/>
              <a:cs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1445618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2</a:t>
            </a:r>
            <a:endParaRPr lang="en-US" altLang="ko-KR" sz="1100" b="1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2515147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3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584676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4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465420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5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572373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6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58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2322" y="6506251"/>
            <a:ext cx="2057400" cy="365125"/>
          </a:xfrm>
        </p:spPr>
        <p:txBody>
          <a:bodyPr/>
          <a:lstStyle>
            <a:lvl1pPr algn="ctr">
              <a:defRPr sz="1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DD61C2-492C-4B3D-8597-1CE962266C0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7" name="Picture 2" descr="C:\Users\정현지\Desktop\ppt탬플릿-0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49"/>
          <a:stretch/>
        </p:blipFill>
        <p:spPr bwMode="auto">
          <a:xfrm>
            <a:off x="0" y="0"/>
            <a:ext cx="9144000" cy="75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" y="6480768"/>
            <a:ext cx="146192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_x449727368" descr="EMB000032d0117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480" y="6489912"/>
            <a:ext cx="153073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09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2E6ACDD-55D7-42A3-5A86-71BEF903DF45}"/>
              </a:ext>
            </a:extLst>
          </p:cNvPr>
          <p:cNvSpPr/>
          <p:nvPr userDrawn="1"/>
        </p:nvSpPr>
        <p:spPr>
          <a:xfrm>
            <a:off x="8876416" y="0"/>
            <a:ext cx="267583" cy="6858000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9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76089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1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A069E99-2EC5-759C-6F85-A8C307B4E0D2}"/>
              </a:ext>
            </a:extLst>
          </p:cNvPr>
          <p:cNvSpPr/>
          <p:nvPr userDrawn="1"/>
        </p:nvSpPr>
        <p:spPr>
          <a:xfrm>
            <a:off x="8409451" y="6543191"/>
            <a:ext cx="502079" cy="102806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258" tIns="44128" rIns="88258" bIns="44128" rtlCol="0" anchor="ctr"/>
          <a:lstStyle/>
          <a:p>
            <a:pPr algn="ctr"/>
            <a:endParaRPr lang="ko-KR" altLang="en-US" sz="14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Rix모던고딕 M" panose="02020603020101020101" pitchFamily="18" charset="-127"/>
              <a:ea typeface="Rix모던고딕 M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A87AA-CB39-C831-BAA8-4D8080CD7A27}"/>
              </a:ext>
            </a:extLst>
          </p:cNvPr>
          <p:cNvSpPr txBox="1"/>
          <p:nvPr userDrawn="1"/>
        </p:nvSpPr>
        <p:spPr>
          <a:xfrm>
            <a:off x="7718779" y="6525344"/>
            <a:ext cx="59336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10675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Page  </a:t>
            </a:r>
            <a:r>
              <a:rPr lang="ko-KR" altLang="en-US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｜</a:t>
            </a:r>
            <a:r>
              <a:rPr lang="en-US" altLang="ko-KR" sz="900" kern="12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  </a:t>
            </a:r>
            <a:fld id="{6CA9308D-C813-46AB-A312-6B09BED921ED}" type="slidenum">
              <a:rPr lang="ko-KR" altLang="en-US" sz="900" kern="1200" spc="-54" smtClean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pPr marL="0" marR="0" lvl="0" indent="0" algn="r" defTabSz="106756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ko-KR" altLang="en-US" sz="900" kern="1200" spc="-54" dirty="0">
              <a:gradFill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</a:gsLst>
                <a:lin ang="5400000" scaled="0"/>
              </a:gradFill>
              <a:latin typeface="+mn-ea"/>
              <a:ea typeface="+mn-ea"/>
              <a:cs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1445618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2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2515147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3</a:t>
            </a:r>
            <a:endParaRPr lang="en-US" altLang="ko-KR" sz="1100" b="1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584676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4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465420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5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572373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6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4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2E6ACDD-55D7-42A3-5A86-71BEF903DF45}"/>
              </a:ext>
            </a:extLst>
          </p:cNvPr>
          <p:cNvSpPr/>
          <p:nvPr userDrawn="1"/>
        </p:nvSpPr>
        <p:spPr>
          <a:xfrm>
            <a:off x="8876416" y="0"/>
            <a:ext cx="267583" cy="6858000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9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76089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1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A069E99-2EC5-759C-6F85-A8C307B4E0D2}"/>
              </a:ext>
            </a:extLst>
          </p:cNvPr>
          <p:cNvSpPr/>
          <p:nvPr userDrawn="1"/>
        </p:nvSpPr>
        <p:spPr>
          <a:xfrm>
            <a:off x="8409451" y="6543191"/>
            <a:ext cx="502079" cy="102806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258" tIns="44128" rIns="88258" bIns="44128" rtlCol="0" anchor="ctr"/>
          <a:lstStyle/>
          <a:p>
            <a:pPr algn="ctr"/>
            <a:endParaRPr lang="ko-KR" altLang="en-US" sz="14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Rix모던고딕 M" panose="02020603020101020101" pitchFamily="18" charset="-127"/>
              <a:ea typeface="Rix모던고딕 M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A87AA-CB39-C831-BAA8-4D8080CD7A27}"/>
              </a:ext>
            </a:extLst>
          </p:cNvPr>
          <p:cNvSpPr txBox="1"/>
          <p:nvPr userDrawn="1"/>
        </p:nvSpPr>
        <p:spPr>
          <a:xfrm>
            <a:off x="7718779" y="6525344"/>
            <a:ext cx="59336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10675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Page  </a:t>
            </a:r>
            <a:r>
              <a:rPr lang="ko-KR" altLang="en-US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｜</a:t>
            </a:r>
            <a:r>
              <a:rPr lang="en-US" altLang="ko-KR" sz="900" kern="12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  </a:t>
            </a:r>
            <a:fld id="{6CA9308D-C813-46AB-A312-6B09BED921ED}" type="slidenum">
              <a:rPr lang="ko-KR" altLang="en-US" sz="900" kern="1200" spc="-54" smtClean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pPr marL="0" marR="0" lvl="0" indent="0" algn="r" defTabSz="106756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ko-KR" altLang="en-US" sz="900" kern="1200" spc="-54" dirty="0">
              <a:gradFill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</a:gsLst>
                <a:lin ang="5400000" scaled="0"/>
              </a:gradFill>
              <a:latin typeface="+mn-ea"/>
              <a:ea typeface="+mn-ea"/>
              <a:cs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1445618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2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2515147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3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584676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4</a:t>
            </a:r>
            <a:endParaRPr lang="en-US" altLang="ko-KR" sz="1100" b="1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465420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5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572373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6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62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2E6ACDD-55D7-42A3-5A86-71BEF903DF45}"/>
              </a:ext>
            </a:extLst>
          </p:cNvPr>
          <p:cNvSpPr/>
          <p:nvPr userDrawn="1"/>
        </p:nvSpPr>
        <p:spPr>
          <a:xfrm>
            <a:off x="8876416" y="0"/>
            <a:ext cx="267583" cy="6858000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9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76089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1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A069E99-2EC5-759C-6F85-A8C307B4E0D2}"/>
              </a:ext>
            </a:extLst>
          </p:cNvPr>
          <p:cNvSpPr/>
          <p:nvPr userDrawn="1"/>
        </p:nvSpPr>
        <p:spPr>
          <a:xfrm>
            <a:off x="8409451" y="6543191"/>
            <a:ext cx="502079" cy="102806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258" tIns="44128" rIns="88258" bIns="44128" rtlCol="0" anchor="ctr"/>
          <a:lstStyle/>
          <a:p>
            <a:pPr algn="ctr"/>
            <a:endParaRPr lang="ko-KR" altLang="en-US" sz="14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Rix모던고딕 M" panose="02020603020101020101" pitchFamily="18" charset="-127"/>
              <a:ea typeface="Rix모던고딕 M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A87AA-CB39-C831-BAA8-4D8080CD7A27}"/>
              </a:ext>
            </a:extLst>
          </p:cNvPr>
          <p:cNvSpPr txBox="1"/>
          <p:nvPr userDrawn="1"/>
        </p:nvSpPr>
        <p:spPr>
          <a:xfrm>
            <a:off x="7718779" y="6525344"/>
            <a:ext cx="59336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10675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Page  </a:t>
            </a:r>
            <a:r>
              <a:rPr lang="ko-KR" altLang="en-US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｜</a:t>
            </a:r>
            <a:r>
              <a:rPr lang="en-US" altLang="ko-KR" sz="900" kern="12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  </a:t>
            </a:r>
            <a:fld id="{6CA9308D-C813-46AB-A312-6B09BED921ED}" type="slidenum">
              <a:rPr lang="ko-KR" altLang="en-US" sz="900" kern="1200" spc="-54" smtClean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pPr marL="0" marR="0" lvl="0" indent="0" algn="r" defTabSz="106756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ko-KR" altLang="en-US" sz="900" kern="1200" spc="-54" dirty="0">
              <a:gradFill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</a:gsLst>
                <a:lin ang="5400000" scaled="0"/>
              </a:gradFill>
              <a:latin typeface="+mn-ea"/>
              <a:ea typeface="+mn-ea"/>
              <a:cs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1445618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2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2515147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3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584676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4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465420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5</a:t>
            </a:r>
            <a:endParaRPr lang="en-US" altLang="ko-KR" sz="1100" b="1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572373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6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3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2E6ACDD-55D7-42A3-5A86-71BEF903DF45}"/>
              </a:ext>
            </a:extLst>
          </p:cNvPr>
          <p:cNvSpPr/>
          <p:nvPr userDrawn="1"/>
        </p:nvSpPr>
        <p:spPr>
          <a:xfrm>
            <a:off x="8876416" y="0"/>
            <a:ext cx="267583" cy="6858000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9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76089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1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A069E99-2EC5-759C-6F85-A8C307B4E0D2}"/>
              </a:ext>
            </a:extLst>
          </p:cNvPr>
          <p:cNvSpPr/>
          <p:nvPr userDrawn="1"/>
        </p:nvSpPr>
        <p:spPr>
          <a:xfrm>
            <a:off x="8409451" y="6543191"/>
            <a:ext cx="502079" cy="102806"/>
          </a:xfrm>
          <a:prstGeom prst="rect">
            <a:avLst/>
          </a:prstGeom>
          <a:solidFill>
            <a:srgbClr val="09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258" tIns="44128" rIns="88258" bIns="44128" rtlCol="0" anchor="ctr"/>
          <a:lstStyle/>
          <a:p>
            <a:pPr algn="ctr"/>
            <a:endParaRPr lang="ko-KR" altLang="en-US" sz="1400" dirty="0"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</a:gsLst>
                <a:lin ang="5400000" scaled="0"/>
              </a:gradFill>
              <a:latin typeface="Rix모던고딕 M" panose="02020603020101020101" pitchFamily="18" charset="-127"/>
              <a:ea typeface="Rix모던고딕 M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A87AA-CB39-C831-BAA8-4D8080CD7A27}"/>
              </a:ext>
            </a:extLst>
          </p:cNvPr>
          <p:cNvSpPr txBox="1"/>
          <p:nvPr userDrawn="1"/>
        </p:nvSpPr>
        <p:spPr>
          <a:xfrm>
            <a:off x="7718779" y="6525344"/>
            <a:ext cx="59336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106756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Page  </a:t>
            </a:r>
            <a:r>
              <a:rPr lang="ko-KR" altLang="en-US" sz="9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｜</a:t>
            </a:r>
            <a:r>
              <a:rPr lang="en-US" altLang="ko-KR" sz="900" kern="1200" spc="-54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t>  </a:t>
            </a:r>
            <a:fld id="{6CA9308D-C813-46AB-A312-6B09BED921ED}" type="slidenum">
              <a:rPr lang="ko-KR" altLang="en-US" sz="900" kern="1200" spc="-54" smtClean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+mn-ea"/>
                <a:ea typeface="+mn-ea"/>
                <a:cs typeface="Tahoma" pitchFamily="34" charset="0"/>
              </a:rPr>
              <a:pPr marL="0" marR="0" lvl="0" indent="0" algn="r" defTabSz="106756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ko-KR" altLang="en-US" sz="900" kern="1200" spc="-54" dirty="0">
              <a:gradFill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</a:gsLst>
                <a:lin ang="5400000" scaled="0"/>
              </a:gradFill>
              <a:latin typeface="+mn-ea"/>
              <a:ea typeface="+mn-ea"/>
              <a:cs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1445618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2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2515147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3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3584676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4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465420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5</a:t>
            </a:r>
            <a:endParaRPr lang="en-US" altLang="ko-KR" sz="1100" b="1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1A650B-68A0-4B79-9344-36596FC7A44F}"/>
              </a:ext>
            </a:extLst>
          </p:cNvPr>
          <p:cNvSpPr txBox="1"/>
          <p:nvPr userDrawn="1"/>
        </p:nvSpPr>
        <p:spPr>
          <a:xfrm>
            <a:off x="8920177" y="5723735"/>
            <a:ext cx="169277" cy="698416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100" b="1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PART  6</a:t>
            </a:r>
            <a:endParaRPr lang="en-US" altLang="ko-KR" sz="1100" b="1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F5C8060-172A-0742-5710-C878AF093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 l="36859" t="41250" r="11372" b="11038"/>
          <a:stretch>
            <a:fillRect/>
          </a:stretch>
        </p:blipFill>
        <p:spPr>
          <a:xfrm>
            <a:off x="-10336" y="1"/>
            <a:ext cx="2036563" cy="1918109"/>
          </a:xfrm>
          <a:custGeom>
            <a:avLst/>
            <a:gdLst>
              <a:gd name="connsiteX0" fmla="*/ 0 w 2036563"/>
              <a:gd name="connsiteY0" fmla="*/ 0 h 1918109"/>
              <a:gd name="connsiteX1" fmla="*/ 2036563 w 2036563"/>
              <a:gd name="connsiteY1" fmla="*/ 0 h 1918109"/>
              <a:gd name="connsiteX2" fmla="*/ 2036563 w 2036563"/>
              <a:gd name="connsiteY2" fmla="*/ 1918109 h 1918109"/>
              <a:gd name="connsiteX3" fmla="*/ 0 w 2036563"/>
              <a:gd name="connsiteY3" fmla="*/ 1918109 h 191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563" h="1918109">
                <a:moveTo>
                  <a:pt x="0" y="0"/>
                </a:moveTo>
                <a:lnTo>
                  <a:pt x="2036563" y="0"/>
                </a:lnTo>
                <a:lnTo>
                  <a:pt x="2036563" y="1918109"/>
                </a:lnTo>
                <a:lnTo>
                  <a:pt x="0" y="1918109"/>
                </a:lnTo>
                <a:close/>
              </a:path>
            </a:pathLst>
          </a:cu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89" y="177841"/>
            <a:ext cx="914122" cy="7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79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제목 슬라이드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48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CD51-D941-4848-9C71-11D8F795C3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2521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CD51-D941-4848-9C71-11D8F795C39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2978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93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476375" y="1124746"/>
            <a:ext cx="6264275" cy="1224409"/>
          </a:xfrm>
        </p:spPr>
        <p:txBody>
          <a:bodyPr/>
          <a:lstStyle>
            <a:lvl1pPr algn="ctr">
              <a:defRPr sz="2700" i="0"/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 bwMode="white">
          <a:xfrm>
            <a:off x="1480343" y="3573016"/>
            <a:ext cx="6256338" cy="72008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350" b="1">
                <a:solidFill>
                  <a:schemeClr val="accent2"/>
                </a:solidFill>
              </a:defRPr>
            </a:lvl1pPr>
          </a:lstStyle>
          <a:p>
            <a:r>
              <a:rPr lang="ko-KR" altLang="en-US"/>
              <a:t>클릭하여 마스터 부제목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23172692"/>
      </p:ext>
    </p:extLst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48989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DD61C2-492C-4B3D-8597-1CE962266C0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2" descr="C:\Users\정현지\Desktop\ppt탬플릿-04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45800"/>
          <a:stretch/>
        </p:blipFill>
        <p:spPr bwMode="auto">
          <a:xfrm>
            <a:off x="0" y="1309252"/>
            <a:ext cx="9144000" cy="38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B647D54-A0A3-A548-9937-ED2B16B0FD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0" y="6113191"/>
            <a:ext cx="3600000" cy="608285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243" y="1410591"/>
            <a:ext cx="2500858" cy="61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_x449727368" descr="EMB000032d0117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691" y="1376875"/>
            <a:ext cx="2902152" cy="68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28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EADPLAY2\Downloads\시그니춰2\기초과학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5" y="6543263"/>
            <a:ext cx="1370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333377"/>
            <a:ext cx="7493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8" y="44626"/>
            <a:ext cx="7848872" cy="504825"/>
          </a:xfrm>
        </p:spPr>
        <p:txBody>
          <a:bodyPr/>
          <a:lstStyle>
            <a:lvl1pPr algn="l">
              <a:defRPr i="0"/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980728"/>
            <a:ext cx="8374062" cy="511175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ko-KR" altLang="en-US" dirty="0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00563" y="6543677"/>
            <a:ext cx="504825" cy="314325"/>
          </a:xfrm>
        </p:spPr>
        <p:txBody>
          <a:bodyPr/>
          <a:lstStyle>
            <a:lvl1pPr>
              <a:defRPr sz="825" smtClean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defTabSz="685800"/>
            <a:fld id="{CBDFE801-12C8-4F13-B746-602FA5FAD2E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 defTabSz="685800"/>
              <a:t>‹#›</a:t>
            </a:fld>
            <a:endParaRPr lang="ko-KR" altLang="en-US">
              <a:solidFill>
                <a:srgbClr val="C1D1D3">
                  <a:lumMod val="75000"/>
                </a:srgb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0F5A9B-8D0A-2046-A1DC-194D2E869C36}"/>
              </a:ext>
            </a:extLst>
          </p:cNvPr>
          <p:cNvSpPr txBox="1"/>
          <p:nvPr userDrawn="1"/>
        </p:nvSpPr>
        <p:spPr>
          <a:xfrm>
            <a:off x="8201444" y="6450154"/>
            <a:ext cx="8742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350" b="1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IRIS</a:t>
            </a:r>
            <a:endParaRPr kumimoji="1" lang="ko-KR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511723"/>
      </p:ext>
    </p:extLst>
  </p:cSld>
  <p:clrMapOvr>
    <a:masterClrMapping/>
  </p:clrMapOvr>
  <p:transition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latinLnBrk="1"/>
            <a:fld id="{86849F32-FF8C-4E90-93E2-2CDFD6387448}" type="datetime1">
              <a:rPr lang="ko-KR" altLang="en-US" sz="1350" smtClean="0">
                <a:solidFill>
                  <a:srgbClr val="113F71"/>
                </a:solidFill>
              </a:rPr>
              <a:pPr defTabSz="685800" latinLnBrk="1"/>
              <a:t>2022-10-11</a:t>
            </a:fld>
            <a:endParaRPr lang="ko-KR" altLang="en-US" sz="1350">
              <a:solidFill>
                <a:srgbClr val="113F7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ko-KR" altLang="en-US">
              <a:solidFill>
                <a:srgbClr val="113F7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DFE801-12C8-4F13-B746-602FA5FAD2E4}" type="slidenum">
              <a:rPr lang="ko-KR" altLang="en-US" smtClean="0">
                <a:solidFill>
                  <a:srgbClr val="113F71"/>
                </a:solidFill>
              </a:rPr>
              <a:pPr defTabSz="685800"/>
              <a:t>‹#›</a:t>
            </a:fld>
            <a:endParaRPr lang="ko-KR" altLang="en-US">
              <a:solidFill>
                <a:srgbClr val="113F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3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latinLnBrk="1"/>
            <a:fld id="{E05F0964-5AC0-4832-B211-58DC9CE791CE}" type="datetime1">
              <a:rPr lang="ko-KR" altLang="en-US" sz="1350" smtClean="0">
                <a:solidFill>
                  <a:srgbClr val="113F71"/>
                </a:solidFill>
              </a:rPr>
              <a:pPr defTabSz="685800" latinLnBrk="1"/>
              <a:t>2022-10-11</a:t>
            </a:fld>
            <a:endParaRPr lang="ko-KR" altLang="en-US" sz="1350">
              <a:solidFill>
                <a:srgbClr val="113F7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ko-KR" altLang="en-US">
              <a:solidFill>
                <a:srgbClr val="113F7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DFE801-12C8-4F13-B746-602FA5FAD2E4}" type="slidenum">
              <a:rPr lang="ko-KR" altLang="en-US" smtClean="0">
                <a:solidFill>
                  <a:srgbClr val="113F71"/>
                </a:solidFill>
              </a:rPr>
              <a:pPr defTabSz="685800"/>
              <a:t>‹#›</a:t>
            </a:fld>
            <a:endParaRPr lang="ko-KR" altLang="en-US">
              <a:solidFill>
                <a:srgbClr val="113F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59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latinLnBrk="1"/>
            <a:fld id="{3D3CC7D6-AC9B-482A-8A2F-422041896BC8}" type="datetimeFigureOut">
              <a:rPr lang="ko-KR" altLang="en-US" sz="1350" smtClean="0">
                <a:solidFill>
                  <a:srgbClr val="113F71"/>
                </a:solidFill>
              </a:rPr>
              <a:pPr defTabSz="685800" latinLnBrk="1"/>
              <a:t>2022-10-11</a:t>
            </a:fld>
            <a:endParaRPr lang="ko-KR" altLang="en-US" sz="1350">
              <a:solidFill>
                <a:srgbClr val="113F71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ko-KR" altLang="en-US">
              <a:solidFill>
                <a:srgbClr val="113F7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FDEE79-9AC5-43A5-9C39-14B593E26C41}" type="slidenum">
              <a:rPr lang="ko-KR" altLang="en-US" smtClean="0">
                <a:solidFill>
                  <a:srgbClr val="113F71"/>
                </a:solidFill>
              </a:rPr>
              <a:pPr defTabSz="685800"/>
              <a:t>‹#›</a:t>
            </a:fld>
            <a:endParaRPr lang="ko-KR" altLang="en-US">
              <a:solidFill>
                <a:srgbClr val="113F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486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67920"/>
            <a:ext cx="146192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_x449727368" descr="EMB000032d0117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711" y="6466411"/>
            <a:ext cx="153073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2322" y="6506251"/>
            <a:ext cx="2057400" cy="365125"/>
          </a:xfrm>
        </p:spPr>
        <p:txBody>
          <a:bodyPr/>
          <a:lstStyle>
            <a:lvl1pPr algn="ctr">
              <a:defRPr sz="1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DD61C2-492C-4B3D-8597-1CE962266C0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580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67920"/>
            <a:ext cx="146192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_x449727368" descr="EMB000032d0117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711" y="6466411"/>
            <a:ext cx="153073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정현지\Desktop\ppt탬플릿-06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0" t="3962" b="4689"/>
          <a:stretch/>
        </p:blipFill>
        <p:spPr bwMode="auto">
          <a:xfrm>
            <a:off x="6298285" y="146018"/>
            <a:ext cx="284380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직선 연결선 13"/>
          <p:cNvCxnSpPr/>
          <p:nvPr userDrawn="1"/>
        </p:nvCxnSpPr>
        <p:spPr>
          <a:xfrm>
            <a:off x="753669" y="3250313"/>
            <a:ext cx="5616624" cy="13173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2322" y="6506251"/>
            <a:ext cx="2057400" cy="365125"/>
          </a:xfrm>
        </p:spPr>
        <p:txBody>
          <a:bodyPr/>
          <a:lstStyle>
            <a:lvl1pPr algn="ctr">
              <a:defRPr sz="1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DD61C2-492C-4B3D-8597-1CE962266C0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2810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110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" y="6480768"/>
            <a:ext cx="146192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_x449727368" descr="EMB000032d0117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480" y="6489912"/>
            <a:ext cx="153073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2322" y="6506251"/>
            <a:ext cx="2057400" cy="365125"/>
          </a:xfrm>
        </p:spPr>
        <p:txBody>
          <a:bodyPr/>
          <a:lstStyle>
            <a:lvl1pPr algn="ctr">
              <a:defRPr sz="1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DD61C2-492C-4B3D-8597-1CE962266C0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5" name="Picture 2" descr="C:\Users\정현지\Desktop\ppt탬플릿-0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b="14300"/>
          <a:stretch/>
        </p:blipFill>
        <p:spPr bwMode="auto">
          <a:xfrm>
            <a:off x="-4130" y="0"/>
            <a:ext cx="9148130" cy="6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254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166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763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D61C2-492C-4B3D-8597-1CE962266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9419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5" r:id="rId13"/>
    <p:sldLayoutId id="2147483676" r:id="rId14"/>
    <p:sldLayoutId id="2147483691" r:id="rId15"/>
    <p:sldLayoutId id="2147483692" r:id="rId16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C34E0-3A40-44BE-BC24-34C7DF48BE3A}" type="datetimeFigureOut">
              <a:rPr lang="ko-KR" altLang="en-US" smtClean="0"/>
              <a:t>2022-10-11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5A9A3-90F8-4FE3-A37B-BACC8DB460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745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8" name="Freeform 610"/>
          <p:cNvSpPr>
            <a:spLocks/>
          </p:cNvSpPr>
          <p:nvPr/>
        </p:nvSpPr>
        <p:spPr bwMode="gray">
          <a:xfrm>
            <a:off x="0" y="3500438"/>
            <a:ext cx="9544050" cy="3357562"/>
          </a:xfrm>
          <a:custGeom>
            <a:avLst/>
            <a:gdLst/>
            <a:ahLst/>
            <a:cxnLst>
              <a:cxn ang="0">
                <a:pos x="5760" y="0"/>
              </a:cxn>
              <a:cxn ang="0">
                <a:pos x="4332" y="1484"/>
              </a:cxn>
              <a:cxn ang="0">
                <a:pos x="0" y="1493"/>
              </a:cxn>
              <a:cxn ang="0">
                <a:pos x="1" y="1706"/>
              </a:cxn>
              <a:cxn ang="0">
                <a:pos x="5760" y="1671"/>
              </a:cxn>
            </a:cxnLst>
            <a:rect l="0" t="0" r="r" b="b"/>
            <a:pathLst>
              <a:path w="6012" h="1706">
                <a:moveTo>
                  <a:pt x="5760" y="0"/>
                </a:moveTo>
                <a:cubicBezTo>
                  <a:pt x="5736" y="43"/>
                  <a:pt x="6012" y="1484"/>
                  <a:pt x="4332" y="1484"/>
                </a:cubicBezTo>
                <a:lnTo>
                  <a:pt x="0" y="1493"/>
                </a:lnTo>
                <a:lnTo>
                  <a:pt x="1" y="1706"/>
                </a:lnTo>
                <a:lnTo>
                  <a:pt x="5760" y="1671"/>
                </a:lnTo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tint val="38039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1" i="0" u="none" strike="noStrike" kern="1200" cap="none" spc="0" normalizeH="0" baseline="0" noProof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2897" name="Freeform 609"/>
          <p:cNvSpPr>
            <a:spLocks/>
          </p:cNvSpPr>
          <p:nvPr/>
        </p:nvSpPr>
        <p:spPr bwMode="gray">
          <a:xfrm>
            <a:off x="0" y="5264152"/>
            <a:ext cx="9144000" cy="1693863"/>
          </a:xfrm>
          <a:custGeom>
            <a:avLst/>
            <a:gdLst/>
            <a:ahLst/>
            <a:cxnLst>
              <a:cxn ang="0">
                <a:pos x="5754" y="0"/>
              </a:cxn>
              <a:cxn ang="0">
                <a:pos x="4722" y="486"/>
              </a:cxn>
              <a:cxn ang="0">
                <a:pos x="0" y="489"/>
              </a:cxn>
              <a:cxn ang="0">
                <a:pos x="1" y="689"/>
              </a:cxn>
              <a:cxn ang="0">
                <a:pos x="5760" y="657"/>
              </a:cxn>
            </a:cxnLst>
            <a:rect l="0" t="0" r="r" b="b"/>
            <a:pathLst>
              <a:path w="5760" h="689">
                <a:moveTo>
                  <a:pt x="5754" y="0"/>
                </a:moveTo>
                <a:cubicBezTo>
                  <a:pt x="5730" y="0"/>
                  <a:pt x="5640" y="474"/>
                  <a:pt x="4722" y="486"/>
                </a:cubicBezTo>
                <a:lnTo>
                  <a:pt x="0" y="489"/>
                </a:lnTo>
                <a:lnTo>
                  <a:pt x="1" y="689"/>
                </a:lnTo>
                <a:lnTo>
                  <a:pt x="5760" y="657"/>
                </a:lnTo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15294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1" i="0" u="none" strike="noStrike" kern="1200" cap="none" spc="0" normalizeH="0" baseline="0" noProof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2896" name="Freeform 608"/>
          <p:cNvSpPr>
            <a:spLocks/>
          </p:cNvSpPr>
          <p:nvPr/>
        </p:nvSpPr>
        <p:spPr bwMode="gray">
          <a:xfrm>
            <a:off x="0" y="584202"/>
            <a:ext cx="9144000" cy="1260475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0" y="776"/>
              </a:cxn>
              <a:cxn ang="0">
                <a:pos x="1600" y="88"/>
              </a:cxn>
              <a:cxn ang="0">
                <a:pos x="5760" y="88"/>
              </a:cxn>
              <a:cxn ang="0">
                <a:pos x="5760" y="0"/>
              </a:cxn>
              <a:cxn ang="0">
                <a:pos x="752" y="0"/>
              </a:cxn>
            </a:cxnLst>
            <a:rect l="0" t="0" r="r" b="b"/>
            <a:pathLst>
              <a:path w="5760" h="794">
                <a:moveTo>
                  <a:pt x="0" y="96"/>
                </a:moveTo>
                <a:lnTo>
                  <a:pt x="0" y="776"/>
                </a:lnTo>
                <a:cubicBezTo>
                  <a:pt x="32" y="794"/>
                  <a:pt x="336" y="56"/>
                  <a:pt x="1600" y="88"/>
                </a:cubicBezTo>
                <a:lnTo>
                  <a:pt x="5760" y="88"/>
                </a:lnTo>
                <a:lnTo>
                  <a:pt x="5760" y="0"/>
                </a:lnTo>
                <a:lnTo>
                  <a:pt x="752" y="0"/>
                </a:lnTo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15294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1" i="0" u="none" strike="noStrike" kern="1200" cap="none" spc="0" normalizeH="0" baseline="0" noProof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011863" y="6513515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0" hangingPunct="1">
              <a:defRPr sz="750" b="0">
                <a:latin typeface="+mn-lt"/>
                <a:ea typeface="굴림" pitchFamily="50" charset="-127"/>
              </a:defRPr>
            </a:lvl1pPr>
          </a:lstStyle>
          <a:p>
            <a:pPr defTabSz="685800"/>
            <a:endParaRPr lang="ko-KR" altLang="en-US">
              <a:solidFill>
                <a:srgbClr val="113F71"/>
              </a:solidFill>
            </a:endParaRP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344863" y="6551615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0" hangingPunct="1">
              <a:defRPr sz="750">
                <a:latin typeface="+mn-lt"/>
                <a:ea typeface="굴림" pitchFamily="50" charset="-127"/>
              </a:defRPr>
            </a:lvl1pPr>
          </a:lstStyle>
          <a:p>
            <a:pPr defTabSz="685800"/>
            <a:fld id="{CBDFE801-12C8-4F13-B746-602FA5FAD2E4}" type="slidenum">
              <a:rPr lang="ko-KR" altLang="en-US" smtClean="0">
                <a:solidFill>
                  <a:srgbClr val="113F71"/>
                </a:solidFill>
              </a:rPr>
              <a:pPr defTabSz="685800"/>
              <a:t>‹#›</a:t>
            </a:fld>
            <a:endParaRPr lang="ko-KR" altLang="en-US">
              <a:solidFill>
                <a:srgbClr val="113F71"/>
              </a:solidFill>
            </a:endParaRPr>
          </a:p>
        </p:txBody>
      </p:sp>
      <p:sp>
        <p:nvSpPr>
          <p:cNvPr id="1031" name="Freeform 604" descr="hangul_p"/>
          <p:cNvSpPr>
            <a:spLocks/>
          </p:cNvSpPr>
          <p:nvPr/>
        </p:nvSpPr>
        <p:spPr bwMode="gray">
          <a:xfrm>
            <a:off x="0" y="0"/>
            <a:ext cx="9144000" cy="1168400"/>
          </a:xfrm>
          <a:custGeom>
            <a:avLst/>
            <a:gdLst>
              <a:gd name="T0" fmla="*/ 0 w 5760"/>
              <a:gd name="T1" fmla="*/ 0 h 680"/>
              <a:gd name="T2" fmla="*/ 0 w 5760"/>
              <a:gd name="T3" fmla="*/ 2147483647 h 680"/>
              <a:gd name="T4" fmla="*/ 2147483647 w 5760"/>
              <a:gd name="T5" fmla="*/ 2147483647 h 680"/>
              <a:gd name="T6" fmla="*/ 2147483647 w 5760"/>
              <a:gd name="T7" fmla="*/ 2147483647 h 680"/>
              <a:gd name="T8" fmla="*/ 2147483647 w 5760"/>
              <a:gd name="T9" fmla="*/ 0 h 680"/>
              <a:gd name="T10" fmla="*/ 0 w 5760"/>
              <a:gd name="T11" fmla="*/ 0 h 6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0" h="680">
                <a:moveTo>
                  <a:pt x="0" y="0"/>
                </a:moveTo>
                <a:lnTo>
                  <a:pt x="0" y="680"/>
                </a:lnTo>
                <a:cubicBezTo>
                  <a:pt x="240" y="520"/>
                  <a:pt x="472" y="312"/>
                  <a:pt x="1456" y="344"/>
                </a:cubicBezTo>
                <a:lnTo>
                  <a:pt x="5760" y="342"/>
                </a:lnTo>
                <a:lnTo>
                  <a:pt x="5760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marL="0" marR="0" lvl="0" indent="0" algn="l" defTabSz="6858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1" i="0" u="none" strike="noStrike" kern="1200" cap="none" spc="0" normalizeH="0" baseline="0" noProof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굴림" charset="-127"/>
              <a:cs typeface="+mn-cs"/>
            </a:endParaRPr>
          </a:p>
        </p:txBody>
      </p:sp>
      <p:sp>
        <p:nvSpPr>
          <p:cNvPr id="1032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900113" y="44452"/>
            <a:ext cx="78501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33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95288" y="1196975"/>
            <a:ext cx="837406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38930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transition>
    <p:cover/>
  </p:transition>
  <p:hf hdr="0" ftr="0" dt="0"/>
  <p:txStyles>
    <p:titleStyle>
      <a:lvl1pPr algn="r" rtl="0" eaLnBrk="1" fontAlgn="base" latinLnBrk="1" hangingPunct="1">
        <a:spcBef>
          <a:spcPct val="0"/>
        </a:spcBef>
        <a:spcAft>
          <a:spcPct val="0"/>
        </a:spcAft>
        <a:defRPr sz="21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latinLnBrk="1" hangingPunct="1">
        <a:spcBef>
          <a:spcPct val="0"/>
        </a:spcBef>
        <a:spcAft>
          <a:spcPct val="0"/>
        </a:spcAft>
        <a:defRPr sz="2100" b="1" i="1">
          <a:solidFill>
            <a:schemeClr val="bg1"/>
          </a:solidFill>
          <a:latin typeface="맑은 고딕" pitchFamily="50" charset="-127"/>
        </a:defRPr>
      </a:lvl2pPr>
      <a:lvl3pPr algn="r" rtl="0" eaLnBrk="1" fontAlgn="base" latinLnBrk="1" hangingPunct="1">
        <a:spcBef>
          <a:spcPct val="0"/>
        </a:spcBef>
        <a:spcAft>
          <a:spcPct val="0"/>
        </a:spcAft>
        <a:defRPr sz="2100" b="1" i="1">
          <a:solidFill>
            <a:schemeClr val="bg1"/>
          </a:solidFill>
          <a:latin typeface="맑은 고딕" pitchFamily="50" charset="-127"/>
        </a:defRPr>
      </a:lvl3pPr>
      <a:lvl4pPr algn="r" rtl="0" eaLnBrk="1" fontAlgn="base" latinLnBrk="1" hangingPunct="1">
        <a:spcBef>
          <a:spcPct val="0"/>
        </a:spcBef>
        <a:spcAft>
          <a:spcPct val="0"/>
        </a:spcAft>
        <a:defRPr sz="2100" b="1" i="1">
          <a:solidFill>
            <a:schemeClr val="bg1"/>
          </a:solidFill>
          <a:latin typeface="맑은 고딕" pitchFamily="50" charset="-127"/>
        </a:defRPr>
      </a:lvl4pPr>
      <a:lvl5pPr algn="r" rtl="0" eaLnBrk="1" fontAlgn="base" latinLnBrk="1" hangingPunct="1">
        <a:spcBef>
          <a:spcPct val="0"/>
        </a:spcBef>
        <a:spcAft>
          <a:spcPct val="0"/>
        </a:spcAft>
        <a:defRPr sz="2100" b="1" i="1">
          <a:solidFill>
            <a:schemeClr val="bg1"/>
          </a:solidFill>
          <a:latin typeface="맑은 고딕" pitchFamily="50" charset="-127"/>
        </a:defRPr>
      </a:lvl5pPr>
      <a:lvl6pPr marL="342900" algn="r" rtl="0" eaLnBrk="1" fontAlgn="base" latinLnBrk="1" hangingPunct="1">
        <a:spcBef>
          <a:spcPct val="0"/>
        </a:spcBef>
        <a:spcAft>
          <a:spcPct val="0"/>
        </a:spcAft>
        <a:defRPr sz="2100" b="1" i="1">
          <a:solidFill>
            <a:schemeClr val="bg1"/>
          </a:solidFill>
          <a:latin typeface="Verdana" pitchFamily="34" charset="0"/>
        </a:defRPr>
      </a:lvl6pPr>
      <a:lvl7pPr marL="685800" algn="r" rtl="0" eaLnBrk="1" fontAlgn="base" latinLnBrk="1" hangingPunct="1">
        <a:spcBef>
          <a:spcPct val="0"/>
        </a:spcBef>
        <a:spcAft>
          <a:spcPct val="0"/>
        </a:spcAft>
        <a:defRPr sz="2100" b="1" i="1">
          <a:solidFill>
            <a:schemeClr val="bg1"/>
          </a:solidFill>
          <a:latin typeface="Verdana" pitchFamily="34" charset="0"/>
        </a:defRPr>
      </a:lvl7pPr>
      <a:lvl8pPr marL="1028700" algn="r" rtl="0" eaLnBrk="1" fontAlgn="base" latinLnBrk="1" hangingPunct="1">
        <a:spcBef>
          <a:spcPct val="0"/>
        </a:spcBef>
        <a:spcAft>
          <a:spcPct val="0"/>
        </a:spcAft>
        <a:defRPr sz="2100" b="1" i="1">
          <a:solidFill>
            <a:schemeClr val="bg1"/>
          </a:solidFill>
          <a:latin typeface="Verdana" pitchFamily="34" charset="0"/>
        </a:defRPr>
      </a:lvl8pPr>
      <a:lvl9pPr marL="1371600" algn="r" rtl="0" eaLnBrk="1" fontAlgn="base" latinLnBrk="1" hangingPunct="1">
        <a:spcBef>
          <a:spcPct val="0"/>
        </a:spcBef>
        <a:spcAft>
          <a:spcPct val="0"/>
        </a:spcAft>
        <a:defRPr sz="2100" b="1" i="1">
          <a:solidFill>
            <a:schemeClr val="bg1"/>
          </a:solidFill>
          <a:latin typeface="Verdana" pitchFamily="34" charset="0"/>
        </a:defRPr>
      </a:lvl9pPr>
    </p:titleStyle>
    <p:bodyStyle>
      <a:lvl1pPr marL="257175" indent="-257175" algn="l" rtl="0" eaLnBrk="1" fontAlgn="base" latinLnBrk="1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latinLnBrk="1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1800">
          <a:solidFill>
            <a:schemeClr val="tx1"/>
          </a:solidFill>
          <a:latin typeface="+mn-lt"/>
        </a:defRPr>
      </a:lvl2pPr>
      <a:lvl3pPr marL="857250" indent="-171450" algn="l" rtl="0" eaLnBrk="1" fontAlgn="base" latinLnBrk="1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latinLnBrk="1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latinLnBrk="1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latinLnBrk="1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latinLnBrk="1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latinLnBrk="1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latinLnBrk="1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4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24.png"/><Relationship Id="rId5" Type="http://schemas.openxmlformats.org/officeDocument/2006/relationships/image" Target="../media/image41.jpeg"/><Relationship Id="rId10" Type="http://schemas.openxmlformats.org/officeDocument/2006/relationships/image" Target="../media/image45.png"/><Relationship Id="rId4" Type="http://schemas.openxmlformats.org/officeDocument/2006/relationships/image" Target="../media/image40.jpe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21.png"/><Relationship Id="rId5" Type="http://schemas.openxmlformats.org/officeDocument/2006/relationships/image" Target="../media/image48.png"/><Relationship Id="rId10" Type="http://schemas.openxmlformats.org/officeDocument/2006/relationships/image" Target="../media/image24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681888" y="2598680"/>
            <a:ext cx="72963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</a:rPr>
              <a:t>Status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 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of </a:t>
            </a:r>
            <a:r>
              <a:rPr lang="en-US" altLang="ko-KR" sz="3600" b="1" dirty="0">
                <a:solidFill>
                  <a:schemeClr val="bg1"/>
                </a:solidFill>
              </a:rPr>
              <a:t>RAON heavy ion accelerator 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facility</a:t>
            </a:r>
            <a:endParaRPr lang="en-US" altLang="ko-KR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Y견고딕" panose="02030600000101010101" pitchFamily="18" charset="-127"/>
            </a:endParaRPr>
          </a:p>
          <a:p>
            <a:pPr algn="ctr"/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	       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KWON on behalf of RISP</a:t>
            </a:r>
          </a:p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IBS, Daejeon, Korea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4360" y="4999281"/>
            <a:ext cx="4029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Trebuchet MS" panose="020B0603020202020204" pitchFamily="34" charset="0"/>
              </a:rPr>
              <a:t>October 12,   2022</a:t>
            </a:r>
          </a:p>
          <a:p>
            <a:pPr algn="ctr"/>
            <a:r>
              <a:rPr lang="en-US" altLang="ko-KR" dirty="0" smtClean="0">
                <a:latin typeface="Trebuchet MS" panose="020B0603020202020204" pitchFamily="34" charset="0"/>
              </a:rPr>
              <a:t>Aomori, JAPAN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1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688867" y="3768538"/>
            <a:ext cx="8004733" cy="2587598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2335165" y="188640"/>
            <a:ext cx="2615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맑은 고딕" panose="020B0503020000020004" pitchFamily="50" charset="-127"/>
                <a:cs typeface="+mn-cs"/>
              </a:rPr>
              <a:t>Phas</a:t>
            </a:r>
            <a:r>
              <a:rPr lang="en-US" altLang="ko-K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anose="020B0503020000020004" pitchFamily="50" charset="-127"/>
              </a:rPr>
              <a:t>ed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anose="020B0503020000020004" pitchFamily="50" charset="-127"/>
              </a:rPr>
              <a:t> Installation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1748158" y="6425807"/>
            <a:ext cx="5513885" cy="348006"/>
          </a:xfrm>
          <a:prstGeom prst="rect">
            <a:avLst/>
          </a:prstGeom>
          <a:solidFill>
            <a:srgbClr val="FFFF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" tIns="50400" rIns="50400" bIns="50400" rtlCol="0" anchor="ctr">
            <a:spAutoFit/>
          </a:bodyPr>
          <a:lstStyle/>
          <a:p>
            <a:r>
              <a:rPr lang="en-US" altLang="ko-KR" sz="1600" dirty="0" smtClean="0">
                <a:solidFill>
                  <a:srgbClr val="000066"/>
                </a:solidFill>
              </a:rPr>
              <a:t>SCL3 → installation done</a:t>
            </a:r>
            <a:r>
              <a:rPr lang="ko-KR" altLang="en-US" sz="1600" dirty="0" smtClean="0">
                <a:solidFill>
                  <a:srgbClr val="000066"/>
                </a:solidFill>
              </a:rPr>
              <a:t> </a:t>
            </a:r>
            <a:r>
              <a:rPr lang="en-US" altLang="ko-KR" sz="1600" dirty="0" smtClean="0">
                <a:solidFill>
                  <a:srgbClr val="000066"/>
                </a:solidFill>
              </a:rPr>
              <a:t>on 2021 &amp;  commissioning on Oct 2022</a:t>
            </a:r>
            <a:endParaRPr lang="en-US" altLang="ko-KR" sz="1600" dirty="0">
              <a:solidFill>
                <a:srgbClr val="000066"/>
              </a:solidFill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02" y="3768538"/>
            <a:ext cx="7596148" cy="2579002"/>
          </a:xfrm>
          <a:prstGeom prst="rect">
            <a:avLst/>
          </a:prstGeom>
        </p:spPr>
      </p:pic>
      <p:sp>
        <p:nvSpPr>
          <p:cNvPr id="19" name="오른쪽 화살표 18"/>
          <p:cNvSpPr/>
          <p:nvPr/>
        </p:nvSpPr>
        <p:spPr>
          <a:xfrm>
            <a:off x="2199640" y="4138449"/>
            <a:ext cx="4716000" cy="180000"/>
          </a:xfrm>
          <a:prstGeom prst="rightArrow">
            <a:avLst>
              <a:gd name="adj1" fmla="val 24962"/>
              <a:gd name="adj2" fmla="val 625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438" y="4228990"/>
            <a:ext cx="238676" cy="420070"/>
          </a:xfrm>
          <a:prstGeom prst="rect">
            <a:avLst/>
          </a:prstGeom>
        </p:spPr>
      </p:pic>
      <p:sp>
        <p:nvSpPr>
          <p:cNvPr id="21" name="오른쪽 화살표 20"/>
          <p:cNvSpPr/>
          <p:nvPr/>
        </p:nvSpPr>
        <p:spPr>
          <a:xfrm rot="10800000">
            <a:off x="1753517" y="4500188"/>
            <a:ext cx="2412000" cy="180000"/>
          </a:xfrm>
          <a:prstGeom prst="rightArrow">
            <a:avLst>
              <a:gd name="adj1" fmla="val 24962"/>
              <a:gd name="adj2" fmla="val 625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2290194" y="4920018"/>
            <a:ext cx="1399823" cy="1250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726502" y="4125806"/>
            <a:ext cx="1492918" cy="1575402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2141438" y="4353558"/>
            <a:ext cx="3739893" cy="1370614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5881332" y="4294711"/>
            <a:ext cx="2812268" cy="1875320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4226958" y="4385536"/>
            <a:ext cx="6208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1408FC"/>
                </a:solidFill>
              </a:rPr>
              <a:t>ECR</a:t>
            </a:r>
            <a:endParaRPr lang="ko-KR" altLang="en-US" b="1" dirty="0">
              <a:solidFill>
                <a:srgbClr val="1408FC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93053" y="5029437"/>
            <a:ext cx="6208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1408FC"/>
                </a:solidFill>
              </a:rPr>
              <a:t>ISOL</a:t>
            </a:r>
            <a:endParaRPr lang="ko-KR" altLang="en-US" b="1" dirty="0">
              <a:solidFill>
                <a:srgbClr val="1408FC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64138" y="4512252"/>
            <a:ext cx="13498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1408FC"/>
                </a:solidFill>
              </a:rPr>
              <a:t>IF Separator</a:t>
            </a:r>
            <a:endParaRPr lang="ko-KR" altLang="en-US" b="1" dirty="0">
              <a:solidFill>
                <a:srgbClr val="1408FC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878708" y="5004187"/>
            <a:ext cx="8703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1408FC"/>
                </a:solidFill>
              </a:rPr>
              <a:t>KoBRA</a:t>
            </a:r>
            <a:endParaRPr lang="ko-KR" altLang="en-US" b="1" dirty="0">
              <a:solidFill>
                <a:srgbClr val="1408FC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39302" y="4959322"/>
            <a:ext cx="6321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1408FC"/>
                </a:solidFill>
              </a:rPr>
              <a:t>SCL3</a:t>
            </a:r>
            <a:endParaRPr lang="ko-KR" altLang="en-US" b="1" dirty="0">
              <a:solidFill>
                <a:srgbClr val="1408FC"/>
              </a:solidFill>
            </a:endParaRPr>
          </a:p>
        </p:txBody>
      </p:sp>
      <p:sp>
        <p:nvSpPr>
          <p:cNvPr id="33" name="오른쪽 화살표 32"/>
          <p:cNvSpPr/>
          <p:nvPr/>
        </p:nvSpPr>
        <p:spPr>
          <a:xfrm>
            <a:off x="2595302" y="4166212"/>
            <a:ext cx="288000" cy="180000"/>
          </a:xfrm>
          <a:prstGeom prst="rightArrow">
            <a:avLst>
              <a:gd name="adj1" fmla="val 24962"/>
              <a:gd name="adj2" fmla="val 625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오른쪽 화살표 33"/>
          <p:cNvSpPr/>
          <p:nvPr/>
        </p:nvSpPr>
        <p:spPr>
          <a:xfrm>
            <a:off x="4486606" y="4164424"/>
            <a:ext cx="288000" cy="180000"/>
          </a:xfrm>
          <a:prstGeom prst="rightArrow">
            <a:avLst>
              <a:gd name="adj1" fmla="val 24962"/>
              <a:gd name="adj2" fmla="val 625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오른쪽 화살표 34"/>
          <p:cNvSpPr/>
          <p:nvPr/>
        </p:nvSpPr>
        <p:spPr>
          <a:xfrm rot="10800000">
            <a:off x="3914844" y="4502723"/>
            <a:ext cx="288000" cy="180000"/>
          </a:xfrm>
          <a:prstGeom prst="rightArrow">
            <a:avLst>
              <a:gd name="adj1" fmla="val 24962"/>
              <a:gd name="adj2" fmla="val 625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오른쪽 화살표 35"/>
          <p:cNvSpPr/>
          <p:nvPr/>
        </p:nvSpPr>
        <p:spPr>
          <a:xfrm rot="16200000">
            <a:off x="4305447" y="4914188"/>
            <a:ext cx="396000" cy="180000"/>
          </a:xfrm>
          <a:prstGeom prst="rightArrow">
            <a:avLst>
              <a:gd name="adj1" fmla="val 24962"/>
              <a:gd name="adj2" fmla="val 625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2277622" y="3992666"/>
            <a:ext cx="4636321" cy="416477"/>
          </a:xfrm>
          <a:prstGeom prst="rect">
            <a:avLst/>
          </a:prstGeom>
          <a:solidFill>
            <a:srgbClr val="FF7171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117556" y="1581272"/>
            <a:ext cx="969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SCL3</a:t>
            </a:r>
            <a:endParaRPr lang="ko-KR" alt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531781" y="5642811"/>
            <a:ext cx="17908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High energy Experiment Hall</a:t>
            </a:r>
            <a:endParaRPr lang="ko-KR" altLang="en-US" dirty="0"/>
          </a:p>
        </p:txBody>
      </p:sp>
      <p:cxnSp>
        <p:nvCxnSpPr>
          <p:cNvPr id="6" name="직선 화살표 연결선 5"/>
          <p:cNvCxnSpPr/>
          <p:nvPr/>
        </p:nvCxnSpPr>
        <p:spPr>
          <a:xfrm flipH="1">
            <a:off x="5659722" y="3703322"/>
            <a:ext cx="475452" cy="489607"/>
          </a:xfrm>
          <a:prstGeom prst="straightConnector1">
            <a:avLst/>
          </a:prstGeom>
          <a:ln w="31750">
            <a:solidFill>
              <a:srgbClr val="FF71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9415" y="5682396"/>
            <a:ext cx="28749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Low energy </a:t>
            </a:r>
          </a:p>
          <a:p>
            <a:r>
              <a:rPr lang="en-US" altLang="ko-KR" dirty="0" smtClean="0"/>
              <a:t>Experiment Hall</a:t>
            </a:r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/>
          <a:stretch/>
        </p:blipFill>
        <p:spPr>
          <a:xfrm>
            <a:off x="703909" y="909471"/>
            <a:ext cx="3953688" cy="29614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D5B9B892-993F-F948-9BFA-B7E6AAB7EEFC}"/>
              </a:ext>
            </a:extLst>
          </p:cNvPr>
          <p:cNvSpPr/>
          <p:nvPr/>
        </p:nvSpPr>
        <p:spPr>
          <a:xfrm>
            <a:off x="4630607" y="893723"/>
            <a:ext cx="4062994" cy="29854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marL="126900" indent="-342900">
              <a:buFont typeface="Wingdings" panose="05000000000000000000" pitchFamily="2" charset="2"/>
              <a:buChar char="v"/>
            </a:pPr>
            <a:r>
              <a:rPr lang="en-US" altLang="ko-KR" sz="2400" b="1" dirty="0" smtClean="0">
                <a:solidFill>
                  <a:srgbClr val="000066"/>
                </a:solidFill>
              </a:rPr>
              <a:t>Phase 1(~2022)</a:t>
            </a:r>
            <a:endParaRPr lang="en-US" altLang="ko-KR" sz="2400" b="1" dirty="0">
              <a:solidFill>
                <a:srgbClr val="0000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2000" dirty="0" smtClean="0">
                <a:latin typeface="Helvetica"/>
                <a:ea typeface="MS PGothic" pitchFamily="34" charset="-128"/>
                <a:cs typeface="ＭＳ Ｐゴシック" charset="0"/>
              </a:rPr>
              <a:t>Injector, SCL3, ISOL beam commissioning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2000" dirty="0" smtClean="0">
                <a:latin typeface="Helvetica"/>
                <a:ea typeface="MS PGothic" pitchFamily="34" charset="-128"/>
                <a:cs typeface="ＭＳ Ｐゴシック" charset="0"/>
              </a:rPr>
              <a:t>All experimental systems </a:t>
            </a:r>
            <a:r>
              <a:rPr lang="en-US" altLang="ko-KR" sz="2000" dirty="0">
                <a:latin typeface="Helvetica"/>
                <a:ea typeface="MS PGothic" pitchFamily="34" charset="-128"/>
                <a:cs typeface="ＭＳ Ｐゴシック" charset="0"/>
              </a:rPr>
              <a:t>including </a:t>
            </a:r>
            <a:r>
              <a:rPr lang="en-US" altLang="ko-KR" sz="2000" dirty="0" smtClean="0">
                <a:latin typeface="Helvetica"/>
                <a:ea typeface="MS PGothic" pitchFamily="34" charset="-128"/>
                <a:cs typeface="ＭＳ Ｐゴシック" charset="0"/>
              </a:rPr>
              <a:t>IF separator </a:t>
            </a:r>
            <a:r>
              <a:rPr lang="en-US" altLang="ko-KR" sz="2000" dirty="0">
                <a:latin typeface="Helvetica"/>
                <a:ea typeface="MS PGothic" pitchFamily="34" charset="-128"/>
                <a:cs typeface="ＭＳ Ｐゴシック" charset="0"/>
              </a:rPr>
              <a:t>system to </a:t>
            </a:r>
            <a:r>
              <a:rPr lang="en-US" altLang="ko-KR" sz="2000" dirty="0" smtClean="0">
                <a:latin typeface="Helvetica"/>
                <a:ea typeface="MS PGothic" pitchFamily="34" charset="-128"/>
                <a:cs typeface="ＭＳ Ｐゴシック" charset="0"/>
              </a:rPr>
              <a:t>be installed and machine commissioned</a:t>
            </a:r>
            <a:endParaRPr lang="en-US" altLang="ko-KR" sz="2000" dirty="0">
              <a:latin typeface="Helvetica"/>
              <a:ea typeface="MS PGothic" pitchFamily="34" charset="-128"/>
              <a:cs typeface="ＭＳ Ｐゴシック" charset="0"/>
            </a:endParaRPr>
          </a:p>
          <a:p>
            <a:pPr marL="126900" indent="-342900">
              <a:buFont typeface="Wingdings" panose="05000000000000000000" pitchFamily="2" charset="2"/>
              <a:buChar char="v"/>
            </a:pPr>
            <a:r>
              <a:rPr lang="en-US" altLang="ko-KR" sz="2400" b="1" dirty="0" smtClean="0">
                <a:solidFill>
                  <a:srgbClr val="000066"/>
                </a:solidFill>
              </a:rPr>
              <a:t>Phase 2(~2029)</a:t>
            </a:r>
            <a:endParaRPr lang="en-US" altLang="ko-KR" sz="2400" b="1" dirty="0">
              <a:solidFill>
                <a:srgbClr val="0000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2000" dirty="0">
                <a:latin typeface="Helvetica"/>
                <a:ea typeface="MS PGothic" pitchFamily="34" charset="-128"/>
                <a:cs typeface="ＭＳ Ｐゴシック" charset="0"/>
              </a:rPr>
              <a:t>High energy Linac, </a:t>
            </a:r>
            <a:r>
              <a:rPr lang="en-US" altLang="ko-KR" sz="2000" dirty="0" smtClean="0">
                <a:latin typeface="Helvetica"/>
                <a:ea typeface="MS PGothic" pitchFamily="34" charset="-128"/>
                <a:cs typeface="ＭＳ Ｐゴシック" charset="0"/>
              </a:rPr>
              <a:t>SCL2 </a:t>
            </a:r>
            <a:endParaRPr lang="en-US" altLang="ko-KR" sz="2000" dirty="0">
              <a:latin typeface="Helvetica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51784" y="3221697"/>
            <a:ext cx="189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SCL3 &amp; Injector</a:t>
            </a:r>
            <a:endParaRPr lang="ko-KR" alt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3634355" y="5685258"/>
            <a:ext cx="184093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Very Low energy Experiment Hall</a:t>
            </a:r>
            <a:endParaRPr lang="ko-KR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069865" y="4011902"/>
            <a:ext cx="6321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1408FC"/>
                </a:solidFill>
              </a:rPr>
              <a:t>SCL2</a:t>
            </a:r>
            <a:endParaRPr lang="ko-KR" altLang="en-US" b="1" dirty="0">
              <a:solidFill>
                <a:srgbClr val="1408FC"/>
              </a:solidFill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3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4188423" y="916277"/>
            <a:ext cx="4860000" cy="3015097"/>
            <a:chOff x="4075068" y="969176"/>
            <a:chExt cx="4860000" cy="3015097"/>
          </a:xfrm>
        </p:grpSpPr>
        <p:grpSp>
          <p:nvGrpSpPr>
            <p:cNvPr id="33" name="그룹 32"/>
            <p:cNvGrpSpPr/>
            <p:nvPr/>
          </p:nvGrpSpPr>
          <p:grpSpPr>
            <a:xfrm>
              <a:off x="4075068" y="969176"/>
              <a:ext cx="4860000" cy="3015097"/>
              <a:chOff x="0" y="592575"/>
              <a:chExt cx="9250326" cy="5738814"/>
            </a:xfrm>
          </p:grpSpPr>
          <p:pic>
            <p:nvPicPr>
              <p:cNvPr id="39" name="그림 3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92575"/>
                <a:ext cx="9250326" cy="5738814"/>
              </a:xfrm>
              <a:prstGeom prst="rect">
                <a:avLst/>
              </a:prstGeom>
            </p:spPr>
          </p:pic>
          <p:sp>
            <p:nvSpPr>
              <p:cNvPr id="43" name="이등변 삼각형 42"/>
              <p:cNvSpPr/>
              <p:nvPr/>
            </p:nvSpPr>
            <p:spPr>
              <a:xfrm rot="21242241">
                <a:off x="6728085" y="1583024"/>
                <a:ext cx="307291" cy="216024"/>
              </a:xfrm>
              <a:prstGeom prst="triangle">
                <a:avLst>
                  <a:gd name="adj" fmla="val 0"/>
                </a:avLst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216700" y="2899190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MEBT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79070" y="2899190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RFQ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57977" y="1611120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LEBT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95697" y="1033201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SC ECRIS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759434" y="2459396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ECRIS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766485" y="205127"/>
            <a:ext cx="2989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RAON Injector System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888" y="1004233"/>
            <a:ext cx="446802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 smtClean="0">
                <a:solidFill>
                  <a:srgbClr val="000066"/>
                </a:solidFill>
              </a:rPr>
              <a:t>Two </a:t>
            </a:r>
            <a:r>
              <a:rPr lang="en-US" altLang="ko-KR" sz="1600" b="1" dirty="0">
                <a:solidFill>
                  <a:srgbClr val="000066"/>
                </a:solidFill>
              </a:rPr>
              <a:t>ECR-IS on high voltage platforms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1200" dirty="0">
                <a:solidFill>
                  <a:srgbClr val="000066"/>
                </a:solidFill>
              </a:rPr>
              <a:t>14.5 GHz ECR ion source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000066"/>
                </a:solidFill>
              </a:rPr>
              <a:t>  28 GHz superconducting ECR ion source</a:t>
            </a:r>
          </a:p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 smtClean="0">
                <a:solidFill>
                  <a:srgbClr val="000066"/>
                </a:solidFill>
              </a:rPr>
              <a:t>LEBT </a:t>
            </a:r>
            <a:r>
              <a:rPr lang="en-US" altLang="ko-KR" sz="1600" b="1" dirty="0">
                <a:solidFill>
                  <a:srgbClr val="000066"/>
                </a:solidFill>
              </a:rPr>
              <a:t>(E = 10 </a:t>
            </a:r>
            <a:r>
              <a:rPr lang="en-US" altLang="ko-KR" sz="1600" b="1" dirty="0" err="1">
                <a:solidFill>
                  <a:srgbClr val="000066"/>
                </a:solidFill>
              </a:rPr>
              <a:t>keV</a:t>
            </a:r>
            <a:r>
              <a:rPr lang="en-US" altLang="ko-KR" sz="1600" b="1" dirty="0">
                <a:solidFill>
                  <a:srgbClr val="000066"/>
                </a:solidFill>
              </a:rPr>
              <a:t>/u)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altLang="ko-KR" sz="14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/u, Dual bending magnet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Chopper &amp; Electrostatic quads, Instrumentation</a:t>
            </a:r>
          </a:p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 smtClean="0">
                <a:solidFill>
                  <a:srgbClr val="000066"/>
                </a:solidFill>
              </a:rPr>
              <a:t>RFQ </a:t>
            </a:r>
            <a:r>
              <a:rPr lang="en-US" altLang="ko-KR" sz="1600" b="1" dirty="0">
                <a:solidFill>
                  <a:srgbClr val="000066"/>
                </a:solidFill>
              </a:rPr>
              <a:t>(E = 500 </a:t>
            </a:r>
            <a:r>
              <a:rPr lang="en-US" altLang="ko-KR" sz="1600" b="1" dirty="0" err="1">
                <a:solidFill>
                  <a:srgbClr val="000066"/>
                </a:solidFill>
              </a:rPr>
              <a:t>keV</a:t>
            </a:r>
            <a:r>
              <a:rPr lang="en-US" altLang="ko-KR" sz="1600" b="1" dirty="0">
                <a:solidFill>
                  <a:srgbClr val="000066"/>
                </a:solidFill>
              </a:rPr>
              <a:t>/u)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81.25 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MHz, Transmission Eff. ~98%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CW RF Power 94 kW (SSPA: 150 kW)</a:t>
            </a:r>
          </a:p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 smtClean="0">
                <a:solidFill>
                  <a:srgbClr val="000066"/>
                </a:solidFill>
              </a:rPr>
              <a:t>MEBT </a:t>
            </a:r>
            <a:r>
              <a:rPr lang="en-US" altLang="ko-KR" sz="1600" b="1" dirty="0">
                <a:solidFill>
                  <a:srgbClr val="000066"/>
                </a:solidFill>
              </a:rPr>
              <a:t>(E = 500 </a:t>
            </a:r>
            <a:r>
              <a:rPr lang="en-US" altLang="ko-KR" sz="1600" b="1" dirty="0" err="1">
                <a:solidFill>
                  <a:srgbClr val="000066"/>
                </a:solidFill>
              </a:rPr>
              <a:t>keV</a:t>
            </a:r>
            <a:r>
              <a:rPr lang="en-US" altLang="ko-KR" sz="1600" b="1" dirty="0">
                <a:solidFill>
                  <a:srgbClr val="000066"/>
                </a:solidFill>
              </a:rPr>
              <a:t>/u)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Four RF </a:t>
            </a:r>
            <a:r>
              <a:rPr lang="en-US" altLang="ko-KR" sz="14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bunchers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(SSPA: 20, 15, 4×2 kW)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Simple quadrupole magnets, Instrumentation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88" y="4237185"/>
            <a:ext cx="3362325" cy="20574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722" y="3322785"/>
            <a:ext cx="3152775" cy="2971800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1511439" y="6325865"/>
            <a:ext cx="5857335" cy="348006"/>
          </a:xfrm>
          <a:prstGeom prst="rect">
            <a:avLst/>
          </a:prstGeom>
          <a:solidFill>
            <a:srgbClr val="FFFF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" tIns="50400" rIns="50400" bIns="50400" rtlCol="0" anchor="ctr">
            <a:spAutoFit/>
          </a:bodyPr>
          <a:lstStyle/>
          <a:p>
            <a:r>
              <a:rPr lang="en-US" altLang="ko-KR" sz="1600" dirty="0" smtClean="0">
                <a:solidFill>
                  <a:srgbClr val="000066"/>
                </a:solidFill>
              </a:rPr>
              <a:t>Installation completed and beam commissioning </a:t>
            </a:r>
            <a:r>
              <a:rPr lang="en-US" altLang="ko-KR" sz="1600" dirty="0">
                <a:solidFill>
                  <a:srgbClr val="000066"/>
                </a:solidFill>
              </a:rPr>
              <a:t>f</a:t>
            </a:r>
            <a:r>
              <a:rPr lang="en-US" altLang="ko-KR" sz="1600" dirty="0" smtClean="0">
                <a:solidFill>
                  <a:srgbClr val="000066"/>
                </a:solidFill>
              </a:rPr>
              <a:t>rom October, 2020 </a:t>
            </a:r>
            <a:endParaRPr lang="en-US" altLang="ko-KR" sz="1600" dirty="0">
              <a:solidFill>
                <a:srgbClr val="000066"/>
              </a:solidFill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3"/>
          <a:stretch/>
        </p:blipFill>
        <p:spPr>
          <a:xfrm>
            <a:off x="3602322" y="4553469"/>
            <a:ext cx="2089541" cy="148426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56986" y="5480494"/>
            <a:ext cx="238021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Ar</a:t>
            </a:r>
            <a:r>
              <a:rPr lang="en-US" altLang="ko-KR" sz="1400" baseline="30000" dirty="0" smtClean="0"/>
              <a:t>8+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1</a:t>
            </a:r>
            <a:r>
              <a:rPr lang="en-US" altLang="ko-KR" sz="1400" dirty="0" smtClean="0"/>
              <a:t>0uA </a:t>
            </a:r>
            <a:r>
              <a:rPr lang="en-US" altLang="ko-KR" sz="1400" dirty="0"/>
              <a:t>@ Beam </a:t>
            </a:r>
            <a:r>
              <a:rPr lang="en-US" altLang="ko-KR" sz="1400" dirty="0" smtClean="0"/>
              <a:t>Viewer(‘21)</a:t>
            </a:r>
            <a:endParaRPr lang="en-US" altLang="ko-KR" sz="1400" dirty="0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2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505"/>
    </mc:Choice>
    <mc:Fallback xmlns="">
      <p:transition advTm="2150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그림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1606"/>
            <a:ext cx="9144000" cy="442810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335165" y="188640"/>
            <a:ext cx="329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Beam Diagnostic System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-1923" y="3570144"/>
            <a:ext cx="4468028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 smtClean="0">
                <a:solidFill>
                  <a:srgbClr val="000066"/>
                </a:solidFill>
              </a:rPr>
              <a:t>LEBT </a:t>
            </a:r>
            <a:endParaRPr lang="en-US" altLang="ko-KR" sz="1600" b="1" dirty="0">
              <a:solidFill>
                <a:srgbClr val="000066"/>
              </a:solidFill>
            </a:endParaRP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 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scanner -  5 sets (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 installed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ko-KR" sz="14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Viewer – 3 sets (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installed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ko-KR" sz="14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Bergoz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ACCT – 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set</a:t>
            </a:r>
            <a:endParaRPr lang="en-US" altLang="ko-KR" sz="1400" spc="-5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Faraday 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Cup – 5 sets (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installed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ko-KR" sz="14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Attenuator – 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sets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2-D Allison Scanner – 2sets (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installed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ko-KR" sz="14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 smtClean="0">
                <a:solidFill>
                  <a:srgbClr val="000066"/>
                </a:solidFill>
              </a:rPr>
              <a:t>MEBT (Installed)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 scanner -  </a:t>
            </a:r>
            <a:r>
              <a:rPr lang="en-US" altLang="ko-KR" sz="1400" spc="-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sets 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Viewer – </a:t>
            </a:r>
            <a:r>
              <a:rPr lang="en-US" altLang="ko-KR" sz="1400" spc="-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endParaRPr lang="en-US" altLang="ko-KR" sz="1400" spc="-5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Bergoz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ACCT – </a:t>
            </a:r>
            <a:r>
              <a:rPr lang="en-US" altLang="ko-KR" sz="1400" spc="-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sets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Faraday Cup – </a:t>
            </a:r>
            <a:r>
              <a:rPr lang="en-US" altLang="ko-KR" sz="1400" spc="-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sets 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Stripline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FFC – </a:t>
            </a:r>
            <a:r>
              <a:rPr lang="en-US" altLang="ko-KR" sz="1400" spc="-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BPM – 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sets</a:t>
            </a:r>
            <a:endParaRPr lang="en-US" altLang="ko-KR" sz="1400" spc="-5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16000" defTabSz="457200" latinLnBrk="0">
              <a:buFont typeface="Wingdings" panose="05000000000000000000" pitchFamily="2" charset="2"/>
              <a:buChar char="§"/>
            </a:pPr>
            <a:endParaRPr lang="en-US" altLang="ko-KR" sz="1600" b="1" dirty="0">
              <a:solidFill>
                <a:srgbClr val="000066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21225"/>
          <a:stretch/>
        </p:blipFill>
        <p:spPr>
          <a:xfrm>
            <a:off x="7306574" y="598062"/>
            <a:ext cx="1582783" cy="178453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22495" r="35198" b="26520"/>
          <a:stretch/>
        </p:blipFill>
        <p:spPr>
          <a:xfrm rot="5400000">
            <a:off x="-164942" y="454733"/>
            <a:ext cx="2070340" cy="153815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2" r="13346" b="6706"/>
          <a:stretch/>
        </p:blipFill>
        <p:spPr>
          <a:xfrm>
            <a:off x="3475045" y="3154829"/>
            <a:ext cx="1993029" cy="2260121"/>
          </a:xfrm>
          <a:prstGeom prst="rect">
            <a:avLst/>
          </a:prstGeom>
        </p:spPr>
      </p:pic>
      <p:cxnSp>
        <p:nvCxnSpPr>
          <p:cNvPr id="10" name="직선 화살표 연결선 9"/>
          <p:cNvCxnSpPr/>
          <p:nvPr/>
        </p:nvCxnSpPr>
        <p:spPr>
          <a:xfrm flipV="1">
            <a:off x="4631022" y="2890475"/>
            <a:ext cx="1284533" cy="14590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>
            <a:off x="702008" y="1670120"/>
            <a:ext cx="1750452" cy="9470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 flipH="1">
            <a:off x="7185804" y="1742536"/>
            <a:ext cx="1086929" cy="7936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04"/>
          <a:stretch/>
        </p:blipFill>
        <p:spPr>
          <a:xfrm>
            <a:off x="4314224" y="5401876"/>
            <a:ext cx="2554741" cy="1456124"/>
          </a:xfrm>
          <a:prstGeom prst="rect">
            <a:avLst/>
          </a:prstGeom>
        </p:spPr>
      </p:pic>
      <p:cxnSp>
        <p:nvCxnSpPr>
          <p:cNvPr id="42" name="직선 화살표 연결선 41"/>
          <p:cNvCxnSpPr/>
          <p:nvPr/>
        </p:nvCxnSpPr>
        <p:spPr>
          <a:xfrm flipV="1">
            <a:off x="5659722" y="3625864"/>
            <a:ext cx="2281428" cy="22659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3"/>
          <a:stretch/>
        </p:blipFill>
        <p:spPr>
          <a:xfrm>
            <a:off x="2221996" y="5373732"/>
            <a:ext cx="2089541" cy="14842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78737" y="6603477"/>
            <a:ext cx="238021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Ar</a:t>
            </a:r>
            <a:r>
              <a:rPr lang="en-US" altLang="ko-KR" sz="1400" baseline="30000" dirty="0" smtClean="0"/>
              <a:t>8+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1</a:t>
            </a:r>
            <a:r>
              <a:rPr lang="en-US" altLang="ko-KR" sz="1400" dirty="0" smtClean="0"/>
              <a:t>0uA </a:t>
            </a:r>
            <a:r>
              <a:rPr lang="en-US" altLang="ko-KR" sz="1400" dirty="0"/>
              <a:t>@ Beam </a:t>
            </a:r>
            <a:r>
              <a:rPr lang="en-US" altLang="ko-KR" sz="1400" dirty="0" smtClean="0"/>
              <a:t>Viewer(‘21)</a:t>
            </a:r>
            <a:endParaRPr lang="en-US" altLang="ko-KR" sz="1400" dirty="0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68" y="643468"/>
            <a:ext cx="2321258" cy="1354189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72" y="633530"/>
            <a:ext cx="2554813" cy="13641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03" y="143099"/>
            <a:ext cx="1697450" cy="287343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7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6396"/>
    </mc:Choice>
    <mc:Fallback xmlns="">
      <p:transition advTm="4639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_x160106432" descr="EMB00000e842281"/>
          <p:cNvPicPr/>
          <p:nvPr/>
        </p:nvPicPr>
        <p:blipFill>
          <a:blip r:embed="rId3"/>
          <a:stretch/>
        </p:blipFill>
        <p:spPr>
          <a:xfrm>
            <a:off x="5968499" y="821975"/>
            <a:ext cx="2750612" cy="1822066"/>
          </a:xfrm>
          <a:prstGeom prst="rect">
            <a:avLst/>
          </a:prstGeom>
          <a:ln w="25560">
            <a:solidFill>
              <a:srgbClr val="C00000"/>
            </a:solidFill>
            <a:round/>
          </a:ln>
        </p:spPr>
      </p:pic>
      <p:sp>
        <p:nvSpPr>
          <p:cNvPr id="5" name="TextBox 4"/>
          <p:cNvSpPr txBox="1"/>
          <p:nvPr/>
        </p:nvSpPr>
        <p:spPr>
          <a:xfrm>
            <a:off x="2327600" y="201934"/>
            <a:ext cx="2136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RFQ and MEBT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4" name="그림 2"/>
          <p:cNvPicPr/>
          <p:nvPr/>
        </p:nvPicPr>
        <p:blipFill>
          <a:blip r:embed="rId4"/>
          <a:srcRect b="25119"/>
          <a:stretch/>
        </p:blipFill>
        <p:spPr>
          <a:xfrm>
            <a:off x="192507" y="1036205"/>
            <a:ext cx="5763960" cy="3236760"/>
          </a:xfrm>
          <a:prstGeom prst="rect">
            <a:avLst/>
          </a:prstGeom>
          <a:ln>
            <a:noFill/>
          </a:ln>
        </p:spPr>
      </p:pic>
      <p:graphicFrame>
        <p:nvGraphicFramePr>
          <p:cNvPr id="15" name="내용 개체 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278862"/>
              </p:ext>
            </p:extLst>
          </p:nvPr>
        </p:nvGraphicFramePr>
        <p:xfrm>
          <a:off x="192507" y="821975"/>
          <a:ext cx="3203848" cy="1832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9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PARAMETER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VALUE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Beam Properties: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Frequency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81.250 MHz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Particle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H</a:t>
                      </a:r>
                      <a:r>
                        <a:rPr lang="en-US" sz="1000" baseline="30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+1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to </a:t>
                      </a:r>
                      <a:r>
                        <a:rPr lang="en-US" sz="1000" u="none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U</a:t>
                      </a:r>
                      <a:r>
                        <a:rPr lang="en-US" sz="1000" u="none" baseline="-25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238</a:t>
                      </a:r>
                      <a:r>
                        <a:rPr lang="en-US" sz="1000" u="none" baseline="30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+33</a:t>
                      </a:r>
                      <a:endParaRPr lang="ko-KR" sz="1000" u="none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Input Energy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10 keV/u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Input Current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0.4 mA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Input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Emittance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0.012 .cm. mrad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Output Energy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0.507 MeV/u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Output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Emittance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0.0125 .cm. mrad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~26 keV/u-Degree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Transmission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~98 %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Duty Factor 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100%</a:t>
                      </a:r>
                      <a:endParaRPr lang="ko-KR" sz="10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맑은 고딕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6" name="그림 10"/>
          <p:cNvPicPr/>
          <p:nvPr/>
        </p:nvPicPr>
        <p:blipFill>
          <a:blip r:embed="rId5"/>
          <a:stretch/>
        </p:blipFill>
        <p:spPr>
          <a:xfrm>
            <a:off x="3421252" y="821975"/>
            <a:ext cx="3292920" cy="1798560"/>
          </a:xfrm>
          <a:prstGeom prst="rect">
            <a:avLst/>
          </a:prstGeom>
          <a:ln w="19080">
            <a:solidFill>
              <a:srgbClr val="FF0000"/>
            </a:solidFill>
            <a:round/>
          </a:ln>
        </p:spPr>
      </p:pic>
      <p:pic>
        <p:nvPicPr>
          <p:cNvPr id="19" name="_x53063400" descr="EMB000001d822b5"/>
          <p:cNvPicPr/>
          <p:nvPr/>
        </p:nvPicPr>
        <p:blipFill>
          <a:blip r:embed="rId6"/>
          <a:stretch/>
        </p:blipFill>
        <p:spPr>
          <a:xfrm>
            <a:off x="5956467" y="2654585"/>
            <a:ext cx="2750612" cy="1618380"/>
          </a:xfrm>
          <a:prstGeom prst="rect">
            <a:avLst/>
          </a:prstGeom>
          <a:ln w="25560">
            <a:solidFill>
              <a:srgbClr val="C00000"/>
            </a:solidFill>
            <a:round/>
          </a:ln>
        </p:spPr>
      </p:pic>
      <p:sp>
        <p:nvSpPr>
          <p:cNvPr id="20" name="CustomShape 8"/>
          <p:cNvSpPr/>
          <p:nvPr/>
        </p:nvSpPr>
        <p:spPr>
          <a:xfrm>
            <a:off x="7073042" y="1721255"/>
            <a:ext cx="1287199" cy="1846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SSPA(60kW*2EA)</a:t>
            </a:r>
            <a:endParaRPr lang="en-US" sz="1200" b="0" strike="noStrike" spc="-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7" y="4279069"/>
            <a:ext cx="2991174" cy="2392939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96" y="4274768"/>
            <a:ext cx="2988355" cy="239068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49708" y="4512688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[ Ar9+, 2021]</a:t>
            </a:r>
            <a:endParaRPr lang="ko-KR" alt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6171642" y="4512687"/>
            <a:ext cx="108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[ Ar8+, 2022]</a:t>
            </a:r>
            <a:endParaRPr lang="ko-KR" altLang="en-US" sz="1400" dirty="0"/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230" y="4285312"/>
            <a:ext cx="2992234" cy="239378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502141" y="4512688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[ Ar9+, 2022]</a:t>
            </a:r>
            <a:endParaRPr lang="ko-KR" altLang="en-US" sz="1400" dirty="0"/>
          </a:p>
        </p:txBody>
      </p:sp>
      <p:sp>
        <p:nvSpPr>
          <p:cNvPr id="9" name="직사각형 8"/>
          <p:cNvSpPr/>
          <p:nvPr/>
        </p:nvSpPr>
        <p:spPr>
          <a:xfrm>
            <a:off x="192507" y="4272965"/>
            <a:ext cx="8795082" cy="23700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2327600" y="5748000"/>
            <a:ext cx="2780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[ RFQ transmission (error bar: 3</a:t>
            </a:r>
            <a:r>
              <a:rPr lang="en-US" altLang="ko-KR" sz="1400" b="1" dirty="0" smtClean="0">
                <a:sym typeface="Symbol" panose="05050102010706020507" pitchFamily="18" charset="2"/>
              </a:rPr>
              <a:t>)</a:t>
            </a:r>
            <a:r>
              <a:rPr lang="ko-KR" altLang="en-US" sz="1400" b="1" dirty="0" smtClean="0"/>
              <a:t> </a:t>
            </a:r>
            <a:r>
              <a:rPr lang="en-US" altLang="ko-KR" sz="1400" dirty="0" smtClean="0"/>
              <a:t>]</a:t>
            </a:r>
            <a:endParaRPr lang="ko-KR" altLang="en-US" sz="1400" dirty="0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6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68"/>
    </mc:Choice>
    <mc:Fallback xmlns="">
      <p:transition spd="slow" advTm="2396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5056944-164F-493C-8350-98CF1AACD09F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25" y="1207922"/>
            <a:ext cx="2691060" cy="20155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0807" y="3274026"/>
            <a:ext cx="8668971" cy="85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776" indent="-263776">
              <a:buFont typeface="Arial" panose="020B0604020202020204" pitchFamily="34" charset="0"/>
              <a:buChar char="•"/>
            </a:pPr>
            <a:r>
              <a:rPr lang="en-US" altLang="ko-KR" sz="1662" dirty="0">
                <a:latin typeface="Arial" panose="020B0604020202020204" pitchFamily="34" charset="0"/>
                <a:cs typeface="Arial" panose="020B0604020202020204" pitchFamily="34" charset="0"/>
              </a:rPr>
              <a:t>1 onsite - 3 </a:t>
            </a:r>
            <a:r>
              <a:rPr lang="en-US" altLang="ko-KR" sz="1662" dirty="0" smtClean="0">
                <a:latin typeface="Arial" panose="020B0604020202020204" pitchFamily="34" charset="0"/>
                <a:cs typeface="Arial" panose="020B0604020202020204" pitchFamily="34" charset="0"/>
              </a:rPr>
              <a:t>VT pits </a:t>
            </a:r>
            <a:r>
              <a:rPr lang="en-US" altLang="ko-KR" sz="1662" dirty="0">
                <a:latin typeface="Arial" panose="020B0604020202020204" pitchFamily="34" charset="0"/>
                <a:cs typeface="Arial" panose="020B0604020202020204" pitchFamily="34" charset="0"/>
              </a:rPr>
              <a:t>and 3 cavities per </a:t>
            </a:r>
            <a:r>
              <a:rPr lang="en-US" altLang="ko-KR" sz="1662" dirty="0" smtClean="0">
                <a:latin typeface="Arial" panose="020B0604020202020204" pitchFamily="34" charset="0"/>
                <a:cs typeface="Arial" panose="020B0604020202020204" pitchFamily="34" charset="0"/>
              </a:rPr>
              <a:t>pit, 3 HT bunkers</a:t>
            </a:r>
            <a:endParaRPr lang="en-US" altLang="ko-KR" sz="166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US" altLang="ko-KR" sz="1662" dirty="0">
                <a:latin typeface="Arial" panose="020B0604020202020204" pitchFamily="34" charset="0"/>
                <a:cs typeface="Arial" panose="020B0604020202020204" pitchFamily="34" charset="0"/>
              </a:rPr>
              <a:t>1 offsite (15 Km from site) - 2 </a:t>
            </a:r>
            <a:r>
              <a:rPr lang="en-US" altLang="ko-KR" sz="1662" dirty="0" smtClean="0">
                <a:latin typeface="Arial" panose="020B0604020202020204" pitchFamily="34" charset="0"/>
                <a:cs typeface="Arial" panose="020B0604020202020204" pitchFamily="34" charset="0"/>
              </a:rPr>
              <a:t>VT pits </a:t>
            </a:r>
            <a:r>
              <a:rPr lang="en-US" altLang="ko-KR" sz="1662" dirty="0">
                <a:latin typeface="Arial" panose="020B0604020202020204" pitchFamily="34" charset="0"/>
                <a:cs typeface="Arial" panose="020B0604020202020204" pitchFamily="34" charset="0"/>
              </a:rPr>
              <a:t>and 2 cavities per pit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US" altLang="ko-KR" sz="1662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ko-KR" sz="1662" dirty="0" smtClean="0"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en-US" altLang="ko-KR" sz="1662" dirty="0">
                <a:latin typeface="Arial" panose="020B0604020202020204" pitchFamily="34" charset="0"/>
                <a:cs typeface="Arial" panose="020B0604020202020204" pitchFamily="34" charset="0"/>
              </a:rPr>
              <a:t>all RAON cavities - </a:t>
            </a:r>
            <a:r>
              <a:rPr lang="en-US" altLang="ko-KR" sz="1477" dirty="0">
                <a:latin typeface="Arial" panose="020B0604020202020204" pitchFamily="34" charset="0"/>
                <a:cs typeface="Arial" panose="020B0604020202020204" pitchFamily="34" charset="0"/>
              </a:rPr>
              <a:t>QWR (82.125 MHz), HWR (162.5 MHz) and SSR1 &amp; 2 (325 MHz)</a:t>
            </a:r>
            <a:endParaRPr lang="ko-KR" altLang="en-US"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9584" y="799328"/>
            <a:ext cx="3520171" cy="34810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1662" b="1" dirty="0">
                <a:latin typeface="Arial" panose="020B0604020202020204" pitchFamily="34" charset="0"/>
                <a:cs typeface="Arial" panose="020B0604020202020204" pitchFamily="34" charset="0"/>
              </a:rPr>
              <a:t>On-site (Shin-Dong) test facility</a:t>
            </a:r>
            <a:endParaRPr lang="ko-KR" altLang="en-US" sz="166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5165" y="188640"/>
            <a:ext cx="3295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anose="020B0503020000020004" pitchFamily="50" charset="-127"/>
              </a:rPr>
              <a:t>SRF Cavity Development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243" y="4234721"/>
            <a:ext cx="2408096" cy="200971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4888" y="4234721"/>
            <a:ext cx="2433958" cy="201558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754" y="1202938"/>
            <a:ext cx="4135074" cy="201010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1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graphicFrame>
        <p:nvGraphicFramePr>
          <p:cNvPr id="3" name="표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92961075"/>
              </p:ext>
            </p:extLst>
          </p:nvPr>
        </p:nvGraphicFramePr>
        <p:xfrm>
          <a:off x="1332000" y="865927"/>
          <a:ext cx="6480001" cy="763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64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6818">
                  <a:extLst>
                    <a:ext uri="{9D8B030D-6E8A-4147-A177-3AD203B41FA5}">
                      <a16:colId xmlns:a16="http://schemas.microsoft.com/office/drawing/2014/main" val="2234582076"/>
                    </a:ext>
                  </a:extLst>
                </a:gridCol>
                <a:gridCol w="1060486">
                  <a:extLst>
                    <a:ext uri="{9D8B030D-6E8A-4147-A177-3AD203B41FA5}">
                      <a16:colId xmlns:a16="http://schemas.microsoft.com/office/drawing/2014/main" val="1473374413"/>
                    </a:ext>
                  </a:extLst>
                </a:gridCol>
                <a:gridCol w="866903">
                  <a:extLst>
                    <a:ext uri="{9D8B030D-6E8A-4147-A177-3AD203B41FA5}">
                      <a16:colId xmlns:a16="http://schemas.microsoft.com/office/drawing/2014/main" val="281239903"/>
                    </a:ext>
                  </a:extLst>
                </a:gridCol>
                <a:gridCol w="1052069">
                  <a:extLst>
                    <a:ext uri="{9D8B030D-6E8A-4147-A177-3AD203B41FA5}">
                      <a16:colId xmlns:a16="http://schemas.microsoft.com/office/drawing/2014/main" val="2357046488"/>
                    </a:ext>
                  </a:extLst>
                </a:gridCol>
                <a:gridCol w="1077319">
                  <a:extLst>
                    <a:ext uri="{9D8B030D-6E8A-4147-A177-3AD203B41FA5}">
                      <a16:colId xmlns:a16="http://schemas.microsoft.com/office/drawing/2014/main" val="1396632723"/>
                    </a:ext>
                  </a:extLst>
                </a:gridCol>
              </a:tblGrid>
              <a:tr h="47830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  <a:r>
                        <a:rPr lang="ko-KR" altLang="en-US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(MHz)</a:t>
                      </a:r>
                      <a:endParaRPr lang="ko-KR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Optimum </a:t>
                      </a:r>
                      <a:r>
                        <a:rPr lang="ko-KR" altLang="en-US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𝛽</a:t>
                      </a:r>
                      <a:r>
                        <a:rPr lang="en-US" altLang="ko-KR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ko-KR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Eacc</a:t>
                      </a:r>
                      <a:r>
                        <a:rPr lang="en-US" altLang="ko-KR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(MV/m)</a:t>
                      </a:r>
                      <a:endParaRPr lang="ko-KR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Q0</a:t>
                      </a:r>
                      <a:endParaRPr lang="ko-KR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cavity</a:t>
                      </a:r>
                      <a:endParaRPr lang="ko-KR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module</a:t>
                      </a:r>
                      <a:endParaRPr lang="ko-KR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81.25</a:t>
                      </a:r>
                      <a:endParaRPr lang="ko-KR" altLang="en-US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0.047</a:t>
                      </a:r>
                      <a:endParaRPr lang="ko-KR" altLang="en-US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2.4 e+8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00" y="1648167"/>
            <a:ext cx="6480000" cy="42294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5165" y="188640"/>
            <a:ext cx="4051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anose="020B0503020000020004" pitchFamily="50" charset="-127"/>
              </a:rPr>
              <a:t>SRF Cavity Development-QWR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2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35165" y="188640"/>
            <a:ext cx="403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anose="020B0503020000020004" pitchFamily="50" charset="-127"/>
              </a:rPr>
              <a:t>SRF Cavity Development-HWR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90" y="1536281"/>
            <a:ext cx="7141843" cy="4578607"/>
          </a:xfrm>
          <a:prstGeom prst="rect">
            <a:avLst/>
          </a:prstGeom>
        </p:spPr>
      </p:pic>
      <p:graphicFrame>
        <p:nvGraphicFramePr>
          <p:cNvPr id="8" name="표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65120968"/>
              </p:ext>
            </p:extLst>
          </p:nvPr>
        </p:nvGraphicFramePr>
        <p:xfrm>
          <a:off x="622080" y="908577"/>
          <a:ext cx="8017883" cy="763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4493">
                  <a:extLst>
                    <a:ext uri="{9D8B030D-6E8A-4147-A177-3AD203B41FA5}">
                      <a16:colId xmlns:a16="http://schemas.microsoft.com/office/drawing/2014/main" val="2234582076"/>
                    </a:ext>
                  </a:extLst>
                </a:gridCol>
                <a:gridCol w="1003319">
                  <a:extLst>
                    <a:ext uri="{9D8B030D-6E8A-4147-A177-3AD203B41FA5}">
                      <a16:colId xmlns:a16="http://schemas.microsoft.com/office/drawing/2014/main" val="1473374413"/>
                    </a:ext>
                  </a:extLst>
                </a:gridCol>
                <a:gridCol w="844062">
                  <a:extLst>
                    <a:ext uri="{9D8B030D-6E8A-4147-A177-3AD203B41FA5}">
                      <a16:colId xmlns:a16="http://schemas.microsoft.com/office/drawing/2014/main" val="2504573226"/>
                    </a:ext>
                  </a:extLst>
                </a:gridCol>
                <a:gridCol w="820172">
                  <a:extLst>
                    <a:ext uri="{9D8B030D-6E8A-4147-A177-3AD203B41FA5}">
                      <a16:colId xmlns:a16="http://schemas.microsoft.com/office/drawing/2014/main" val="281239903"/>
                    </a:ext>
                  </a:extLst>
                </a:gridCol>
                <a:gridCol w="834460">
                  <a:extLst>
                    <a:ext uri="{9D8B030D-6E8A-4147-A177-3AD203B41FA5}">
                      <a16:colId xmlns:a16="http://schemas.microsoft.com/office/drawing/2014/main" val="2357046488"/>
                    </a:ext>
                  </a:extLst>
                </a:gridCol>
                <a:gridCol w="1069675">
                  <a:extLst>
                    <a:ext uri="{9D8B030D-6E8A-4147-A177-3AD203B41FA5}">
                      <a16:colId xmlns:a16="http://schemas.microsoft.com/office/drawing/2014/main" val="1396632723"/>
                    </a:ext>
                  </a:extLst>
                </a:gridCol>
                <a:gridCol w="1153598">
                  <a:extLst>
                    <a:ext uri="{9D8B030D-6E8A-4147-A177-3AD203B41FA5}">
                      <a16:colId xmlns:a16="http://schemas.microsoft.com/office/drawing/2014/main" val="2513921888"/>
                    </a:ext>
                  </a:extLst>
                </a:gridCol>
              </a:tblGrid>
              <a:tr h="28135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  <a:r>
                        <a:rPr lang="ko-KR" altLang="en-US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(MHz)</a:t>
                      </a:r>
                      <a:endParaRPr lang="ko-KR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Optimum </a:t>
                      </a:r>
                      <a:r>
                        <a:rPr lang="ko-KR" altLang="en-US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𝛽</a:t>
                      </a:r>
                      <a:r>
                        <a:rPr lang="en-US" altLang="ko-KR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ko-KR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Eacc</a:t>
                      </a:r>
                      <a:r>
                        <a:rPr lang="en-US" altLang="ko-KR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(MV/m)</a:t>
                      </a:r>
                      <a:endParaRPr lang="ko-KR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Vacc</a:t>
                      </a:r>
                      <a:r>
                        <a:rPr lang="en-US" altLang="ko-KR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(MV)</a:t>
                      </a:r>
                      <a:endParaRPr lang="ko-KR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Q0</a:t>
                      </a:r>
                      <a:endParaRPr lang="ko-KR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cavity</a:t>
                      </a:r>
                      <a:endParaRPr lang="ko-KR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modules</a:t>
                      </a:r>
                      <a:endParaRPr lang="ko-KR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Op. temp (K)</a:t>
                      </a:r>
                      <a:endParaRPr lang="ko-KR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162.5</a:t>
                      </a:r>
                      <a:endParaRPr lang="ko-KR" altLang="en-US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  <a:endParaRPr lang="ko-KR" altLang="en-US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1.46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2.3e+9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0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745066" y="1396674"/>
            <a:ext cx="7687733" cy="50154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4614" y="935676"/>
            <a:ext cx="3752816" cy="34810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1662" b="1" dirty="0" smtClean="0">
                <a:latin typeface="Arial" panose="020B0604020202020204" pitchFamily="34" charset="0"/>
                <a:cs typeface="Arial" panose="020B0604020202020204" pitchFamily="34" charset="0"/>
              </a:rPr>
              <a:t>Assembly of the HWR </a:t>
            </a:r>
            <a:r>
              <a:rPr lang="en-US" altLang="ko-KR" sz="166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altLang="ko-KR" sz="1662" b="1" dirty="0" smtClean="0">
                <a:latin typeface="Arial" panose="020B0604020202020204" pitchFamily="34" charset="0"/>
                <a:cs typeface="Arial" panose="020B0604020202020204" pitchFamily="34" charset="0"/>
              </a:rPr>
              <a:t>-module</a:t>
            </a:r>
            <a:endParaRPr lang="ko-KR" altLang="en-US" sz="166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5165" y="188640"/>
            <a:ext cx="3295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anose="020B0503020000020004" pitchFamily="50" charset="-127"/>
              </a:rPr>
              <a:t>SRF Cavity Development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5056944-164F-493C-8350-98CF1AACD09F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9584" y="799328"/>
            <a:ext cx="4057616" cy="34810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1662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Thermal load of the HWR </a:t>
            </a:r>
            <a:r>
              <a:rPr lang="en-US" altLang="ko-KR" sz="1662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altLang="ko-KR" sz="1662" b="1" dirty="0" smtClean="0">
                <a:latin typeface="Arial" panose="020B0604020202020204" pitchFamily="34" charset="0"/>
                <a:cs typeface="Arial" panose="020B0604020202020204" pitchFamily="34" charset="0"/>
              </a:rPr>
              <a:t>-module</a:t>
            </a:r>
            <a:endParaRPr lang="ko-KR" altLang="en-US" sz="166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5165" y="188640"/>
            <a:ext cx="3295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anose="020B0503020000020004" pitchFamily="50" charset="-127"/>
              </a:rPr>
              <a:t>SRF Cavity Development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15" name="그림 14"/>
          <p:cNvPicPr/>
          <p:nvPr/>
        </p:nvPicPr>
        <p:blipFill>
          <a:blip r:embed="rId4"/>
          <a:stretch>
            <a:fillRect/>
          </a:stretch>
        </p:blipFill>
        <p:spPr>
          <a:xfrm>
            <a:off x="567971" y="1296461"/>
            <a:ext cx="8259939" cy="486727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73" y="3241361"/>
            <a:ext cx="4874142" cy="3102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5829" y="147869"/>
            <a:ext cx="4547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SRF </a:t>
            </a:r>
            <a:r>
              <a:rPr lang="en-US" altLang="ko-K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Linac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Assembled and Installed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2" name="TextBox 34"/>
          <p:cNvSpPr txBox="1"/>
          <p:nvPr/>
        </p:nvSpPr>
        <p:spPr>
          <a:xfrm>
            <a:off x="416970" y="1466086"/>
            <a:ext cx="7912383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ko-K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-Cryomodule(CM)  &amp; Warm section is clean assembled in the clean booth@tunnel</a:t>
            </a:r>
            <a:endParaRPr lang="en-US" altLang="ko-KR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5000"/>
              </a:lnSpc>
            </a:pPr>
            <a:r>
              <a:rPr lang="en-US" altLang="ko-K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-Total Particle counts(size=0.5um above/10 mins)  were less than 30 counts </a:t>
            </a: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6" y="2404163"/>
            <a:ext cx="2607787" cy="1973208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1598" y="2658200"/>
            <a:ext cx="1984793" cy="1481374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4" b="14349"/>
          <a:stretch/>
        </p:blipFill>
        <p:spPr>
          <a:xfrm>
            <a:off x="150112" y="4368957"/>
            <a:ext cx="4089162" cy="214605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1314570" y="5987271"/>
            <a:ext cx="1508426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 section</a:t>
            </a:r>
            <a:endParaRPr lang="en-US" altLang="ko-K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0396" y="4818872"/>
            <a:ext cx="66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CM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21848" y="4819398"/>
            <a:ext cx="66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CM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36205" y="4818872"/>
            <a:ext cx="66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CM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cxnSp>
        <p:nvCxnSpPr>
          <p:cNvPr id="38" name="직선 화살표 연결선 37"/>
          <p:cNvCxnSpPr/>
          <p:nvPr/>
        </p:nvCxnSpPr>
        <p:spPr>
          <a:xfrm flipV="1">
            <a:off x="2310337" y="5630759"/>
            <a:ext cx="390604" cy="356512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/>
          <p:nvPr/>
        </p:nvCxnSpPr>
        <p:spPr>
          <a:xfrm flipH="1" flipV="1">
            <a:off x="1466067" y="5630759"/>
            <a:ext cx="355781" cy="356512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직사각형 39"/>
          <p:cNvSpPr/>
          <p:nvPr/>
        </p:nvSpPr>
        <p:spPr>
          <a:xfrm>
            <a:off x="902087" y="871124"/>
            <a:ext cx="7078548" cy="348006"/>
          </a:xfrm>
          <a:prstGeom prst="rect">
            <a:avLst/>
          </a:prstGeom>
          <a:solidFill>
            <a:srgbClr val="FFFF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" tIns="50400" rIns="50400" bIns="50400" rtlCol="0" anchor="ctr">
            <a:spAutoFit/>
          </a:bodyPr>
          <a:lstStyle/>
          <a:p>
            <a:r>
              <a:rPr lang="en-US" altLang="ko-KR" sz="1600" dirty="0" smtClean="0">
                <a:solidFill>
                  <a:srgbClr val="000066"/>
                </a:solidFill>
              </a:rPr>
              <a:t>SCL3 and </a:t>
            </a:r>
            <a:r>
              <a:rPr lang="en-US" altLang="ko-KR" sz="1600" dirty="0" err="1" smtClean="0">
                <a:solidFill>
                  <a:srgbClr val="000066"/>
                </a:solidFill>
              </a:rPr>
              <a:t>Cryo</a:t>
            </a:r>
            <a:r>
              <a:rPr lang="en-US" altLang="ko-KR" sz="1600" dirty="0" smtClean="0">
                <a:solidFill>
                  <a:srgbClr val="000066"/>
                </a:solidFill>
              </a:rPr>
              <a:t>-plant Installation completed 2021 &amp; Beam commissioning just started</a:t>
            </a:r>
            <a:endParaRPr lang="en-US" altLang="ko-KR" sz="1600" dirty="0">
              <a:solidFill>
                <a:srgbClr val="000066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42724" y="5937385"/>
            <a:ext cx="2947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SCL3 LINAC installed on 2021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68"/>
    </mc:Choice>
    <mc:Fallback xmlns="">
      <p:transition spd="slow" advTm="2396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3888267" y="2214112"/>
            <a:ext cx="423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</a:rPr>
              <a:t>001.           Project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 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Overview             </a:t>
            </a:r>
            <a:endParaRPr lang="en-US" altLang="ko-KR" sz="2400" b="1" dirty="0" smtClean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894023" y="2754690"/>
            <a:ext cx="4766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</a:rPr>
              <a:t>002.           SRF 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Accelerator Systems</a:t>
            </a:r>
            <a:endParaRPr lang="en-US" altLang="ko-KR" sz="2400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894023" y="3293555"/>
            <a:ext cx="464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</a:rPr>
              <a:t>003.           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Beam Commissioning</a:t>
            </a:r>
            <a:endParaRPr lang="en-US" altLang="ko-KR" sz="2000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896893" y="3833102"/>
            <a:ext cx="4634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</a:rPr>
              <a:t>004.           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Summary and Outlook</a:t>
            </a:r>
            <a:endParaRPr lang="en-US" altLang="ko-K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3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sp>
        <p:nvSpPr>
          <p:cNvPr id="3" name="내용 개체 틀 2"/>
          <p:cNvSpPr txBox="1">
            <a:spLocks/>
          </p:cNvSpPr>
          <p:nvPr/>
        </p:nvSpPr>
        <p:spPr bwMode="gray">
          <a:xfrm>
            <a:off x="328188" y="4992379"/>
            <a:ext cx="8511104" cy="15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v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□"/>
            </a:pPr>
            <a:r>
              <a:rPr kumimoji="1" lang="en-US" altLang="ko-KR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Plant status</a:t>
            </a:r>
            <a:endParaRPr kumimoji="1"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kumimoji="1" lang="en-US" altLang="ko-K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Mechanical installation and commissioning was done in July, 2022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kumimoji="1" lang="en-US" altLang="ko-K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Cold box was connected to the Main distribution box.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kumimoji="1" lang="en-US" altLang="ko-K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cool down begins September 7, 2022.</a:t>
            </a:r>
            <a:endParaRPr kumimoji="1" lang="en-US" altLang="ko-KR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18580" y="4600200"/>
            <a:ext cx="1902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Warm compressors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6354" y="4616916"/>
            <a:ext cx="20590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en-US" altLang="ko-K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distribution box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88" y="2508772"/>
            <a:ext cx="2652781" cy="198000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95" y="2508772"/>
            <a:ext cx="2650367" cy="1980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719" y="2508772"/>
            <a:ext cx="2623931" cy="198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5773" y="4600200"/>
            <a:ext cx="12763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Cold box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내용 개체 틀 2"/>
          <p:cNvSpPr txBox="1">
            <a:spLocks/>
          </p:cNvSpPr>
          <p:nvPr/>
        </p:nvSpPr>
        <p:spPr bwMode="gray">
          <a:xfrm>
            <a:off x="375470" y="964528"/>
            <a:ext cx="8511104" cy="15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v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□"/>
            </a:pPr>
            <a:r>
              <a:rPr kumimoji="1" lang="en-US" altLang="ko-KR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Plant configuration</a:t>
            </a:r>
            <a:endParaRPr kumimoji="1"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kumimoji="1"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SCL3 </a:t>
            </a:r>
            <a:r>
              <a:rPr kumimoji="1" lang="en-US" altLang="ko-KR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cryoplant</a:t>
            </a:r>
            <a:r>
              <a:rPr kumimoji="1" lang="en-US" altLang="ko-K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(4.2 </a:t>
            </a:r>
            <a:r>
              <a:rPr kumimoji="1"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kW @4.5K</a:t>
            </a:r>
            <a:r>
              <a:rPr kumimoji="1" lang="en-US" altLang="ko-K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 for SCL3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kumimoji="1" lang="pl-PL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SCL2 cryoplant (13.5 kW @ 4.5 K</a:t>
            </a:r>
            <a:r>
              <a:rPr kumimoji="1" lang="pl-PL" altLang="ko-K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1" lang="en-US" altLang="ko-K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for SCL2</a:t>
            </a:r>
            <a:r>
              <a:rPr kumimoji="1" lang="pl-PL" altLang="ko-K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en-US" altLang="ko-K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kumimoji="1" lang="en-US" altLang="ko-K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To combine two plants through the distribution box. If one plant down, the other can maintain cold  SCL 2&amp;3 together or only one.</a:t>
            </a:r>
            <a:endParaRPr kumimoji="1" lang="en-US" altLang="ko-KR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5829" y="147869"/>
            <a:ext cx="2922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Cryo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-plants are ready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1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그림 55">
            <a:extLst>
              <a:ext uri="{FF2B5EF4-FFF2-40B4-BE49-F238E27FC236}">
                <a16:creationId xmlns:a16="http://schemas.microsoft.com/office/drawing/2014/main" id="{84234D42-8786-4F7D-AFE2-8DD926385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8" y="1259785"/>
            <a:ext cx="8974343" cy="457316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5829" y="147869"/>
            <a:ext cx="5322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Simple Diagram of the SCL3 </a:t>
            </a:r>
            <a:r>
              <a:rPr lang="en-US" altLang="ko-K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Cryo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-system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2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3669" y="2361347"/>
            <a:ext cx="1854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견고딕" panose="02030600000101010101" pitchFamily="18" charset="-127"/>
              </a:rPr>
              <a:t>Part </a:t>
            </a:r>
            <a:r>
              <a:rPr lang="en-US" altLang="ko-KR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견고딕" panose="02030600000101010101" pitchFamily="18" charset="-127"/>
              </a:rPr>
              <a:t>3.</a:t>
            </a:r>
            <a:endParaRPr lang="ko-KR" altLang="en-US" sz="4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Y견고딕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669" y="3335212"/>
            <a:ext cx="3791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HY견고딕" panose="02030600000101010101" pitchFamily="18" charset="-127"/>
              </a:rPr>
              <a:t>Beam Commissioning Status</a:t>
            </a:r>
            <a:endParaRPr lang="en-US" altLang="ko-KR" sz="2400" b="1" dirty="0">
              <a:solidFill>
                <a:schemeClr val="tx1">
                  <a:lumMod val="50000"/>
                  <a:lumOff val="50000"/>
                </a:schemeClr>
              </a:solidFill>
              <a:ea typeface="HY견고딕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83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3F3E-312A-4DBA-B1CF-08141468BDBF}" type="slidenum">
              <a:rPr lang="ko-KR" altLang="en-US" smtClean="0"/>
              <a:t>23</a:t>
            </a:fld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52" y="736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5496" y="1027932"/>
            <a:ext cx="898077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- </a:t>
            </a:r>
            <a:r>
              <a:rPr lang="en-US" altLang="ko-KR" sz="2000" b="1" dirty="0" smtClean="0"/>
              <a:t>Injector</a:t>
            </a:r>
            <a:endParaRPr lang="en-US" altLang="ko-KR" dirty="0"/>
          </a:p>
          <a:p>
            <a:r>
              <a:rPr lang="en-US" altLang="ko-KR" dirty="0" smtClean="0"/>
              <a:t>   * Ion Source: 	14.5 GHz ECR IS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* LEBT: 	10 </a:t>
            </a:r>
            <a:r>
              <a:rPr lang="en-US" altLang="ko-KR" dirty="0" err="1" smtClean="0"/>
              <a:t>keV</a:t>
            </a:r>
            <a:r>
              <a:rPr lang="en-US" altLang="ko-KR" dirty="0" smtClean="0"/>
              <a:t>/u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* RFQ: 	507 </a:t>
            </a:r>
            <a:r>
              <a:rPr lang="en-US" altLang="ko-KR" dirty="0" err="1" smtClean="0"/>
              <a:t>keV</a:t>
            </a:r>
            <a:r>
              <a:rPr lang="en-US" altLang="ko-KR" dirty="0" smtClean="0"/>
              <a:t>/u, 98% transmission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* MEBT:          507 </a:t>
            </a:r>
            <a:r>
              <a:rPr lang="en-US" altLang="ko-KR" dirty="0" err="1" smtClean="0"/>
              <a:t>keV</a:t>
            </a:r>
            <a:r>
              <a:rPr lang="en-US" altLang="ko-KR" dirty="0" smtClean="0"/>
              <a:t>/u, 4 </a:t>
            </a:r>
            <a:r>
              <a:rPr lang="en-US" altLang="ko-KR" dirty="0" err="1" smtClean="0"/>
              <a:t>bunchers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 </a:t>
            </a:r>
            <a:r>
              <a:rPr lang="en-US" altLang="ko-KR" dirty="0" smtClean="0"/>
              <a:t>- </a:t>
            </a:r>
            <a:r>
              <a:rPr lang="en-US" altLang="ko-KR" sz="2000" b="1" dirty="0" smtClean="0"/>
              <a:t>Beams</a:t>
            </a:r>
            <a:r>
              <a:rPr lang="en-US" altLang="ko-KR" dirty="0" smtClean="0"/>
              <a:t>: Ar9+(A/q=4.4), Ar8+(5.0), Ar11+(3.6)</a:t>
            </a:r>
          </a:p>
          <a:p>
            <a:r>
              <a:rPr lang="en-US" altLang="ko-KR" dirty="0" smtClean="0"/>
              <a:t> - </a:t>
            </a:r>
            <a:r>
              <a:rPr lang="en-US" altLang="ko-KR" sz="2000" b="1" dirty="0" smtClean="0"/>
              <a:t>Beam Diagnostics</a:t>
            </a:r>
            <a:r>
              <a:rPr lang="en-US" altLang="ko-KR" dirty="0" smtClean="0"/>
              <a:t>  </a:t>
            </a:r>
          </a:p>
        </p:txBody>
      </p:sp>
      <p:pic>
        <p:nvPicPr>
          <p:cNvPr id="8" name="그림 7"/>
          <p:cNvPicPr/>
          <p:nvPr/>
        </p:nvPicPr>
        <p:blipFill>
          <a:blip r:embed="rId3"/>
          <a:stretch/>
        </p:blipFill>
        <p:spPr>
          <a:xfrm rot="5400000">
            <a:off x="5115613" y="2928497"/>
            <a:ext cx="4352802" cy="3344948"/>
          </a:xfrm>
          <a:prstGeom prst="rect">
            <a:avLst/>
          </a:prstGeom>
          <a:ln>
            <a:noFill/>
          </a:ln>
        </p:spPr>
      </p:pic>
      <p:sp>
        <p:nvSpPr>
          <p:cNvPr id="9" name="CustomShape 9"/>
          <p:cNvSpPr/>
          <p:nvPr/>
        </p:nvSpPr>
        <p:spPr>
          <a:xfrm>
            <a:off x="5652120" y="4546692"/>
            <a:ext cx="562013" cy="430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 smtClean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14GHz</a:t>
            </a:r>
          </a:p>
          <a:p>
            <a:pPr>
              <a:lnSpc>
                <a:spcPct val="100000"/>
              </a:lnSpc>
            </a:pPr>
            <a:r>
              <a:rPr lang="en-US" sz="1400" b="1" strike="noStrike" spc="-1" dirty="0" smtClean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ECR</a:t>
            </a:r>
            <a:r>
              <a:rPr lang="en-US" sz="1400" b="1" spc="-1" dirty="0" smtClean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IS</a:t>
            </a:r>
            <a:endParaRPr lang="en-US" sz="1400" b="0" strike="noStrike" spc="-1" dirty="0">
              <a:solidFill>
                <a:srgbClr val="FFFF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CustomShape 9"/>
          <p:cNvSpPr/>
          <p:nvPr/>
        </p:nvSpPr>
        <p:spPr>
          <a:xfrm>
            <a:off x="7361093" y="6092455"/>
            <a:ext cx="399981" cy="215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 smtClean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LEBT</a:t>
            </a:r>
            <a:endParaRPr lang="en-US" sz="1400" b="0" strike="noStrike" spc="-1" dirty="0">
              <a:solidFill>
                <a:srgbClr val="FFFF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CustomShape 9"/>
          <p:cNvSpPr/>
          <p:nvPr/>
        </p:nvSpPr>
        <p:spPr>
          <a:xfrm>
            <a:off x="7691041" y="3821050"/>
            <a:ext cx="350673" cy="215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pc="-1" dirty="0" smtClean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RFQ</a:t>
            </a:r>
            <a:endParaRPr lang="en-US" sz="1400" b="0" strike="noStrike" spc="-1" dirty="0">
              <a:solidFill>
                <a:srgbClr val="FFFF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CustomShape 9"/>
          <p:cNvSpPr/>
          <p:nvPr/>
        </p:nvSpPr>
        <p:spPr>
          <a:xfrm>
            <a:off x="6949659" y="3514647"/>
            <a:ext cx="481735" cy="215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pc="-1" dirty="0" smtClean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MEBT</a:t>
            </a:r>
            <a:endParaRPr lang="en-US" sz="1400" b="0" strike="noStrike" spc="-1" dirty="0">
              <a:solidFill>
                <a:srgbClr val="FFFF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/>
          </p:nvPr>
        </p:nvGraphicFramePr>
        <p:xfrm>
          <a:off x="457048" y="3392996"/>
          <a:ext cx="4006940" cy="28438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2538">
                  <a:extLst>
                    <a:ext uri="{9D8B030D-6E8A-4147-A177-3AD203B41FA5}">
                      <a16:colId xmlns:a16="http://schemas.microsoft.com/office/drawing/2014/main" val="1097810214"/>
                    </a:ext>
                  </a:extLst>
                </a:gridCol>
                <a:gridCol w="1067201">
                  <a:extLst>
                    <a:ext uri="{9D8B030D-6E8A-4147-A177-3AD203B41FA5}">
                      <a16:colId xmlns:a16="http://schemas.microsoft.com/office/drawing/2014/main" val="3851348067"/>
                    </a:ext>
                  </a:extLst>
                </a:gridCol>
                <a:gridCol w="1067201">
                  <a:extLst>
                    <a:ext uri="{9D8B030D-6E8A-4147-A177-3AD203B41FA5}">
                      <a16:colId xmlns:a16="http://schemas.microsoft.com/office/drawing/2014/main" val="4221408509"/>
                    </a:ext>
                  </a:extLst>
                </a:gridCol>
              </a:tblGrid>
              <a:tr h="355486"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LEBT</a:t>
                      </a:r>
                      <a:endParaRPr lang="ko-KR" alt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MEBT</a:t>
                      </a:r>
                      <a:endParaRPr lang="ko-KR" altLang="en-US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6370881"/>
                  </a:ext>
                </a:extLst>
              </a:tr>
              <a:tr h="35548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Allison scanner</a:t>
                      </a:r>
                      <a:endParaRPr lang="ko-KR" alt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2 (X,Y)</a:t>
                      </a:r>
                      <a:endParaRPr lang="ko-KR" alt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-</a:t>
                      </a:r>
                      <a:endParaRPr lang="ko-KR" altLang="en-US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817138"/>
                  </a:ext>
                </a:extLst>
              </a:tr>
              <a:tr h="35548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Wire</a:t>
                      </a:r>
                      <a:r>
                        <a:rPr lang="en-US" altLang="ko-KR" sz="1400" b="0" baseline="0" dirty="0" smtClean="0"/>
                        <a:t> scanner</a:t>
                      </a:r>
                      <a:endParaRPr lang="ko-KR" alt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4</a:t>
                      </a:r>
                      <a:endParaRPr lang="ko-KR" alt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4</a:t>
                      </a:r>
                      <a:endParaRPr lang="ko-KR" altLang="en-US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6513598"/>
                  </a:ext>
                </a:extLst>
              </a:tr>
              <a:tr h="35548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Faraday cup</a:t>
                      </a:r>
                      <a:endParaRPr lang="ko-KR" alt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4</a:t>
                      </a:r>
                      <a:endParaRPr lang="ko-KR" alt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2</a:t>
                      </a:r>
                      <a:endParaRPr lang="ko-KR" altLang="en-US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9532114"/>
                  </a:ext>
                </a:extLst>
              </a:tr>
              <a:tr h="35548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ACCT</a:t>
                      </a:r>
                      <a:endParaRPr lang="ko-KR" alt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1</a:t>
                      </a:r>
                      <a:endParaRPr lang="ko-KR" alt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2</a:t>
                      </a:r>
                      <a:endParaRPr lang="ko-KR" altLang="en-US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3775335"/>
                  </a:ext>
                </a:extLst>
              </a:tr>
              <a:tr h="35548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BPM</a:t>
                      </a:r>
                      <a:endParaRPr lang="ko-KR" alt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-</a:t>
                      </a:r>
                      <a:endParaRPr lang="ko-KR" alt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6</a:t>
                      </a:r>
                      <a:endParaRPr lang="ko-KR" altLang="en-US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9546645"/>
                  </a:ext>
                </a:extLst>
              </a:tr>
              <a:tr h="35548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Beam viewer</a:t>
                      </a:r>
                      <a:endParaRPr lang="ko-KR" alt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2</a:t>
                      </a:r>
                      <a:endParaRPr lang="ko-KR" alt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1</a:t>
                      </a:r>
                      <a:endParaRPr lang="ko-KR" altLang="en-US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9979979"/>
                  </a:ext>
                </a:extLst>
              </a:tr>
              <a:tr h="35548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Fast Faraday Cup</a:t>
                      </a:r>
                      <a:endParaRPr lang="ko-KR" alt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-</a:t>
                      </a:r>
                      <a:endParaRPr lang="ko-KR" alt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/>
                        <a:t>1</a:t>
                      </a:r>
                      <a:endParaRPr lang="ko-KR" altLang="en-US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979022"/>
                  </a:ext>
                </a:extLst>
              </a:tr>
            </a:tbl>
          </a:graphicData>
        </a:graphic>
      </p:graphicFrame>
      <p:sp>
        <p:nvSpPr>
          <p:cNvPr id="16" name="CustomShape 9"/>
          <p:cNvSpPr/>
          <p:nvPr/>
        </p:nvSpPr>
        <p:spPr>
          <a:xfrm>
            <a:off x="7988443" y="4902288"/>
            <a:ext cx="399981" cy="215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 smtClean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LEBT</a:t>
            </a:r>
            <a:endParaRPr lang="en-US" sz="1400" b="0" strike="noStrike" spc="-1" dirty="0">
              <a:solidFill>
                <a:srgbClr val="FFFF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415" y="762162"/>
            <a:ext cx="3828351" cy="2375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3338" y="901845"/>
            <a:ext cx="747320" cy="523220"/>
          </a:xfrm>
          <a:prstGeom prst="rect">
            <a:avLst/>
          </a:prstGeom>
          <a:solidFill>
            <a:srgbClr val="F4CA18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28GHz</a:t>
            </a:r>
          </a:p>
          <a:p>
            <a:r>
              <a:rPr lang="en-US" altLang="ko-KR" sz="1400" b="1" dirty="0" smtClean="0"/>
              <a:t>ECR IS</a:t>
            </a:r>
            <a:endParaRPr lang="ko-KR" altLang="en-US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8188433" y="2424570"/>
            <a:ext cx="747320" cy="523220"/>
          </a:xfrm>
          <a:prstGeom prst="rect">
            <a:avLst/>
          </a:prstGeom>
          <a:solidFill>
            <a:srgbClr val="F4CA18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14GHz</a:t>
            </a:r>
          </a:p>
          <a:p>
            <a:r>
              <a:rPr lang="en-US" altLang="ko-KR" sz="1400" b="1" dirty="0" smtClean="0"/>
              <a:t>ECR IS</a:t>
            </a:r>
            <a:endParaRPr lang="ko-KR" altLang="en-US" sz="1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8188433" y="908372"/>
            <a:ext cx="585160" cy="307777"/>
          </a:xfrm>
          <a:prstGeom prst="rect">
            <a:avLst/>
          </a:prstGeom>
          <a:solidFill>
            <a:srgbClr val="F4CA18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LEBT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74359" y="2384803"/>
            <a:ext cx="535724" cy="307777"/>
          </a:xfrm>
          <a:prstGeom prst="rect">
            <a:avLst/>
          </a:prstGeom>
          <a:solidFill>
            <a:srgbClr val="F4CA18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RFQ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32606" y="2763886"/>
            <a:ext cx="666914" cy="307777"/>
          </a:xfrm>
          <a:prstGeom prst="rect">
            <a:avLst/>
          </a:prstGeom>
          <a:solidFill>
            <a:srgbClr val="F4CA18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M</a:t>
            </a:r>
            <a:r>
              <a:rPr lang="en-US" altLang="ko-KR" sz="1400" b="1" dirty="0" smtClean="0"/>
              <a:t>EBT</a:t>
            </a: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55829" y="147869"/>
            <a:ext cx="2693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Injector Diagnostics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3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3F3E-312A-4DBA-B1CF-08141468BDBF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4294967295"/>
          </p:nvPr>
        </p:nvSpPr>
        <p:spPr>
          <a:xfrm>
            <a:off x="0" y="1052513"/>
            <a:ext cx="8424863" cy="5148262"/>
          </a:xfrm>
        </p:spPr>
        <p:txBody>
          <a:bodyPr>
            <a:normAutofit fontScale="92500" lnSpcReduction="20000"/>
          </a:bodyPr>
          <a:lstStyle/>
          <a:p>
            <a:pPr lvl="0" fontAlgn="base"/>
            <a:r>
              <a:rPr lang="en-US" altLang="ko-KR" b="1" dirty="0" smtClean="0"/>
              <a:t>Measurements for commissioning</a:t>
            </a:r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MEBT Bunchers RF </a:t>
            </a:r>
            <a:r>
              <a:rPr lang="en-US" altLang="ko-KR" sz="2000" dirty="0"/>
              <a:t>set-point (phase scan, </a:t>
            </a:r>
            <a:r>
              <a:rPr lang="en-US" altLang="ko-KR" sz="2000" dirty="0" smtClean="0"/>
              <a:t>BPM)</a:t>
            </a:r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Beam </a:t>
            </a:r>
            <a:r>
              <a:rPr lang="en-US" altLang="ko-KR" sz="2000" dirty="0"/>
              <a:t>energy (phase scan, TOF with </a:t>
            </a:r>
            <a:r>
              <a:rPr lang="en-US" altLang="ko-KR" sz="2000" dirty="0" smtClean="0"/>
              <a:t>BPMs)</a:t>
            </a:r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Beam </a:t>
            </a:r>
            <a:r>
              <a:rPr lang="en-US" altLang="ko-KR" sz="2000" dirty="0"/>
              <a:t>current, transmission</a:t>
            </a:r>
            <a:r>
              <a:rPr lang="ko-KR" altLang="en-US" sz="2000" dirty="0"/>
              <a:t> </a:t>
            </a:r>
            <a:r>
              <a:rPr lang="en-US" altLang="ko-KR" sz="2000" dirty="0"/>
              <a:t> </a:t>
            </a:r>
            <a:r>
              <a:rPr lang="en-US" altLang="ko-KR" sz="2000" dirty="0" smtClean="0"/>
              <a:t>(ACCT, FC)</a:t>
            </a:r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Orbit </a:t>
            </a:r>
            <a:r>
              <a:rPr lang="en-US" altLang="ko-KR" sz="2000" dirty="0"/>
              <a:t>correction (BPM </a:t>
            </a:r>
            <a:r>
              <a:rPr lang="en-US" altLang="ko-KR" sz="2000" dirty="0" smtClean="0"/>
              <a:t>/ Wirescanner &amp;</a:t>
            </a:r>
            <a:r>
              <a:rPr lang="ko-KR" altLang="en-US" sz="2000" dirty="0" smtClean="0"/>
              <a:t> </a:t>
            </a:r>
            <a:r>
              <a:rPr lang="en-US" altLang="ko-KR" sz="2000" dirty="0"/>
              <a:t>dipole </a:t>
            </a:r>
            <a:r>
              <a:rPr lang="en-US" altLang="ko-KR" sz="2000" dirty="0" err="1" smtClean="0"/>
              <a:t>steerer</a:t>
            </a:r>
            <a:r>
              <a:rPr lang="en-US" altLang="ko-KR" sz="2000" dirty="0" smtClean="0"/>
              <a:t>)</a:t>
            </a:r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Beam </a:t>
            </a:r>
            <a:r>
              <a:rPr lang="en-US" altLang="ko-KR" sz="2000" dirty="0"/>
              <a:t>transverse profile (</a:t>
            </a:r>
            <a:r>
              <a:rPr lang="en-US" altLang="ko-KR" sz="2000" dirty="0" smtClean="0"/>
              <a:t>wirescanner)</a:t>
            </a:r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Transverse </a:t>
            </a:r>
            <a:r>
              <a:rPr lang="en-US" altLang="ko-KR" sz="2000" dirty="0"/>
              <a:t>matching (</a:t>
            </a:r>
            <a:r>
              <a:rPr lang="en-US" altLang="ko-KR" sz="2000" dirty="0" smtClean="0"/>
              <a:t>wirescanner)</a:t>
            </a:r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Beam </a:t>
            </a:r>
            <a:r>
              <a:rPr lang="en-US" altLang="ko-KR" sz="2000" dirty="0"/>
              <a:t>emittance (X and Y) : </a:t>
            </a:r>
            <a:r>
              <a:rPr lang="en-US" altLang="ko-KR" sz="2000" dirty="0" smtClean="0"/>
              <a:t>Allison scanners, Beam size fitting, </a:t>
            </a:r>
            <a:r>
              <a:rPr lang="en-US" altLang="ko-KR" sz="2000" dirty="0"/>
              <a:t>quad scan </a:t>
            </a:r>
            <a:r>
              <a:rPr lang="en-US" altLang="ko-KR" sz="2000" dirty="0" smtClean="0"/>
              <a:t>methods</a:t>
            </a:r>
          </a:p>
          <a:p>
            <a:pPr marL="536575" lvl="0" indent="-263525" fontAlgn="base">
              <a:buFontTx/>
              <a:buChar char="-"/>
            </a:pPr>
            <a:endParaRPr lang="en-US" altLang="ko-KR" sz="2000" dirty="0"/>
          </a:p>
          <a:p>
            <a:r>
              <a:rPr lang="en-US" altLang="ko-KR" b="1" dirty="0"/>
              <a:t>P</a:t>
            </a:r>
            <a:r>
              <a:rPr lang="en-US" altLang="ko-KR" b="1" dirty="0" smtClean="0"/>
              <a:t>hysics applications for commissioning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 smtClean="0"/>
              <a:t>BIPAM (Beam Input Parameters And Matching)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 smtClean="0"/>
              <a:t>CAPS (Cavity Amplitude and Phase Scan)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 smtClean="0"/>
              <a:t>Orbit correction application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 smtClean="0"/>
              <a:t>Emittance data analysis &amp; wirescanner data analysis </a:t>
            </a:r>
            <a:endParaRPr lang="en-US" altLang="ko-KR" sz="2000" dirty="0"/>
          </a:p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5829" y="147869"/>
            <a:ext cx="3983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Injector Beam Commissioning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0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3F3E-312A-4DBA-B1CF-08141468BDBF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sp>
        <p:nvSpPr>
          <p:cNvPr id="5" name="내용 개체 틀 2"/>
          <p:cNvSpPr>
            <a:spLocks noGrp="1"/>
          </p:cNvSpPr>
          <p:nvPr>
            <p:ph sz="half" idx="4294967295"/>
          </p:nvPr>
        </p:nvSpPr>
        <p:spPr>
          <a:xfrm>
            <a:off x="0" y="808382"/>
            <a:ext cx="8424863" cy="2809875"/>
          </a:xfrm>
        </p:spPr>
        <p:txBody>
          <a:bodyPr>
            <a:normAutofit/>
          </a:bodyPr>
          <a:lstStyle/>
          <a:p>
            <a:pPr marL="179388" indent="-179388"/>
            <a:r>
              <a:rPr lang="en-US" altLang="ko-KR" sz="2200" dirty="0"/>
              <a:t>B</a:t>
            </a:r>
            <a:r>
              <a:rPr lang="en-US" altLang="ko-KR" sz="2200" dirty="0" smtClean="0"/>
              <a:t>eam parameter measurements </a:t>
            </a:r>
            <a:r>
              <a:rPr lang="en-US" altLang="ko-KR" sz="2000" dirty="0" smtClean="0"/>
              <a:t>(Allison scanners, wirescanners)</a:t>
            </a:r>
          </a:p>
          <a:p>
            <a:pPr marL="357188" indent="-177800">
              <a:buFontTx/>
              <a:buChar char="-"/>
            </a:pPr>
            <a:r>
              <a:rPr lang="en-US" altLang="ko-KR" sz="2000" dirty="0"/>
              <a:t>m</a:t>
            </a:r>
            <a:r>
              <a:rPr lang="en-US" altLang="ko-KR" sz="2000" dirty="0" smtClean="0"/>
              <a:t>easuring initial beam parameters (fitting beam sizes of wirescanners)</a:t>
            </a:r>
          </a:p>
          <a:p>
            <a:pPr marL="357188" indent="-177800">
              <a:buFontTx/>
              <a:buChar char="-"/>
            </a:pPr>
            <a:r>
              <a:rPr lang="en-US" altLang="ko-KR" sz="2000" dirty="0" smtClean="0"/>
              <a:t>controlling optics when needed</a:t>
            </a:r>
          </a:p>
          <a:p>
            <a:pPr marL="357188" indent="-177800">
              <a:buFontTx/>
              <a:buChar char="-"/>
            </a:pPr>
            <a:r>
              <a:rPr lang="en-US" altLang="ko-KR" sz="2000" dirty="0"/>
              <a:t>d</a:t>
            </a:r>
            <a:r>
              <a:rPr lang="en-US" altLang="ko-KR" sz="2000" dirty="0" smtClean="0"/>
              <a:t>o matching to RFQ</a:t>
            </a:r>
            <a:endParaRPr lang="en-US" altLang="ko-KR" dirty="0"/>
          </a:p>
          <a:p>
            <a:pPr marL="179388" indent="-179388"/>
            <a:r>
              <a:rPr lang="en-US" altLang="ko-KR" sz="2200" dirty="0" smtClean="0"/>
              <a:t>Emittance measurement </a:t>
            </a:r>
            <a:r>
              <a:rPr lang="en-US" altLang="ko-KR" sz="2000" dirty="0" smtClean="0"/>
              <a:t>(Allison scanner, quad scan)</a:t>
            </a:r>
          </a:p>
          <a:p>
            <a:pPr marL="179388" indent="-179388"/>
            <a:r>
              <a:rPr lang="en-US" altLang="ko-KR" sz="2200" dirty="0" smtClean="0"/>
              <a:t>Beams: </a:t>
            </a:r>
            <a:r>
              <a:rPr lang="en-US" altLang="ko-KR" sz="2000" dirty="0">
                <a:sym typeface="Symbol" panose="05050102010706020507" pitchFamily="18" charset="2"/>
              </a:rPr>
              <a:t>Ar9+ (~30A), Ar8+ (~47A</a:t>
            </a:r>
            <a:r>
              <a:rPr lang="en-US" altLang="ko-KR" sz="2000" dirty="0" smtClean="0">
                <a:sym typeface="Symbol" panose="05050102010706020507" pitchFamily="18" charset="2"/>
              </a:rPr>
              <a:t>)</a:t>
            </a:r>
            <a:endParaRPr lang="en-US" altLang="ko-KR" sz="2000" dirty="0" smtClean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71083"/>
            <a:ext cx="4860032" cy="30391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3A744A3-CFC6-4AAB-BB9B-24D3DA0847AA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9198" y="1428330"/>
            <a:ext cx="2830632" cy="27724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3085" y="3771083"/>
            <a:ext cx="231480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LEBT beam parameters</a:t>
            </a:r>
            <a:endParaRPr lang="ko-KR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433907" y="1723199"/>
            <a:ext cx="168464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Beam emittance</a:t>
            </a:r>
          </a:p>
          <a:p>
            <a:r>
              <a:rPr lang="en-US" altLang="ko-KR" sz="1600" dirty="0" smtClean="0"/>
              <a:t>(Allison scanner)</a:t>
            </a:r>
            <a:endParaRPr lang="ko-KR" altLang="en-US" sz="1600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62" y="3897052"/>
            <a:ext cx="2209675" cy="1767740"/>
          </a:xfrm>
          <a:prstGeom prst="rect">
            <a:avLst/>
          </a:prstGeom>
        </p:spPr>
      </p:pic>
      <p:graphicFrame>
        <p:nvGraphicFramePr>
          <p:cNvPr id="13" name="표 12"/>
          <p:cNvGraphicFramePr>
            <a:graphicFrameLocks noGrp="1"/>
          </p:cNvGraphicFramePr>
          <p:nvPr>
            <p:extLst/>
          </p:nvPr>
        </p:nvGraphicFramePr>
        <p:xfrm>
          <a:off x="5171193" y="5898976"/>
          <a:ext cx="3505263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8421">
                  <a:extLst>
                    <a:ext uri="{9D8B030D-6E8A-4147-A177-3AD203B41FA5}">
                      <a16:colId xmlns:a16="http://schemas.microsoft.com/office/drawing/2014/main" val="1721267767"/>
                    </a:ext>
                  </a:extLst>
                </a:gridCol>
                <a:gridCol w="1168421">
                  <a:extLst>
                    <a:ext uri="{9D8B030D-6E8A-4147-A177-3AD203B41FA5}">
                      <a16:colId xmlns:a16="http://schemas.microsoft.com/office/drawing/2014/main" val="92529380"/>
                    </a:ext>
                  </a:extLst>
                </a:gridCol>
                <a:gridCol w="1168421">
                  <a:extLst>
                    <a:ext uri="{9D8B030D-6E8A-4147-A177-3AD203B41FA5}">
                      <a16:colId xmlns:a16="http://schemas.microsoft.com/office/drawing/2014/main" val="1184649064"/>
                    </a:ext>
                  </a:extLst>
                </a:gridCol>
              </a:tblGrid>
              <a:tr h="284616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 X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Y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069434"/>
                  </a:ext>
                </a:extLst>
              </a:tr>
              <a:tr h="28461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Allison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0.048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0.067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321718"/>
                  </a:ext>
                </a:extLst>
              </a:tr>
              <a:tr h="28461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Quad Scan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0.041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0.038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447596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904148" y="5612607"/>
            <a:ext cx="225927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emittance comparison</a:t>
            </a:r>
            <a:endParaRPr lang="ko-KR" alt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423858" y="4149080"/>
            <a:ext cx="1694695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Beam emittance</a:t>
            </a:r>
          </a:p>
          <a:p>
            <a:r>
              <a:rPr lang="en-US" altLang="ko-KR" sz="1600" dirty="0" smtClean="0"/>
              <a:t>(</a:t>
            </a:r>
            <a:r>
              <a:rPr lang="en-US" altLang="ko-KR" sz="1600" dirty="0"/>
              <a:t>q</a:t>
            </a:r>
            <a:r>
              <a:rPr lang="en-US" altLang="ko-KR" sz="1600" dirty="0" smtClean="0"/>
              <a:t>uad scan)</a:t>
            </a:r>
            <a:endParaRPr lang="ko-KR" altLang="en-US" sz="1600" dirty="0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55829" y="147869"/>
            <a:ext cx="460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Low Energy Beam Transport (LEBT)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3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662" y="908720"/>
            <a:ext cx="882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ym typeface="Symbol" panose="05050102010706020507" pitchFamily="18" charset="2"/>
              </a:rPr>
              <a:t> - orbit correction</a:t>
            </a:r>
          </a:p>
          <a:p>
            <a:r>
              <a:rPr lang="en-US" altLang="ko-KR" sz="2000" dirty="0" smtClean="0">
                <a:sym typeface="Symbol" panose="05050102010706020507" pitchFamily="18" charset="2"/>
              </a:rPr>
              <a:t> - beam tracking (TRACK, DYNAC codes)</a:t>
            </a:r>
            <a:endParaRPr lang="en-US" altLang="ko-KR" sz="2000" dirty="0" smtClean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21" y="1684994"/>
            <a:ext cx="3485153" cy="2788122"/>
          </a:xfrm>
          <a:prstGeom prst="rect">
            <a:avLst/>
          </a:prstGeom>
        </p:spPr>
      </p:pic>
      <p:pic>
        <p:nvPicPr>
          <p:cNvPr id="23" name="그림 15"/>
          <p:cNvPicPr/>
          <p:nvPr/>
        </p:nvPicPr>
        <p:blipFill>
          <a:blip r:embed="rId3"/>
          <a:stretch/>
        </p:blipFill>
        <p:spPr>
          <a:xfrm>
            <a:off x="276623" y="1677619"/>
            <a:ext cx="4032448" cy="2755503"/>
          </a:xfrm>
          <a:prstGeom prst="rect">
            <a:avLst/>
          </a:prstGeom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3294050" y="1633672"/>
            <a:ext cx="212750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LEBT orbit correction</a:t>
            </a:r>
            <a:endParaRPr lang="ko-KR" altLang="en-US" sz="1600" dirty="0"/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15" y="4433122"/>
            <a:ext cx="3483469" cy="237943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31289" y="5975844"/>
            <a:ext cx="263309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TRACK (beam dynamics code)</a:t>
            </a:r>
            <a:endParaRPr lang="ko-KR" altLang="en-US" sz="1400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55829" y="147869"/>
            <a:ext cx="2926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LEBT Orbit Correction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5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3F3E-312A-4DBA-B1CF-08141468BDBF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1196752"/>
            <a:ext cx="4500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MEBT beam parameter measurements</a:t>
            </a:r>
          </a:p>
          <a:p>
            <a:pPr marL="179388" indent="-179388">
              <a:buFontTx/>
              <a:buChar char="-"/>
            </a:pPr>
            <a:r>
              <a:rPr lang="en-US" altLang="ko-KR" dirty="0" smtClean="0"/>
              <a:t>using beam sizes from wirescanners</a:t>
            </a:r>
          </a:p>
          <a:p>
            <a:pPr marL="179388" indent="-179388">
              <a:buFontTx/>
              <a:buChar char="-"/>
            </a:pPr>
            <a:r>
              <a:rPr lang="en-US" altLang="ko-KR" dirty="0" smtClean="0"/>
              <a:t>measure initial beam emittances &amp; parameters</a:t>
            </a:r>
          </a:p>
          <a:p>
            <a:pPr marL="179388" indent="-179388">
              <a:buFontTx/>
              <a:buChar char="-"/>
            </a:pPr>
            <a:r>
              <a:rPr lang="en-US" altLang="ko-KR" dirty="0"/>
              <a:t>c</a:t>
            </a:r>
            <a:r>
              <a:rPr lang="en-US" altLang="ko-KR" dirty="0" smtClean="0"/>
              <a:t>an do matching to SCL3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1" y="3999547"/>
            <a:ext cx="4500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MEBT buncher RF set-point</a:t>
            </a:r>
          </a:p>
          <a:p>
            <a:pPr marL="179388" indent="-179388">
              <a:buFontTx/>
              <a:buChar char="-"/>
            </a:pPr>
            <a:r>
              <a:rPr lang="en-US" altLang="ko-KR" dirty="0" smtClean="0"/>
              <a:t>using phase scan technique</a:t>
            </a:r>
          </a:p>
          <a:p>
            <a:pPr marL="179388" indent="-179388">
              <a:buFontTx/>
              <a:buChar char="-"/>
            </a:pPr>
            <a:r>
              <a:rPr lang="en-US" altLang="ko-KR" dirty="0"/>
              <a:t>d</a:t>
            </a:r>
            <a:r>
              <a:rPr lang="en-US" altLang="ko-KR" dirty="0" smtClean="0"/>
              <a:t>etermines RF amplitude &amp; phase</a:t>
            </a:r>
          </a:p>
          <a:p>
            <a:pPr marL="179388" indent="-179388">
              <a:buFontTx/>
              <a:buChar char="-"/>
            </a:pPr>
            <a:r>
              <a:rPr lang="en-US" altLang="ko-KR" dirty="0" smtClean="0"/>
              <a:t>RF set-points of 4 bunchers obtained</a:t>
            </a:r>
          </a:p>
          <a:p>
            <a:pPr marL="179388" indent="-179388">
              <a:buFontTx/>
              <a:buChar char="-"/>
            </a:pPr>
            <a:r>
              <a:rPr lang="en-US" altLang="ko-KR" dirty="0" smtClean="0"/>
              <a:t>Beam energy is 514 </a:t>
            </a:r>
            <a:r>
              <a:rPr lang="en-US" altLang="ko-KR" dirty="0" err="1" smtClean="0"/>
              <a:t>keV</a:t>
            </a:r>
            <a:r>
              <a:rPr lang="en-US" altLang="ko-KR" dirty="0" smtClean="0"/>
              <a:t>/u (design 507 </a:t>
            </a:r>
            <a:r>
              <a:rPr lang="en-US" altLang="ko-KR" dirty="0" err="1" smtClean="0"/>
              <a:t>keV</a:t>
            </a:r>
            <a:r>
              <a:rPr lang="en-US" altLang="ko-KR" dirty="0" smtClean="0"/>
              <a:t>/u)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4" y="3717032"/>
            <a:ext cx="4511406" cy="310851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4500500" cy="28083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26860" y="2711532"/>
            <a:ext cx="108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Symbol" panose="05050102010706020507" pitchFamily="18" charset="2"/>
              </a:rPr>
              <a:t>e</a:t>
            </a:r>
            <a:r>
              <a:rPr lang="en-US" altLang="ko-KR" baseline="-25000" dirty="0" smtClean="0"/>
              <a:t>x</a:t>
            </a:r>
            <a:r>
              <a:rPr lang="en-US" altLang="ko-KR" dirty="0" smtClean="0"/>
              <a:t>=0.052</a:t>
            </a:r>
          </a:p>
          <a:p>
            <a:r>
              <a:rPr lang="en-US" altLang="ko-KR" dirty="0" err="1" smtClean="0">
                <a:latin typeface="Symbol" panose="05050102010706020507" pitchFamily="18" charset="2"/>
              </a:rPr>
              <a:t>e</a:t>
            </a:r>
            <a:r>
              <a:rPr lang="en-US" altLang="ko-KR" baseline="-25000" dirty="0" err="1" smtClean="0"/>
              <a:t>y</a:t>
            </a:r>
            <a:r>
              <a:rPr lang="en-US" altLang="ko-KR" dirty="0" smtClean="0"/>
              <a:t>=0.059</a:t>
            </a:r>
            <a:endParaRPr lang="ko-KR" altLang="en-US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5829" y="147869"/>
            <a:ext cx="5297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Medium Energy Beam Transport (MEBT)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8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3F3E-312A-4DBA-B1CF-08141468BDBF}" type="slidenum">
              <a:rPr lang="ko-KR" altLang="en-US" smtClean="0"/>
              <a:t>28</a:t>
            </a:fld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52" y="736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4662" y="944724"/>
            <a:ext cx="8980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- 10% beam duty operation: 96</a:t>
            </a:r>
            <a:r>
              <a:rPr lang="ko-KR" altLang="en-US" dirty="0"/>
              <a:t> </a:t>
            </a:r>
            <a:r>
              <a:rPr lang="en-US" altLang="ko-KR" dirty="0" smtClean="0"/>
              <a:t>minutes, 10Hz, 10msec (2021.12.07.)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* Injector</a:t>
            </a:r>
            <a:r>
              <a:rPr lang="ko-KR" altLang="en-US" dirty="0" smtClean="0"/>
              <a:t> </a:t>
            </a:r>
            <a:r>
              <a:rPr lang="en-US" altLang="ko-KR" dirty="0" smtClean="0"/>
              <a:t>transmission &gt; 94%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- MEBT beam emittance measurement based on quad scan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54" y="1880828"/>
            <a:ext cx="3171927" cy="20580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85" y="3939782"/>
            <a:ext cx="3171927" cy="256852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38" y="1804032"/>
            <a:ext cx="3086000" cy="24688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37" y="4268613"/>
            <a:ext cx="3085671" cy="24685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30587" y="2088665"/>
            <a:ext cx="255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ym typeface="Symbol" panose="05050102010706020507" pitchFamily="18" charset="2"/>
              </a:rPr>
              <a:t></a:t>
            </a:r>
            <a:r>
              <a:rPr lang="en-US" altLang="ko-KR" baseline="-25000" dirty="0" smtClean="0">
                <a:sym typeface="Symbol" panose="05050102010706020507" pitchFamily="18" charset="2"/>
              </a:rPr>
              <a:t>x</a:t>
            </a:r>
            <a:r>
              <a:rPr lang="en-US" altLang="ko-KR" dirty="0" smtClean="0">
                <a:sym typeface="Symbol" panose="05050102010706020507" pitchFamily="18" charset="2"/>
              </a:rPr>
              <a:t> = 0.059 mm-</a:t>
            </a:r>
            <a:r>
              <a:rPr lang="en-US" altLang="ko-KR" dirty="0" err="1" smtClean="0">
                <a:sym typeface="Symbol" panose="05050102010706020507" pitchFamily="18" charset="2"/>
              </a:rPr>
              <a:t>mrad</a:t>
            </a:r>
            <a:endParaRPr lang="en-US" altLang="ko-KR" dirty="0" smtClean="0">
              <a:sym typeface="Symbol" panose="05050102010706020507" pitchFamily="18" charset="2"/>
            </a:endParaRPr>
          </a:p>
          <a:p>
            <a:r>
              <a:rPr lang="en-US" altLang="ko-KR" dirty="0" smtClean="0">
                <a:sym typeface="Symbol" panose="05050102010706020507" pitchFamily="18" charset="2"/>
              </a:rPr>
              <a:t></a:t>
            </a:r>
            <a:r>
              <a:rPr lang="en-US" altLang="ko-KR" baseline="-25000" dirty="0" smtClean="0">
                <a:sym typeface="Symbol" panose="05050102010706020507" pitchFamily="18" charset="2"/>
              </a:rPr>
              <a:t>y</a:t>
            </a:r>
            <a:r>
              <a:rPr lang="en-US" altLang="ko-KR" dirty="0" smtClean="0">
                <a:sym typeface="Symbol" panose="05050102010706020507" pitchFamily="18" charset="2"/>
              </a:rPr>
              <a:t> </a:t>
            </a:r>
            <a:r>
              <a:rPr lang="en-US" altLang="ko-KR" dirty="0">
                <a:sym typeface="Symbol" panose="05050102010706020507" pitchFamily="18" charset="2"/>
              </a:rPr>
              <a:t>= </a:t>
            </a:r>
            <a:r>
              <a:rPr lang="en-US" altLang="ko-KR" dirty="0" smtClean="0">
                <a:sym typeface="Symbol" panose="05050102010706020507" pitchFamily="18" charset="2"/>
              </a:rPr>
              <a:t>0.081 mm-</a:t>
            </a:r>
            <a:r>
              <a:rPr lang="en-US" altLang="ko-KR" dirty="0" err="1" smtClean="0">
                <a:sym typeface="Symbol" panose="05050102010706020507" pitchFamily="18" charset="2"/>
              </a:rPr>
              <a:t>mrad</a:t>
            </a:r>
            <a:endParaRPr lang="en-US" altLang="ko-KR" dirty="0">
              <a:sym typeface="Symbol" panose="05050102010706020507" pitchFamily="18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492" y="6416660"/>
            <a:ext cx="301524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Injector beam transmission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925234" y="1390131"/>
            <a:ext cx="2160207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MEBT quad scan</a:t>
            </a:r>
          </a:p>
          <a:p>
            <a:r>
              <a:rPr lang="en-US" altLang="ko-KR" sz="1400" dirty="0"/>
              <a:t>e</a:t>
            </a:r>
            <a:r>
              <a:rPr lang="en-US" altLang="ko-KR" sz="1400" dirty="0" smtClean="0"/>
              <a:t>mittance measurement</a:t>
            </a:r>
            <a:endParaRPr lang="ko-KR" altLang="en-US" sz="1400" dirty="0"/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55829" y="147869"/>
            <a:ext cx="2898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Injector Transmission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7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1B4FE4F-1594-174C-9F83-6998D569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E801-12C8-4F13-B746-602FA5FAD2E4}" type="slidenum">
              <a:rPr lang="ko-KR" altLang="en-US">
                <a:solidFill>
                  <a:srgbClr val="C1D1D3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29</a:t>
            </a:fld>
            <a:endParaRPr lang="ko-KR" altLang="en-US">
              <a:solidFill>
                <a:srgbClr val="C1D1D3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ACF468-2761-D14F-ACB4-9B56CBFDC30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3991" y="1161806"/>
            <a:ext cx="8374062" cy="5111750"/>
          </a:xfrm>
        </p:spPr>
        <p:txBody>
          <a:bodyPr/>
          <a:lstStyle/>
          <a:p>
            <a:r>
              <a:rPr kumimoji="1" lang="en-US" altLang="ko-KR" dirty="0"/>
              <a:t> </a:t>
            </a:r>
            <a:r>
              <a:rPr kumimoji="1"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conditions checked for </a:t>
            </a:r>
            <a:r>
              <a:rPr kumimoji="1"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cool-down</a:t>
            </a:r>
            <a:endParaRPr kumimoji="1"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kumimoji="1"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Helium </a:t>
            </a:r>
            <a:r>
              <a:rPr kumimoji="1"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leak tests (final) - done</a:t>
            </a:r>
          </a:p>
          <a:p>
            <a:pPr marL="457200" lvl="1" indent="0">
              <a:buNone/>
            </a:pPr>
            <a:r>
              <a:rPr kumimoji="1"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Pressure </a:t>
            </a:r>
            <a:r>
              <a:rPr kumimoji="1"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tightness (final) - done</a:t>
            </a:r>
          </a:p>
          <a:p>
            <a:pPr marL="457200" lvl="1" indent="0">
              <a:buNone/>
            </a:pPr>
            <a:r>
              <a:rPr kumimoji="1"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Circulation </a:t>
            </a:r>
            <a:r>
              <a:rPr kumimoji="1"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SCL3 </a:t>
            </a:r>
            <a:r>
              <a:rPr kumimoji="1"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Cryoplant</a:t>
            </a:r>
            <a:r>
              <a:rPr kumimoji="1"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/check of filters - done</a:t>
            </a:r>
          </a:p>
          <a:p>
            <a:pPr marL="457200" lvl="1" indent="0">
              <a:buNone/>
            </a:pPr>
            <a:r>
              <a:rPr kumimoji="1"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Check purity </a:t>
            </a:r>
            <a:r>
              <a:rPr kumimoji="1"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helium in the cryogenic lines – fine</a:t>
            </a:r>
          </a:p>
          <a:p>
            <a:pPr marL="457200" lvl="1" indent="0">
              <a:buNone/>
            </a:pPr>
            <a:r>
              <a:rPr kumimoji="1"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Check insulation </a:t>
            </a:r>
            <a:r>
              <a:rPr kumimoji="1"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vacuum – fine (for starting cool-down)</a:t>
            </a:r>
          </a:p>
          <a:p>
            <a:pPr marL="457200" lvl="1" indent="0">
              <a:buNone/>
            </a:pPr>
            <a:r>
              <a:rPr kumimoji="1"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Readiness of </a:t>
            </a:r>
            <a:r>
              <a:rPr kumimoji="1"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interlock systems - done</a:t>
            </a:r>
          </a:p>
          <a:p>
            <a:pPr marL="342900" lvl="1" indent="0">
              <a:buNone/>
            </a:pPr>
            <a:endParaRPr kumimoji="1"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0">
              <a:buNone/>
            </a:pPr>
            <a:endParaRPr kumimoji="1"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0">
              <a:buNone/>
            </a:pPr>
            <a:r>
              <a:rPr kumimoji="1" lang="en-US" altLang="ko-KR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cool-down : started @ 7</a:t>
            </a:r>
            <a:r>
              <a:rPr kumimoji="1" lang="en-US" altLang="ko-KR" b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kumimoji="1" lang="en-US" altLang="ko-KR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Sep. 15:30</a:t>
            </a:r>
          </a:p>
          <a:p>
            <a:pPr marL="342900" lvl="1" indent="0">
              <a:buNone/>
            </a:pPr>
            <a:endParaRPr kumimoji="1"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5829" y="147869"/>
            <a:ext cx="4323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Cryo</a:t>
            </a: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-plants readiness check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3669" y="2361347"/>
            <a:ext cx="1854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견고딕" panose="02030600000101010101" pitchFamily="18" charset="-127"/>
              </a:rPr>
              <a:t>Part 1</a:t>
            </a:r>
            <a:r>
              <a:rPr lang="en-US" altLang="ko-KR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견고딕" panose="02030600000101010101" pitchFamily="18" charset="-127"/>
              </a:rPr>
              <a:t>.</a:t>
            </a:r>
            <a:endParaRPr lang="ko-KR" altLang="en-US" sz="4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3669" y="3335212"/>
            <a:ext cx="2380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HY견고딕" panose="02030600000101010101" pitchFamily="18" charset="-127"/>
              </a:rPr>
              <a:t>Project Overview</a:t>
            </a:r>
            <a:endParaRPr lang="ko-KR" altLang="en-US" sz="2400" b="1" dirty="0">
              <a:solidFill>
                <a:schemeClr val="tx1">
                  <a:lumMod val="50000"/>
                  <a:lumOff val="50000"/>
                </a:schemeClr>
              </a:solidFill>
              <a:ea typeface="HY견고딕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532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2764D0B-D104-9849-B0B8-DBFCD4A1B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DFE801-12C8-4F13-B746-602FA5FAD2E4}" type="slidenum">
              <a:rPr lang="ko-KR" altLang="en-US">
                <a:solidFill>
                  <a:srgbClr val="C1D1D3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defTabSz="685800"/>
              <a:t>30</a:t>
            </a:fld>
            <a:endParaRPr lang="ko-KR" altLang="en-US">
              <a:solidFill>
                <a:srgbClr val="C1D1D3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Picture 3" descr="그림1">
            <a:extLst>
              <a:ext uri="{FF2B5EF4-FFF2-40B4-BE49-F238E27FC236}">
                <a16:creationId xmlns:a16="http://schemas.microsoft.com/office/drawing/2014/main" id="{5413A428-4FAE-7C4D-9486-F1B653025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50" y="1813909"/>
            <a:ext cx="7392543" cy="312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6E167C-8C6C-C041-AB03-A37DEF1DBB47}"/>
              </a:ext>
            </a:extLst>
          </p:cNvPr>
          <p:cNvSpPr txBox="1"/>
          <p:nvPr/>
        </p:nvSpPr>
        <p:spPr>
          <a:xfrm>
            <a:off x="518131" y="1046241"/>
            <a:ext cx="7482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r>
              <a:rPr lang="en-US" altLang="ko-KR" sz="2400" dirty="0">
                <a:solidFill>
                  <a:srgbClr val="151A59"/>
                </a:solidFill>
                <a:latin typeface="Times New Roman" panose="02020603050405020304" pitchFamily="18" charset="0"/>
                <a:ea typeface="HY견고딕" panose="02030600000101010101" pitchFamily="18" charset="-127"/>
                <a:cs typeface="Times New Roman" panose="02020603050405020304" pitchFamily="18" charset="0"/>
              </a:rPr>
              <a:t>SCL3 Cryogenic Operation Modes (based EPICS + PLC) </a:t>
            </a:r>
            <a:r>
              <a:rPr lang="en-US" altLang="ko-KR" sz="2400" dirty="0" smtClean="0">
                <a:solidFill>
                  <a:srgbClr val="151A59"/>
                </a:solidFill>
                <a:latin typeface="Times New Roman" panose="02020603050405020304" pitchFamily="18" charset="0"/>
                <a:ea typeface="HY견고딕" panose="02030600000101010101" pitchFamily="18" charset="-127"/>
                <a:cs typeface="Times New Roman" panose="02020603050405020304" pitchFamily="18" charset="0"/>
              </a:rPr>
              <a:t> </a:t>
            </a:r>
            <a:endParaRPr lang="ko-KR" altLang="en-US" sz="2400" dirty="0">
              <a:solidFill>
                <a:srgbClr val="151A59"/>
              </a:solidFill>
              <a:latin typeface="Times New Roman" panose="02020603050405020304" pitchFamily="18" charset="0"/>
              <a:ea typeface="HY견고딕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3" name="직사각형 2"/>
          <p:cNvSpPr/>
          <p:nvPr/>
        </p:nvSpPr>
        <p:spPr bwMode="auto">
          <a:xfrm>
            <a:off x="3479363" y="2635136"/>
            <a:ext cx="1217328" cy="68010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ko-KR" altLang="en-US" sz="1350" b="1">
              <a:solidFill>
                <a:srgbClr val="113F71"/>
              </a:solidFill>
              <a:latin typeface="Times New Roman" pitchFamily="18" charset="0"/>
              <a:ea typeface="맑은 고딕" panose="020B0503020000020004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50" y="5073761"/>
            <a:ext cx="7978742" cy="872390"/>
          </a:xfrm>
          <a:prstGeom prst="rect">
            <a:avLst/>
          </a:prstGeom>
        </p:spPr>
      </p:pic>
      <p:sp>
        <p:nvSpPr>
          <p:cNvPr id="10" name="번개[L] 9">
            <a:extLst>
              <a:ext uri="{FF2B5EF4-FFF2-40B4-BE49-F238E27FC236}">
                <a16:creationId xmlns:a16="http://schemas.microsoft.com/office/drawing/2014/main" id="{93BBE7AC-EE75-6444-A54E-D347D8D112B1}"/>
              </a:ext>
            </a:extLst>
          </p:cNvPr>
          <p:cNvSpPr/>
          <p:nvPr/>
        </p:nvSpPr>
        <p:spPr bwMode="auto">
          <a:xfrm>
            <a:off x="3422911" y="2511116"/>
            <a:ext cx="225812" cy="225812"/>
          </a:xfrm>
          <a:prstGeom prst="lightningBolt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ko-KR" altLang="en-US" sz="1350" b="1">
              <a:solidFill>
                <a:srgbClr val="113F71"/>
              </a:solidFill>
              <a:latin typeface="Times New Roman" pitchFamily="18" charset="0"/>
              <a:ea typeface="맑은 고딕" panose="020B0503020000020004" pitchFamily="50" charset="-127"/>
            </a:endParaRPr>
          </a:p>
        </p:txBody>
      </p:sp>
      <p:sp>
        <p:nvSpPr>
          <p:cNvPr id="11" name="번개[L] 10">
            <a:extLst>
              <a:ext uri="{FF2B5EF4-FFF2-40B4-BE49-F238E27FC236}">
                <a16:creationId xmlns:a16="http://schemas.microsoft.com/office/drawing/2014/main" id="{0499B683-ECFE-DA48-A7ED-B10F10078541}"/>
              </a:ext>
            </a:extLst>
          </p:cNvPr>
          <p:cNvSpPr/>
          <p:nvPr/>
        </p:nvSpPr>
        <p:spPr bwMode="auto">
          <a:xfrm>
            <a:off x="5431525" y="3519690"/>
            <a:ext cx="225812" cy="225812"/>
          </a:xfrm>
          <a:prstGeom prst="lightningBolt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ko-KR" altLang="en-US" sz="1350" b="1">
              <a:solidFill>
                <a:srgbClr val="113F71"/>
              </a:solidFill>
              <a:latin typeface="Times New Roman" pitchFamily="18" charset="0"/>
              <a:ea typeface="맑은 고딕" panose="020B0503020000020004" pitchFamily="50" charset="-127"/>
            </a:endParaRPr>
          </a:p>
        </p:txBody>
      </p:sp>
      <p:sp>
        <p:nvSpPr>
          <p:cNvPr id="8" name="오른쪽 화살표[R] 7">
            <a:extLst>
              <a:ext uri="{FF2B5EF4-FFF2-40B4-BE49-F238E27FC236}">
                <a16:creationId xmlns:a16="http://schemas.microsoft.com/office/drawing/2014/main" id="{C7A888CE-64A9-5542-9304-FCE2F4D784A9}"/>
              </a:ext>
            </a:extLst>
          </p:cNvPr>
          <p:cNvSpPr/>
          <p:nvPr/>
        </p:nvSpPr>
        <p:spPr bwMode="auto">
          <a:xfrm>
            <a:off x="3850305" y="3303156"/>
            <a:ext cx="2001856" cy="216533"/>
          </a:xfrm>
          <a:prstGeom prst="rightArrow">
            <a:avLst/>
          </a:prstGeom>
          <a:solidFill>
            <a:srgbClr val="0070C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ko-KR" altLang="en-US" sz="1350" b="1">
              <a:solidFill>
                <a:srgbClr val="113F71"/>
              </a:solidFill>
              <a:latin typeface="Times New Roman" pitchFamily="18" charset="0"/>
              <a:ea typeface="맑은 고딕" panose="020B050302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22458E-736A-0C41-948A-E187C90402FF}"/>
              </a:ext>
            </a:extLst>
          </p:cNvPr>
          <p:cNvSpPr txBox="1"/>
          <p:nvPr/>
        </p:nvSpPr>
        <p:spPr>
          <a:xfrm>
            <a:off x="3042523" y="2537419"/>
            <a:ext cx="8736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r>
              <a:rPr kumimoji="1" lang="en-US" altLang="ko-KR" sz="1350" b="1" dirty="0">
                <a:solidFill>
                  <a:srgbClr val="113F71"/>
                </a:solidFill>
                <a:latin typeface="맑은 고딕"/>
                <a:ea typeface="맑은 고딕" panose="020B0503020000020004" pitchFamily="50" charset="-127"/>
              </a:rPr>
              <a:t>Now</a:t>
            </a:r>
            <a:endParaRPr kumimoji="1" lang="ko-KR" altLang="en-US" sz="1350" b="1" dirty="0">
              <a:solidFill>
                <a:srgbClr val="113F71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5829" y="147869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Sequences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FDB8D98-9FCE-A14C-96E3-CE762DED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DFE801-12C8-4F13-B746-602FA5FAD2E4}" type="slidenum">
              <a:rPr lang="ko-KR" altLang="en-US">
                <a:solidFill>
                  <a:srgbClr val="C1D1D3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defTabSz="685800"/>
              <a:t>31</a:t>
            </a:fld>
            <a:endParaRPr lang="ko-KR" altLang="en-US">
              <a:solidFill>
                <a:srgbClr val="C1D1D3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7CF1E23-CB42-5645-93C7-4E988BAEE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99" y="4530436"/>
            <a:ext cx="5598011" cy="612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7B0FD7-85DB-8844-A804-0B9D2C039FFF}"/>
              </a:ext>
            </a:extLst>
          </p:cNvPr>
          <p:cNvSpPr txBox="1"/>
          <p:nvPr/>
        </p:nvSpPr>
        <p:spPr>
          <a:xfrm>
            <a:off x="905864" y="776246"/>
            <a:ext cx="7667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r>
              <a:rPr kumimoji="1" lang="en-US" altLang="ko-KR" sz="2000" b="1" dirty="0">
                <a:solidFill>
                  <a:srgbClr val="113F71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Cooling down cryogenic distribution system, thermal shields of all </a:t>
            </a:r>
            <a:r>
              <a:rPr kumimoji="1" lang="en-US" altLang="ko-KR" sz="2000" b="1" dirty="0" err="1" smtClean="0">
                <a:solidFill>
                  <a:srgbClr val="113F71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cryomodules</a:t>
            </a:r>
            <a:r>
              <a:rPr kumimoji="1" lang="en-US" altLang="ko-KR" sz="2000" b="1" dirty="0" smtClean="0">
                <a:solidFill>
                  <a:srgbClr val="113F71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with </a:t>
            </a:r>
            <a:r>
              <a:rPr kumimoji="1" lang="en-US" altLang="ko-KR" sz="2000" b="1" dirty="0">
                <a:solidFill>
                  <a:srgbClr val="113F71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SCL3 </a:t>
            </a:r>
            <a:r>
              <a:rPr kumimoji="1" lang="en-US" altLang="ko-KR" sz="2000" b="1" dirty="0" err="1">
                <a:solidFill>
                  <a:srgbClr val="113F71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cryoplant</a:t>
            </a:r>
            <a:r>
              <a:rPr kumimoji="1" lang="en-US" altLang="ko-KR" sz="2000" b="1" dirty="0">
                <a:solidFill>
                  <a:srgbClr val="113F71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, simultaneously.</a:t>
            </a:r>
            <a:endParaRPr kumimoji="1" lang="ko-KR" altLang="en-US" sz="2000" b="1" dirty="0">
              <a:solidFill>
                <a:srgbClr val="113F71"/>
              </a:solidFill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5829" y="147869"/>
            <a:ext cx="5213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First Cool-down on September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15,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2022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2"/>
          <a:stretch/>
        </p:blipFill>
        <p:spPr>
          <a:xfrm>
            <a:off x="315884" y="1844922"/>
            <a:ext cx="8528858" cy="4436586"/>
          </a:xfrm>
          <a:prstGeom prst="rect">
            <a:avLst/>
          </a:prstGeom>
        </p:spPr>
      </p:pic>
      <p:cxnSp>
        <p:nvCxnSpPr>
          <p:cNvPr id="13" name="직선 연결선 12"/>
          <p:cNvCxnSpPr/>
          <p:nvPr/>
        </p:nvCxnSpPr>
        <p:spPr bwMode="auto">
          <a:xfrm>
            <a:off x="3703977" y="3639276"/>
            <a:ext cx="0" cy="2217026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rgbClr val="113F7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703977" y="3319409"/>
            <a:ext cx="1158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4.5 K reached 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8752" y="5272490"/>
            <a:ext cx="3591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End-Box </a:t>
            </a:r>
          </a:p>
          <a:p>
            <a:pPr algn="r"/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 (by-pass flow and stability)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직선 화살표 연결선 15"/>
          <p:cNvCxnSpPr/>
          <p:nvPr/>
        </p:nvCxnSpPr>
        <p:spPr bwMode="auto">
          <a:xfrm>
            <a:off x="3703977" y="5634921"/>
            <a:ext cx="436516" cy="0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7" name="직선 화살표 연결선 16"/>
          <p:cNvCxnSpPr/>
          <p:nvPr/>
        </p:nvCxnSpPr>
        <p:spPr bwMode="auto">
          <a:xfrm>
            <a:off x="4171977" y="5606046"/>
            <a:ext cx="4734664" cy="0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5046702" y="5568860"/>
            <a:ext cx="286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Cavities : Cool-down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직선 화살표 연결선 18"/>
          <p:cNvCxnSpPr/>
          <p:nvPr/>
        </p:nvCxnSpPr>
        <p:spPr bwMode="auto">
          <a:xfrm>
            <a:off x="315884" y="1925406"/>
            <a:ext cx="3088345" cy="0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314446" y="1547619"/>
            <a:ext cx="708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 cool-down (Cryogenic lines, End-box, and all thermal shields)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4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32</a:t>
            </a:fld>
            <a:endParaRPr lang="ko-KR" altLang="en-US" dirty="0"/>
          </a:p>
        </p:txBody>
      </p:sp>
      <p:sp>
        <p:nvSpPr>
          <p:cNvPr id="3" name="내용 개체 틀 2"/>
          <p:cNvSpPr txBox="1">
            <a:spLocks/>
          </p:cNvSpPr>
          <p:nvPr/>
        </p:nvSpPr>
        <p:spPr>
          <a:xfrm>
            <a:off x="263655" y="917025"/>
            <a:ext cx="8551335" cy="53032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Cool-down of </a:t>
            </a:r>
            <a:r>
              <a:rPr lang="en-US" altLang="ko-K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Cryomodules</a:t>
            </a:r>
            <a:endParaRPr lang="en-US" altLang="ko-K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54 % progress (30 </a:t>
            </a:r>
            <a:r>
              <a:rPr lang="en-US" altLang="ko-K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/55 </a:t>
            </a:r>
            <a:r>
              <a:rPr lang="en-US" altLang="ko-K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  cooled down)</a:t>
            </a:r>
          </a:p>
          <a:p>
            <a:pPr lvl="1"/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All QWR cavities – fast cooled down</a:t>
            </a:r>
          </a:p>
          <a:p>
            <a:pPr lvl="1"/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Now, HWR A sections almost finished</a:t>
            </a:r>
          </a:p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Stability </a:t>
            </a:r>
          </a:p>
          <a:p>
            <a:pPr lvl="1"/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All cold masses have not been cooled down yet</a:t>
            </a:r>
          </a:p>
          <a:p>
            <a:pPr lvl="2"/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Once cooling down all components, need to optimize the stability</a:t>
            </a:r>
          </a:p>
          <a:p>
            <a:pPr lvl="1"/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For the first beam commissioning @ QWR CM #1~5</a:t>
            </a:r>
          </a:p>
          <a:p>
            <a:pPr lvl="2"/>
            <a:r>
              <a:rPr lang="en-US" altLang="ko-K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 (Subcooled Helium Supply) – flow rate controlled for stability </a:t>
            </a:r>
          </a:p>
          <a:p>
            <a:pPr lvl="2"/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Mitigation by controlling bypass flows (1. </a:t>
            </a:r>
            <a:r>
              <a:rPr lang="en-US" altLang="ko-K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GHe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 return – Very Low Pressure return, 2. End Box) + vibration from flows</a:t>
            </a:r>
          </a:p>
          <a:p>
            <a:pPr lvl="2"/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QWR CM #1~6 sections – Control improvement (for Pressure stability by using cryogenic valves + heaters’ control)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5829" y="147869"/>
            <a:ext cx="3123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First Cool-down 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tatus</a:t>
            </a:r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81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7820-8D4B-4C15-9B7C-DA3099B5919D}" type="slidenum">
              <a:rPr lang="ko-KR" altLang="en-US" smtClean="0"/>
              <a:t>33</a:t>
            </a:fld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4294967295"/>
          </p:nvPr>
        </p:nvSpPr>
        <p:spPr>
          <a:xfrm>
            <a:off x="603115" y="877415"/>
            <a:ext cx="7344383" cy="5113337"/>
          </a:xfrm>
        </p:spPr>
        <p:txBody>
          <a:bodyPr>
            <a:normAutofit fontScale="92500" lnSpcReduction="10000"/>
          </a:bodyPr>
          <a:lstStyle/>
          <a:p>
            <a:pPr lvl="0" fontAlgn="base"/>
            <a:r>
              <a:rPr lang="en-US" altLang="ko-KR" sz="2200" b="1" dirty="0" smtClean="0"/>
              <a:t>Measurements to perform</a:t>
            </a:r>
            <a:endParaRPr lang="en-US" altLang="ko-KR" sz="2200" b="1" dirty="0"/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QWR/HWR </a:t>
            </a:r>
            <a:r>
              <a:rPr lang="en-US" altLang="ko-KR" sz="2000" dirty="0"/>
              <a:t>RF </a:t>
            </a:r>
            <a:r>
              <a:rPr lang="en-US" altLang="ko-KR" sz="2000" dirty="0" smtClean="0"/>
              <a:t>set-point (phase scan, BPM)</a:t>
            </a:r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Beam </a:t>
            </a:r>
            <a:r>
              <a:rPr lang="en-US" altLang="ko-KR" sz="2000" dirty="0"/>
              <a:t>energy </a:t>
            </a:r>
            <a:r>
              <a:rPr lang="en-US" altLang="ko-KR" sz="2000" dirty="0" smtClean="0"/>
              <a:t>(phase </a:t>
            </a:r>
            <a:r>
              <a:rPr lang="en-US" altLang="ko-KR" sz="2000" dirty="0"/>
              <a:t>s</a:t>
            </a:r>
            <a:r>
              <a:rPr lang="en-US" altLang="ko-KR" sz="2000" dirty="0" smtClean="0"/>
              <a:t>can</a:t>
            </a:r>
            <a:r>
              <a:rPr lang="en-US" altLang="ko-KR" sz="2000" dirty="0"/>
              <a:t>, TOF with </a:t>
            </a:r>
            <a:r>
              <a:rPr lang="en-US" altLang="ko-KR" sz="2000" dirty="0" smtClean="0"/>
              <a:t>BPMs)</a:t>
            </a:r>
            <a:endParaRPr lang="en-US" altLang="ko-KR" sz="2000" dirty="0"/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Beam current, transmission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 (ACCT, FC)</a:t>
            </a:r>
            <a:endParaRPr lang="en-US" altLang="ko-KR" sz="2000" dirty="0"/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Orbit </a:t>
            </a:r>
            <a:r>
              <a:rPr lang="en-US" altLang="ko-KR" sz="2000" dirty="0"/>
              <a:t>correction (BPM &amp;</a:t>
            </a:r>
            <a:r>
              <a:rPr lang="ko-KR" altLang="en-US" sz="2000" dirty="0" smtClean="0"/>
              <a:t> </a:t>
            </a:r>
            <a:r>
              <a:rPr lang="en-US" altLang="ko-KR" sz="2000" dirty="0"/>
              <a:t>dipole </a:t>
            </a:r>
            <a:r>
              <a:rPr lang="en-US" altLang="ko-KR" sz="2000" dirty="0" err="1" smtClean="0"/>
              <a:t>steerer</a:t>
            </a:r>
            <a:r>
              <a:rPr lang="en-US" altLang="ko-KR" sz="2000" dirty="0" smtClean="0"/>
              <a:t>)</a:t>
            </a:r>
            <a:endParaRPr lang="en-US" altLang="ko-KR" sz="2000" dirty="0"/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Beam </a:t>
            </a:r>
            <a:r>
              <a:rPr lang="en-US" altLang="ko-KR" sz="2000" dirty="0"/>
              <a:t>transverse profile (</a:t>
            </a:r>
            <a:r>
              <a:rPr lang="en-US" altLang="ko-KR" sz="2000" dirty="0" smtClean="0"/>
              <a:t>wirescanner)</a:t>
            </a:r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Transverse </a:t>
            </a:r>
            <a:r>
              <a:rPr lang="en-US" altLang="ko-KR" sz="2000" dirty="0"/>
              <a:t>matching </a:t>
            </a:r>
            <a:r>
              <a:rPr lang="en-US" altLang="ko-KR" sz="2000" dirty="0" smtClean="0"/>
              <a:t>(wirescanner)</a:t>
            </a:r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Beam </a:t>
            </a:r>
            <a:r>
              <a:rPr lang="en-US" altLang="ko-KR" sz="2000" dirty="0"/>
              <a:t>emittance (X and Y) </a:t>
            </a:r>
            <a:r>
              <a:rPr lang="en-US" altLang="ko-KR" sz="2000" dirty="0" smtClean="0"/>
              <a:t>: beam size fitting, quad scan</a:t>
            </a:r>
          </a:p>
          <a:p>
            <a:pPr marL="536575" lvl="0" indent="-263525" fontAlgn="base">
              <a:buFontTx/>
              <a:buChar char="-"/>
            </a:pPr>
            <a:endParaRPr lang="en-US" altLang="ko-KR" sz="2000" dirty="0"/>
          </a:p>
          <a:p>
            <a:r>
              <a:rPr lang="en-US" altLang="ko-KR" sz="2200" b="1" dirty="0"/>
              <a:t>Physics applications for commissioning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/>
              <a:t>BIPAM (Beam Input Parameters And Matching)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/>
              <a:t>CAPS (Cavity Amplitude and Phase Scan)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/>
              <a:t>Orbit correction application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/>
              <a:t>Emittance data analysis &amp; wirescanner data analysis </a:t>
            </a:r>
          </a:p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5829" y="147869"/>
            <a:ext cx="4001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SRF </a:t>
            </a:r>
            <a:r>
              <a:rPr lang="en-US" altLang="ko-K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Linac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Commissioning Plan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5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7820-8D4B-4C15-9B7C-DA3099B5919D}" type="slidenum">
              <a:rPr lang="ko-KR" altLang="en-US" smtClean="0"/>
              <a:t>34</a:t>
            </a:fld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3794" y="5605619"/>
            <a:ext cx="742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Halo Collimators(aperture 36 mm)</a:t>
            </a:r>
            <a:r>
              <a:rPr lang="ko-KR" altLang="en-US" dirty="0"/>
              <a:t> </a:t>
            </a:r>
            <a:r>
              <a:rPr lang="en-US" altLang="ko-KR" dirty="0" smtClean="0"/>
              <a:t>installed at</a:t>
            </a:r>
            <a:r>
              <a:rPr lang="ko-KR" altLang="en-US" dirty="0"/>
              <a:t> </a:t>
            </a:r>
            <a:r>
              <a:rPr lang="en-US" altLang="ko-KR" dirty="0" smtClean="0"/>
              <a:t>beam boxes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4" y="1376772"/>
            <a:ext cx="7123504" cy="40120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1840" y="1003324"/>
            <a:ext cx="1429366" cy="369332"/>
          </a:xfrm>
          <a:prstGeom prst="rect">
            <a:avLst/>
          </a:prstGeom>
          <a:solidFill>
            <a:srgbClr val="F4CA18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cryomodule</a:t>
            </a:r>
            <a:endParaRPr lang="ko-KR" altLang="en-US" dirty="0"/>
          </a:p>
        </p:txBody>
      </p:sp>
      <p:cxnSp>
        <p:nvCxnSpPr>
          <p:cNvPr id="8" name="직선 화살표 연결선 7"/>
          <p:cNvCxnSpPr/>
          <p:nvPr/>
        </p:nvCxnSpPr>
        <p:spPr>
          <a:xfrm>
            <a:off x="3563888" y="1372656"/>
            <a:ext cx="0" cy="43616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52020" y="1003324"/>
            <a:ext cx="1386918" cy="369332"/>
          </a:xfrm>
          <a:prstGeom prst="rect">
            <a:avLst/>
          </a:prstGeom>
          <a:solidFill>
            <a:srgbClr val="F4CA18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quadrupole</a:t>
            </a:r>
            <a:endParaRPr lang="ko-KR" altLang="en-US" dirty="0"/>
          </a:p>
        </p:txBody>
      </p:sp>
      <p:cxnSp>
        <p:nvCxnSpPr>
          <p:cNvPr id="13" name="직선 화살표 연결선 12"/>
          <p:cNvCxnSpPr/>
          <p:nvPr/>
        </p:nvCxnSpPr>
        <p:spPr>
          <a:xfrm>
            <a:off x="4932040" y="1372656"/>
            <a:ext cx="0" cy="43616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96236" y="1003645"/>
            <a:ext cx="1231619" cy="369332"/>
          </a:xfrm>
          <a:prstGeom prst="rect">
            <a:avLst/>
          </a:prstGeom>
          <a:solidFill>
            <a:srgbClr val="F4CA18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b</a:t>
            </a:r>
            <a:r>
              <a:rPr lang="en-US" altLang="ko-KR" dirty="0" smtClean="0"/>
              <a:t>eam box</a:t>
            </a:r>
            <a:endParaRPr lang="ko-KR" altLang="en-US" dirty="0"/>
          </a:p>
        </p:txBody>
      </p:sp>
      <p:cxnSp>
        <p:nvCxnSpPr>
          <p:cNvPr id="15" name="직선 화살표 연결선 14"/>
          <p:cNvCxnSpPr/>
          <p:nvPr/>
        </p:nvCxnSpPr>
        <p:spPr>
          <a:xfrm>
            <a:off x="7374387" y="1372656"/>
            <a:ext cx="0" cy="43616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55829" y="147869"/>
            <a:ext cx="492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Available Diagnostics in QWR Section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2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7820-8D4B-4C15-9B7C-DA3099B5919D}" type="slidenum">
              <a:rPr lang="ko-KR" altLang="en-US" smtClean="0"/>
              <a:t>35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22" y="2286404"/>
            <a:ext cx="6120680" cy="4219847"/>
          </a:xfrm>
          <a:prstGeom prst="rect">
            <a:avLst/>
          </a:prstGeom>
        </p:spPr>
      </p:pic>
      <p:pic>
        <p:nvPicPr>
          <p:cNvPr id="3073" name="_x308062200" descr="EMB0002084024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95" y="850813"/>
            <a:ext cx="43910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8636" y="1977938"/>
            <a:ext cx="569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Phase scan with BPMs (Time of Flight measurement)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5829" y="147869"/>
            <a:ext cx="559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CAPS (Phase Scan Tool, Cavity RF </a:t>
            </a:r>
            <a:r>
              <a:rPr lang="en-US" altLang="ko-K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Setpoint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2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7820-8D4B-4C15-9B7C-DA3099B5919D}" type="slidenum">
              <a:rPr lang="ko-KR" altLang="en-US" smtClean="0"/>
              <a:t>36</a:t>
            </a:fld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7634" y="794231"/>
            <a:ext cx="8226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First five QWR modules are activated because of the position of F/C.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Next beam operation aims at delivering beams to HWR A5 (Dec.).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5829" y="147869"/>
            <a:ext cx="5273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First Acceleration was Done on Oct. 7 !! 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5586"/>
            <a:ext cx="9144000" cy="154305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82" y="3807994"/>
            <a:ext cx="5772727" cy="2508899"/>
          </a:xfrm>
          <a:prstGeom prst="rect">
            <a:avLst/>
          </a:prstGeom>
        </p:spPr>
      </p:pic>
      <p:cxnSp>
        <p:nvCxnSpPr>
          <p:cNvPr id="10" name="직선 연결선 9"/>
          <p:cNvCxnSpPr/>
          <p:nvPr/>
        </p:nvCxnSpPr>
        <p:spPr>
          <a:xfrm flipH="1">
            <a:off x="2687782" y="2847111"/>
            <a:ext cx="4627418" cy="9608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 flipH="1">
            <a:off x="8460509" y="2839984"/>
            <a:ext cx="683491" cy="9680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/>
        </p:nvSpPr>
        <p:spPr>
          <a:xfrm>
            <a:off x="7315200" y="2142836"/>
            <a:ext cx="1828800" cy="7042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97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37</a:t>
            </a:fld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3669" y="3335212"/>
            <a:ext cx="362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HY견고딕" panose="02030600000101010101" pitchFamily="18" charset="-127"/>
              </a:rPr>
              <a:t>Summary &amp; Outlook</a:t>
            </a:r>
            <a:endParaRPr lang="en-US" altLang="ko-KR" sz="2400" b="1" dirty="0">
              <a:solidFill>
                <a:schemeClr val="tx1">
                  <a:lumMod val="50000"/>
                  <a:lumOff val="50000"/>
                </a:schemeClr>
              </a:solidFill>
              <a:ea typeface="HY견고딕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669" y="2361347"/>
            <a:ext cx="1854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견고딕" panose="02030600000101010101" pitchFamily="18" charset="-127"/>
              </a:rPr>
              <a:t>Part 4</a:t>
            </a:r>
            <a:r>
              <a:rPr lang="en-US" altLang="ko-KR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견고딕" panose="02030600000101010101" pitchFamily="18" charset="-127"/>
              </a:rPr>
              <a:t>.</a:t>
            </a:r>
            <a:endParaRPr lang="ko-KR" altLang="en-US" sz="4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03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7820-8D4B-4C15-9B7C-DA3099B5919D}" type="slidenum">
              <a:rPr lang="ko-KR" altLang="en-US" smtClean="0"/>
              <a:t>38</a:t>
            </a:fld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4294967295"/>
          </p:nvPr>
        </p:nvSpPr>
        <p:spPr>
          <a:xfrm>
            <a:off x="430213" y="1052513"/>
            <a:ext cx="8713787" cy="5113337"/>
          </a:xfrm>
        </p:spPr>
        <p:txBody>
          <a:bodyPr>
            <a:normAutofit fontScale="85000" lnSpcReduction="10000"/>
          </a:bodyPr>
          <a:lstStyle/>
          <a:p>
            <a:r>
              <a:rPr lang="en-US" altLang="ko-KR" b="1" dirty="0" smtClean="0"/>
              <a:t>RAON installation and system integration was successfully done : </a:t>
            </a:r>
            <a:endParaRPr lang="en-US" altLang="ko-KR" b="1" dirty="0"/>
          </a:p>
          <a:p>
            <a:pPr marL="536575" indent="-263525">
              <a:buFontTx/>
              <a:buChar char="-"/>
            </a:pPr>
            <a:r>
              <a:rPr lang="en-US" altLang="ko-KR" sz="2100" dirty="0" smtClean="0"/>
              <a:t>Progress rate is more than 97% for Phase 1</a:t>
            </a:r>
            <a:endParaRPr lang="en-US" altLang="ko-KR" sz="2100" b="1" dirty="0" smtClean="0"/>
          </a:p>
          <a:p>
            <a:pPr marL="0" indent="0">
              <a:buNone/>
            </a:pPr>
            <a:r>
              <a:rPr lang="en-US" altLang="ko-KR" b="1" dirty="0" smtClean="0"/>
              <a:t>    </a:t>
            </a:r>
          </a:p>
          <a:p>
            <a:r>
              <a:rPr lang="en-US" altLang="ko-KR" b="1" dirty="0" smtClean="0"/>
              <a:t>Injector beam commissioning was carried out, achieving machine setting and key measurements :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 smtClean="0"/>
              <a:t>measured beam parameters (energy, emittance, Twiss parameters, beam sizes </a:t>
            </a:r>
            <a:r>
              <a:rPr lang="en-US" altLang="ko-KR" sz="2000" dirty="0" err="1" smtClean="0"/>
              <a:t>etc</a:t>
            </a:r>
            <a:r>
              <a:rPr lang="en-US" altLang="ko-KR" sz="2000" dirty="0" smtClean="0"/>
              <a:t>)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 smtClean="0"/>
              <a:t>capable of controlling  LEBT and MEBT beam optics freely as needed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 smtClean="0"/>
              <a:t>achieved beam transmission of 95% max (routinely &gt; 90%)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/>
              <a:t>m</a:t>
            </a:r>
            <a:r>
              <a:rPr lang="en-US" altLang="ko-KR" sz="2000" dirty="0" smtClean="0"/>
              <a:t>achine verification including diagnostics devices</a:t>
            </a:r>
          </a:p>
          <a:p>
            <a:pPr marL="536575" indent="-263525">
              <a:buFontTx/>
              <a:buChar char="-"/>
            </a:pPr>
            <a:endParaRPr lang="en-US" altLang="ko-KR" dirty="0"/>
          </a:p>
          <a:p>
            <a:r>
              <a:rPr lang="en-US" altLang="ko-KR" b="1" dirty="0" smtClean="0"/>
              <a:t>First beam acceleration was demonstrated on Oct. 7 using first five QWR modules : 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 smtClean="0"/>
              <a:t>First cool-down to 4.5K was completed without any serious problems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 smtClean="0"/>
              <a:t>Next beam commissioning starts after 2K cool-down of HWR modules</a:t>
            </a:r>
          </a:p>
          <a:p>
            <a:pPr marL="536575" indent="-263525">
              <a:buFontTx/>
              <a:buChar char="-"/>
            </a:pPr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312494" y="188640"/>
            <a:ext cx="2792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 &amp;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Outlook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0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12494" y="188640"/>
            <a:ext cx="2792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 &amp; Outlook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39</a:t>
            </a:fld>
            <a:endParaRPr lang="ko-KR" altLang="en-US" dirty="0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1480" y="1245140"/>
            <a:ext cx="807599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strike="sngStrike" dirty="0" smtClean="0"/>
              <a:t>September : Cool-down of QWR/RF conditioning</a:t>
            </a:r>
          </a:p>
          <a:p>
            <a:r>
              <a:rPr lang="en-US" altLang="ko-KR" sz="2400" dirty="0"/>
              <a:t>	</a:t>
            </a:r>
            <a:r>
              <a:rPr lang="en-US" altLang="ko-KR" sz="2400" dirty="0" smtClean="0"/>
              <a:t>			</a:t>
            </a:r>
            <a:r>
              <a:rPr lang="en-US" altLang="ko-KR" sz="2400" dirty="0"/>
              <a:t> </a:t>
            </a:r>
            <a:r>
              <a:rPr lang="en-US" altLang="ko-KR" sz="2400" dirty="0" smtClean="0"/>
              <a:t> </a:t>
            </a:r>
            <a:r>
              <a:rPr lang="en-US" altLang="ko-KR" sz="2400" strike="sngStrike" dirty="0" smtClean="0"/>
              <a:t>First Beam injection to first five modules</a:t>
            </a:r>
          </a:p>
          <a:p>
            <a:endParaRPr lang="en-US" altLang="ko-K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smtClean="0"/>
              <a:t>October : Cool-down of HWR/RF conditioning</a:t>
            </a:r>
          </a:p>
          <a:p>
            <a:pPr lvl="1"/>
            <a:r>
              <a:rPr lang="en-US" altLang="ko-KR" sz="2400" dirty="0"/>
              <a:t>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smtClean="0"/>
              <a:t>November : 2K pumping for HWR section/RF conditioning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smtClean="0"/>
              <a:t>December : 2K stabilization for HWR section/RF conditioning</a:t>
            </a:r>
          </a:p>
          <a:p>
            <a:r>
              <a:rPr lang="en-US" altLang="ko-KR" sz="2400" dirty="0"/>
              <a:t>	</a:t>
            </a:r>
            <a:r>
              <a:rPr lang="en-US" altLang="ko-KR" sz="2400" dirty="0" smtClean="0"/>
              <a:t>			 Second beam commissioning toward HWR A5.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smtClean="0"/>
              <a:t>January-March : Beam commissioning for whole SCL3</a:t>
            </a:r>
          </a:p>
          <a:p>
            <a:r>
              <a:rPr lang="en-US" altLang="ko-KR" sz="2400" dirty="0"/>
              <a:t>	</a:t>
            </a:r>
            <a:r>
              <a:rPr lang="en-US" altLang="ko-KR" sz="2400" dirty="0" smtClean="0"/>
              <a:t>			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567314">
            <a:off x="4463875" y="1231016"/>
            <a:ext cx="1811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rgbClr val="FF0000"/>
                </a:solidFill>
              </a:rPr>
              <a:t>DONE</a:t>
            </a:r>
            <a:endParaRPr lang="ko-KR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2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모서리가 둥근 직사각형 33"/>
          <p:cNvSpPr/>
          <p:nvPr/>
        </p:nvSpPr>
        <p:spPr>
          <a:xfrm>
            <a:off x="179512" y="926150"/>
            <a:ext cx="8797946" cy="2430841"/>
          </a:xfrm>
          <a:prstGeom prst="roundRect">
            <a:avLst>
              <a:gd name="adj" fmla="val 6535"/>
            </a:avLst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D5B9B892-993F-F948-9BFA-B7E6AAB7EEFC}"/>
              </a:ext>
            </a:extLst>
          </p:cNvPr>
          <p:cNvSpPr/>
          <p:nvPr/>
        </p:nvSpPr>
        <p:spPr>
          <a:xfrm>
            <a:off x="5627306" y="3660016"/>
            <a:ext cx="3516694" cy="193899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Providing high intensity RI beams by ISOL and IF</a:t>
            </a: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ISOL: direct fission of </a:t>
            </a:r>
            <a:r>
              <a:rPr lang="en-US" altLang="ko-KR" sz="12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238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 by 70 MeV proton</a:t>
            </a: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IF: 200 MeV/u </a:t>
            </a:r>
            <a:r>
              <a:rPr lang="en-US" altLang="ko-KR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238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 (intensity: 8.3 p</a:t>
            </a:r>
            <a:r>
              <a:rPr lang="el-GR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μ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A)</a:t>
            </a:r>
          </a:p>
          <a:p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Providing high quality neutron-rich beams</a:t>
            </a:r>
          </a:p>
          <a:p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e.g., </a:t>
            </a:r>
            <a:r>
              <a:rPr lang="en-US" altLang="ko-KR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132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Sn with up to 250 MeV/u,</a:t>
            </a:r>
          </a:p>
          <a:p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up to 10</a:t>
            </a:r>
            <a:r>
              <a:rPr lang="en-US" altLang="ko-KR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particles per second</a:t>
            </a:r>
          </a:p>
          <a:p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Providing More exotic RI beam </a:t>
            </a:r>
          </a:p>
          <a:p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production by combination of ISOL and IF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2522" y="2132856"/>
            <a:ext cx="8591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Budget:  </a:t>
            </a:r>
            <a:r>
              <a:rPr lang="en-US" altLang="ko-KR" b="1" dirty="0">
                <a:ea typeface="HY동녘B" panose="02030600000101010101" pitchFamily="18" charset="-127"/>
                <a:cs typeface="Arial" panose="020B0604020202020204" pitchFamily="34" charset="0"/>
              </a:rPr>
              <a:t>KRW </a:t>
            </a:r>
            <a:r>
              <a:rPr lang="en-US" altLang="ko-KR" b="1" dirty="0" smtClean="0">
                <a:ea typeface="HY동녘B" panose="02030600000101010101" pitchFamily="18" charset="-127"/>
                <a:cs typeface="Arial" panose="020B0604020202020204" pitchFamily="34" charset="0"/>
              </a:rPr>
              <a:t>522.8 </a:t>
            </a:r>
            <a:r>
              <a:rPr lang="en-US" altLang="ko-KR" b="1" dirty="0">
                <a:ea typeface="HY동녘B" panose="02030600000101010101" pitchFamily="18" charset="-127"/>
                <a:cs typeface="Arial" panose="020B0604020202020204" pitchFamily="34" charset="0"/>
              </a:rPr>
              <a:t>billion (US$ </a:t>
            </a:r>
            <a:r>
              <a:rPr lang="en-US" altLang="ko-KR" b="1" dirty="0" smtClean="0">
                <a:ea typeface="HY동녘B" panose="02030600000101010101" pitchFamily="18" charset="-127"/>
                <a:cs typeface="Arial" panose="020B0604020202020204" pitchFamily="34" charset="0"/>
              </a:rPr>
              <a:t>420 </a:t>
            </a:r>
            <a:r>
              <a:rPr lang="en-US" altLang="ko-KR" b="1" dirty="0">
                <a:ea typeface="HY동녘B" panose="02030600000101010101" pitchFamily="18" charset="-127"/>
                <a:cs typeface="Arial" panose="020B0604020202020204" pitchFamily="34" charset="0"/>
              </a:rPr>
              <a:t>m</a:t>
            </a:r>
            <a:r>
              <a:rPr lang="en-US" altLang="ko-KR" b="1" dirty="0" smtClean="0">
                <a:ea typeface="HY동녘B" panose="02030600000101010101" pitchFamily="18" charset="-127"/>
                <a:cs typeface="Arial" panose="020B0604020202020204" pitchFamily="34" charset="0"/>
              </a:rPr>
              <a:t>illion)</a:t>
            </a:r>
            <a:endParaRPr lang="en-US" altLang="ko-KR" dirty="0">
              <a:ea typeface="HY동녘B" panose="02030600000101010101" pitchFamily="18" charset="-127"/>
              <a:cs typeface="Arial" panose="020B0604020202020204" pitchFamily="34" charset="0"/>
            </a:endParaRPr>
          </a:p>
          <a:p>
            <a:r>
              <a:rPr lang="en-US" altLang="ko-KR" sz="1400" dirty="0">
                <a:solidFill>
                  <a:srgbClr val="113F71"/>
                </a:solidFill>
              </a:rPr>
              <a:t>                    </a:t>
            </a:r>
            <a:r>
              <a:rPr lang="en-US" altLang="ko-KR" sz="1400" dirty="0" smtClean="0">
                <a:solidFill>
                  <a:srgbClr val="113F71"/>
                </a:solidFill>
              </a:rPr>
              <a:t>for accelerators </a:t>
            </a:r>
            <a:r>
              <a:rPr lang="en-US" altLang="ko-KR" sz="1400" dirty="0">
                <a:solidFill>
                  <a:srgbClr val="113F71"/>
                </a:solidFill>
              </a:rPr>
              <a:t>and experimental apparatus </a:t>
            </a:r>
          </a:p>
          <a:p>
            <a:r>
              <a:rPr lang="en-US" altLang="ko-KR" sz="1400" dirty="0">
                <a:solidFill>
                  <a:srgbClr val="113F71"/>
                </a:solidFill>
              </a:rPr>
              <a:t>                    </a:t>
            </a:r>
            <a:endParaRPr lang="en-US" altLang="ko-KR" sz="1400" dirty="0" smtClean="0">
              <a:solidFill>
                <a:srgbClr val="113F71">
                  <a:lumMod val="60000"/>
                  <a:lumOff val="40000"/>
                </a:srgbClr>
              </a:solidFill>
            </a:endParaRPr>
          </a:p>
          <a:p>
            <a:r>
              <a:rPr lang="en-US" altLang="ko-KR" b="1" dirty="0" smtClean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Period</a:t>
            </a:r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:   2011.12 ~ </a:t>
            </a:r>
            <a:r>
              <a:rPr lang="en-US" altLang="ko-KR" b="1" dirty="0" smtClean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2022.12 (1</a:t>
            </a:r>
            <a:r>
              <a:rPr lang="en-US" altLang="ko-KR" b="1" baseline="30000" dirty="0" smtClean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st</a:t>
            </a:r>
            <a:r>
              <a:rPr lang="en-US" altLang="ko-KR" b="1" dirty="0" smtClean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 Phase) </a:t>
            </a:r>
            <a:endParaRPr lang="ko-KR" altLang="en-US" b="1" dirty="0">
              <a:solidFill>
                <a:srgbClr val="000000"/>
              </a:solidFill>
              <a:ea typeface="HY동녘B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3520" y="1049254"/>
            <a:ext cx="8383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Goal: </a:t>
            </a:r>
            <a:r>
              <a:rPr lang="en-US" altLang="ko-KR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To build </a:t>
            </a:r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a heavy ion accelerator complex RAON, </a:t>
            </a:r>
          </a:p>
          <a:p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           </a:t>
            </a:r>
            <a:r>
              <a:rPr lang="en-US" altLang="ko-KR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for </a:t>
            </a:r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rare isotope science </a:t>
            </a:r>
            <a:r>
              <a:rPr lang="en-US" altLang="ko-KR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research in Korea.</a:t>
            </a:r>
          </a:p>
          <a:p>
            <a:r>
              <a:rPr lang="en-US" altLang="ko-KR" sz="2400" kern="0" dirty="0">
                <a:solidFill>
                  <a:srgbClr val="113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50" charset="-127"/>
                <a:cs typeface="Arial Unicode MS" pitchFamily="50" charset="-127"/>
              </a:rPr>
              <a:t>        </a:t>
            </a:r>
            <a:r>
              <a:rPr lang="en-US" altLang="ko-KR" sz="1400" kern="0" dirty="0">
                <a:solidFill>
                  <a:srgbClr val="113F71"/>
                </a:solidFill>
                <a:ea typeface="Arial Unicode MS" pitchFamily="50" charset="-127"/>
                <a:cs typeface="Arial Unicode MS" pitchFamily="50" charset="-127"/>
              </a:rPr>
              <a:t>* RAON - </a:t>
            </a:r>
            <a:r>
              <a:rPr lang="en-US" altLang="ko-KR" sz="1400" kern="0" dirty="0">
                <a:solidFill>
                  <a:srgbClr val="FF0000"/>
                </a:solidFill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1400" kern="0" dirty="0">
                <a:solidFill>
                  <a:srgbClr val="113F71"/>
                </a:solidFill>
                <a:ea typeface="Arial Unicode MS" pitchFamily="50" charset="-127"/>
                <a:cs typeface="Arial Unicode MS" pitchFamily="50" charset="-127"/>
              </a:rPr>
              <a:t>are isotope </a:t>
            </a:r>
            <a:r>
              <a:rPr lang="en-US" altLang="ko-KR" sz="1400" kern="0" dirty="0">
                <a:solidFill>
                  <a:srgbClr val="FF0000"/>
                </a:solidFill>
                <a:ea typeface="Arial Unicode MS" pitchFamily="50" charset="-127"/>
                <a:cs typeface="Arial Unicode MS" pitchFamily="50" charset="-127"/>
              </a:rPr>
              <a:t>A</a:t>
            </a:r>
            <a:r>
              <a:rPr lang="en-US" altLang="ko-KR" sz="1400" kern="0" dirty="0">
                <a:solidFill>
                  <a:srgbClr val="113F71"/>
                </a:solidFill>
                <a:ea typeface="Arial Unicode MS" pitchFamily="50" charset="-127"/>
                <a:cs typeface="Arial Unicode MS" pitchFamily="50" charset="-127"/>
              </a:rPr>
              <a:t>ccelerator complex for </a:t>
            </a:r>
            <a:r>
              <a:rPr lang="en-US" altLang="ko-KR" sz="1400" kern="0" dirty="0">
                <a:solidFill>
                  <a:srgbClr val="FF0000"/>
                </a:solidFill>
                <a:ea typeface="Arial Unicode MS" pitchFamily="50" charset="-127"/>
                <a:cs typeface="Arial Unicode MS" pitchFamily="50" charset="-127"/>
              </a:rPr>
              <a:t>ON</a:t>
            </a:r>
            <a:r>
              <a:rPr lang="en-US" altLang="ko-KR" sz="1400" kern="0" dirty="0">
                <a:solidFill>
                  <a:srgbClr val="113F71"/>
                </a:solidFill>
                <a:ea typeface="Arial Unicode MS" pitchFamily="50" charset="-127"/>
                <a:cs typeface="Arial Unicode MS" pitchFamily="50" charset="-127"/>
              </a:rPr>
              <a:t>-line experiments</a:t>
            </a:r>
            <a:endParaRPr lang="ko-KR" altLang="en-US" sz="1400" dirty="0">
              <a:solidFill>
                <a:srgbClr val="000000"/>
              </a:solidFill>
              <a:ea typeface="HY동녘B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428474" y="1154419"/>
            <a:ext cx="154502" cy="164510"/>
            <a:chOff x="1969226" y="3480514"/>
            <a:chExt cx="481373" cy="497205"/>
          </a:xfrm>
        </p:grpSpPr>
        <p:sp>
          <p:nvSpPr>
            <p:cNvPr id="24" name="타원 23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25" name="타원 24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428632" y="2236922"/>
            <a:ext cx="154502" cy="164510"/>
            <a:chOff x="1969226" y="3480514"/>
            <a:chExt cx="481373" cy="497205"/>
          </a:xfrm>
        </p:grpSpPr>
        <p:sp>
          <p:nvSpPr>
            <p:cNvPr id="29" name="타원 28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30" name="타원 29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427874" y="2937546"/>
            <a:ext cx="154502" cy="164510"/>
            <a:chOff x="1969226" y="3480514"/>
            <a:chExt cx="481373" cy="497205"/>
          </a:xfrm>
        </p:grpSpPr>
        <p:sp>
          <p:nvSpPr>
            <p:cNvPr id="32" name="타원 31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33" name="타원 32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sp>
        <p:nvSpPr>
          <p:cNvPr id="45" name="제목 1"/>
          <p:cNvSpPr>
            <a:spLocks noGrp="1"/>
          </p:cNvSpPr>
          <p:nvPr>
            <p:ph type="title" idx="4294967295"/>
          </p:nvPr>
        </p:nvSpPr>
        <p:spPr>
          <a:xfrm>
            <a:off x="2307059" y="168971"/>
            <a:ext cx="6481762" cy="504825"/>
          </a:xfrm>
        </p:spPr>
        <p:txBody>
          <a:bodyPr>
            <a:no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ordia New" panose="020B0304020202020204" pitchFamily="34" charset="-34"/>
              </a:rPr>
              <a:t>Rare Isotope Science Project (RISP)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51" name="그룹 50"/>
          <p:cNvGrpSpPr/>
          <p:nvPr/>
        </p:nvGrpSpPr>
        <p:grpSpPr>
          <a:xfrm>
            <a:off x="100117" y="5292697"/>
            <a:ext cx="3202191" cy="967914"/>
            <a:chOff x="5832598" y="3942990"/>
            <a:chExt cx="3363173" cy="1182978"/>
          </a:xfrm>
        </p:grpSpPr>
        <p:sp>
          <p:nvSpPr>
            <p:cNvPr id="73" name="TextBox 72"/>
            <p:cNvSpPr txBox="1"/>
            <p:nvPr/>
          </p:nvSpPr>
          <p:spPr>
            <a:xfrm>
              <a:off x="5832598" y="3942990"/>
              <a:ext cx="3363173" cy="789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600">
                  <a:solidFill>
                    <a:srgbClr val="002060"/>
                  </a:solidFill>
                </a:defRPr>
              </a:lvl1pPr>
            </a:lstStyle>
            <a:p>
              <a:pPr latinLnBrk="0">
                <a:lnSpc>
                  <a:spcPct val="100000"/>
                </a:lnSpc>
              </a:pPr>
              <a:r>
                <a:rPr lang="en-US" altLang="en-US" sz="900" b="1" dirty="0">
                  <a:solidFill>
                    <a:schemeClr val="tx2"/>
                  </a:solidFill>
                  <a:cs typeface="Times New Roman" pitchFamily="18" charset="0"/>
                </a:rPr>
                <a:t>Construction of research and support facility to ensure the stable operation of the heavy-ion accelerator, experiment systems, and to establish a comfortable research environment</a:t>
              </a:r>
              <a:endParaRPr lang="en-US" altLang="ko-KR" sz="900" b="1" dirty="0">
                <a:solidFill>
                  <a:schemeClr val="tx2"/>
                </a:solidFill>
                <a:cs typeface="Times New Roman" pitchFamily="18" charset="0"/>
              </a:endParaRPr>
            </a:p>
            <a:p>
              <a:pPr latinLnBrk="0">
                <a:lnSpc>
                  <a:spcPct val="100000"/>
                </a:lnSpc>
              </a:pPr>
              <a:endParaRPr lang="en-US" altLang="ko-KR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51793" y="4674573"/>
              <a:ext cx="3071112" cy="451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 latinLnBrk="0"/>
              <a:r>
                <a:rPr lang="en-US" altLang="ko-KR" sz="900" b="1" dirty="0">
                  <a:solidFill>
                    <a:schemeClr val="tx2"/>
                  </a:solidFill>
                  <a:cs typeface="Times New Roman" pitchFamily="18" charset="0"/>
                </a:rPr>
                <a:t>※ Accelerator and experiment buildings, support facility, administrative buildings, and guest house, etc.</a:t>
              </a:r>
            </a:p>
          </p:txBody>
        </p:sp>
      </p:grpSp>
      <p:sp>
        <p:nvSpPr>
          <p:cNvPr id="57" name="자유형 56"/>
          <p:cNvSpPr/>
          <p:nvPr/>
        </p:nvSpPr>
        <p:spPr>
          <a:xfrm>
            <a:off x="178297" y="3784035"/>
            <a:ext cx="3292562" cy="238898"/>
          </a:xfrm>
          <a:custGeom>
            <a:avLst/>
            <a:gdLst>
              <a:gd name="connsiteX0" fmla="*/ 3072714 w 3072714"/>
              <a:gd name="connsiteY0" fmla="*/ 238898 h 238898"/>
              <a:gd name="connsiteX1" fmla="*/ 2833816 w 3072714"/>
              <a:gd name="connsiteY1" fmla="*/ 0 h 238898"/>
              <a:gd name="connsiteX2" fmla="*/ 0 w 3072714"/>
              <a:gd name="connsiteY2" fmla="*/ 0 h 23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714" h="238898">
                <a:moveTo>
                  <a:pt x="3072714" y="238898"/>
                </a:moveTo>
                <a:lnTo>
                  <a:pt x="2833816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" name="Picture 3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59" y="3741622"/>
            <a:ext cx="2109253" cy="11531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68573" y="3863807"/>
            <a:ext cx="351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altLang="en-US" sz="900" b="1" dirty="0">
                <a:solidFill>
                  <a:schemeClr val="tx2"/>
                </a:solidFill>
                <a:cs typeface="Times New Roman" pitchFamily="18" charset="0"/>
              </a:rPr>
              <a:t>Development, installation, and commissioning of the accelerator systems that provides high-energy (200MeV/u) and high-power (400kW) heavy-ion beam</a:t>
            </a:r>
            <a:endParaRPr lang="en-US" altLang="ko-KR" sz="900" b="1" dirty="0">
              <a:solidFill>
                <a:schemeClr val="tx2"/>
              </a:solidFill>
              <a:cs typeface="Times New Roman" pitchFamily="18" charset="0"/>
            </a:endParaRPr>
          </a:p>
          <a:p>
            <a:pPr latinLnBrk="0"/>
            <a:endParaRPr lang="en-US" altLang="ko-KR" sz="9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09460" y="3445628"/>
            <a:ext cx="2443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en-US" sz="1600" b="1" dirty="0">
                <a:solidFill>
                  <a:srgbClr val="0000FF"/>
                </a:solidFill>
                <a:cs typeface="Times New Roman" pitchFamily="18" charset="0"/>
              </a:rPr>
              <a:t>System Installation Project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08131" y="4856032"/>
            <a:ext cx="2567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en-US" sz="1600" b="1" dirty="0">
                <a:solidFill>
                  <a:srgbClr val="0000FF"/>
                </a:solidFill>
                <a:cs typeface="Times New Roman" pitchFamily="18" charset="0"/>
              </a:rPr>
              <a:t>Facility Construction Project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2217" r="6688" b="12114"/>
          <a:stretch/>
        </p:blipFill>
        <p:spPr>
          <a:xfrm>
            <a:off x="3470859" y="5189630"/>
            <a:ext cx="2109253" cy="118264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5" name="자유형 74"/>
          <p:cNvSpPr/>
          <p:nvPr/>
        </p:nvSpPr>
        <p:spPr>
          <a:xfrm>
            <a:off x="178297" y="5213855"/>
            <a:ext cx="3292562" cy="238898"/>
          </a:xfrm>
          <a:custGeom>
            <a:avLst/>
            <a:gdLst>
              <a:gd name="connsiteX0" fmla="*/ 3072714 w 3072714"/>
              <a:gd name="connsiteY0" fmla="*/ 238898 h 238898"/>
              <a:gd name="connsiteX1" fmla="*/ 2833816 w 3072714"/>
              <a:gd name="connsiteY1" fmla="*/ 0 h 238898"/>
              <a:gd name="connsiteX2" fmla="*/ 0 w 3072714"/>
              <a:gd name="connsiteY2" fmla="*/ 0 h 23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714" h="238898">
                <a:moveTo>
                  <a:pt x="3072714" y="238898"/>
                </a:moveTo>
                <a:lnTo>
                  <a:pt x="2833816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4149"/>
            <a:ext cx="1697450" cy="287343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40</a:t>
            </a:fld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41670" y="169217"/>
            <a:ext cx="523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Technical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Challenges of the Project RISP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4040" y="1438102"/>
            <a:ext cx="73900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 smtClean="0"/>
              <a:t>Optimize </a:t>
            </a:r>
            <a:r>
              <a:rPr lang="en-US" altLang="ko-KR" sz="2800" dirty="0"/>
              <a:t>t</a:t>
            </a:r>
            <a:r>
              <a:rPr lang="en-US" altLang="ko-KR" sz="2800" dirty="0" smtClean="0"/>
              <a:t>est </a:t>
            </a:r>
            <a:r>
              <a:rPr lang="en-US" altLang="ko-KR" sz="2800" dirty="0" smtClean="0"/>
              <a:t>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 smtClean="0"/>
              <a:t>Find right </a:t>
            </a:r>
            <a:r>
              <a:rPr lang="en-US" altLang="ko-KR" sz="2800" dirty="0"/>
              <a:t>c</a:t>
            </a:r>
            <a:r>
              <a:rPr lang="en-US" altLang="ko-KR" sz="2800" dirty="0" smtClean="0"/>
              <a:t>avity treatments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/>
              <a:t>Mature </a:t>
            </a:r>
            <a:r>
              <a:rPr lang="en-US" altLang="ko-KR" sz="2800" dirty="0" smtClean="0"/>
              <a:t>cavity production process</a:t>
            </a:r>
            <a:endParaRPr lang="en-US" altLang="ko-KR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 smtClean="0"/>
              <a:t>Monitor</a:t>
            </a:r>
            <a:r>
              <a:rPr lang="en-US" altLang="ko-KR" sz="2800" dirty="0" smtClean="0"/>
              <a:t> long </a:t>
            </a:r>
            <a:r>
              <a:rPr lang="en-US" altLang="ko-KR" sz="2800" dirty="0"/>
              <a:t>t</a:t>
            </a:r>
            <a:r>
              <a:rPr lang="en-US" altLang="ko-KR" sz="2800" dirty="0" smtClean="0"/>
              <a:t>ransportation</a:t>
            </a:r>
            <a:endParaRPr lang="en-US" altLang="ko-KR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 smtClean="0"/>
              <a:t>Deal with </a:t>
            </a:r>
            <a:r>
              <a:rPr lang="en-US" altLang="ko-KR" sz="2800" dirty="0" smtClean="0"/>
              <a:t>pandemic issues correctly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 smtClean="0"/>
              <a:t>Complete long </a:t>
            </a:r>
            <a:r>
              <a:rPr lang="en-US" altLang="ko-KR" sz="2800" dirty="0" err="1" smtClean="0"/>
              <a:t>cryo</a:t>
            </a:r>
            <a:r>
              <a:rPr lang="en-US" altLang="ko-KR" sz="2800" dirty="0" smtClean="0"/>
              <a:t>-distribution line without cold leak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 smtClean="0"/>
              <a:t>Control</a:t>
            </a:r>
            <a:r>
              <a:rPr lang="en-US" altLang="ko-KR" sz="2800" dirty="0" smtClean="0"/>
              <a:t> </a:t>
            </a:r>
            <a:r>
              <a:rPr lang="en-US" altLang="ko-KR" sz="2800" dirty="0" err="1" smtClean="0"/>
              <a:t>cryo</a:t>
            </a:r>
            <a:r>
              <a:rPr lang="en-US" altLang="ko-KR" sz="2800" dirty="0"/>
              <a:t>-</a:t>
            </a:r>
            <a:r>
              <a:rPr lang="en-US" altLang="ko-KR" sz="2800" dirty="0" smtClean="0"/>
              <a:t>plant </a:t>
            </a:r>
            <a:r>
              <a:rPr lang="en-US" altLang="ko-KR" sz="2800" dirty="0" smtClean="0"/>
              <a:t>operation with small thermal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528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257A8E3-C1F7-4511-9806-9AC68ED8063D}"/>
              </a:ext>
            </a:extLst>
          </p:cNvPr>
          <p:cNvSpPr/>
          <p:nvPr/>
        </p:nvSpPr>
        <p:spPr>
          <a:xfrm>
            <a:off x="0" y="4419324"/>
            <a:ext cx="9144000" cy="168918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+mn-cs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398428" y="5010090"/>
            <a:ext cx="6276911" cy="584775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itchFamily="34" charset="0"/>
              </a:rPr>
              <a:t>Thank You for</a:t>
            </a:r>
            <a:r>
              <a:rPr kumimoji="0" lang="en-US" altLang="ko-KR" sz="3200" b="1" i="0" u="none" strike="noStrike" kern="1200" cap="none" spc="0" normalizeH="0" noProof="0" dirty="0" smtClean="0">
                <a:ln>
                  <a:solidFill>
                    <a:prstClr val="black">
                      <a:lumMod val="65000"/>
                      <a:lumOff val="35000"/>
                      <a:alpha val="2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itchFamily="34" charset="0"/>
              </a:rPr>
              <a:t> your attention!</a:t>
            </a:r>
            <a:endParaRPr kumimoji="0" lang="en-US" altLang="ko-KR" sz="3200" b="1" i="0" u="none" strike="noStrike" kern="1200" cap="none" spc="0" normalizeH="0" baseline="0" noProof="0" dirty="0">
              <a:ln>
                <a:solidFill>
                  <a:prstClr val="black">
                    <a:lumMod val="65000"/>
                    <a:lumOff val="35000"/>
                    <a:alpha val="2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88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제목 1"/>
          <p:cNvSpPr>
            <a:spLocks noGrp="1"/>
          </p:cNvSpPr>
          <p:nvPr>
            <p:ph type="title" idx="4294967295"/>
          </p:nvPr>
        </p:nvSpPr>
        <p:spPr>
          <a:xfrm>
            <a:off x="2307059" y="168971"/>
            <a:ext cx="6481762" cy="504825"/>
          </a:xfrm>
        </p:spPr>
        <p:txBody>
          <a:bodyPr>
            <a:no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ordia New" panose="020B0304020202020204" pitchFamily="34" charset="-34"/>
              </a:rPr>
              <a:t>RAON Layout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" b="-1"/>
          <a:stretch/>
        </p:blipFill>
        <p:spPr>
          <a:xfrm>
            <a:off x="0" y="903939"/>
            <a:ext cx="9144000" cy="5991135"/>
          </a:xfrm>
          <a:prstGeom prst="rect">
            <a:avLst/>
          </a:prstGeom>
        </p:spPr>
      </p:pic>
      <p:grpSp>
        <p:nvGrpSpPr>
          <p:cNvPr id="108" name="그룹 107"/>
          <p:cNvGrpSpPr/>
          <p:nvPr/>
        </p:nvGrpSpPr>
        <p:grpSpPr>
          <a:xfrm>
            <a:off x="5233630" y="2974579"/>
            <a:ext cx="780415" cy="432651"/>
            <a:chOff x="5684137" y="2002080"/>
            <a:chExt cx="780415" cy="432651"/>
          </a:xfrm>
        </p:grpSpPr>
        <p:sp>
          <p:nvSpPr>
            <p:cNvPr id="109" name="모서리가 둥근 직사각형 108"/>
            <p:cNvSpPr/>
            <p:nvPr/>
          </p:nvSpPr>
          <p:spPr>
            <a:xfrm>
              <a:off x="5684137" y="2002080"/>
              <a:ext cx="780415" cy="20107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745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>
                  <a:solidFill>
                    <a:srgbClr val="674599"/>
                  </a:solidFill>
                  <a:ea typeface="HY헤드라인M" panose="02030600000101010101" pitchFamily="18" charset="-127"/>
                </a:rPr>
                <a:t>Assembly </a:t>
              </a:r>
              <a:r>
                <a:rPr lang="en-US" altLang="ko-KR" sz="1000" b="1" dirty="0" smtClean="0">
                  <a:solidFill>
                    <a:srgbClr val="674599"/>
                  </a:solidFill>
                  <a:ea typeface="HY헤드라인M" panose="02030600000101010101" pitchFamily="18" charset="-127"/>
                </a:rPr>
                <a:t>Bd.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10" name="직선 연결선 109"/>
            <p:cNvCxnSpPr/>
            <p:nvPr/>
          </p:nvCxnSpPr>
          <p:spPr>
            <a:xfrm>
              <a:off x="6073392" y="2206652"/>
              <a:ext cx="0" cy="228079"/>
            </a:xfrm>
            <a:prstGeom prst="line">
              <a:avLst/>
            </a:prstGeom>
            <a:ln w="9525">
              <a:solidFill>
                <a:srgbClr val="67459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그룹 110"/>
          <p:cNvGrpSpPr/>
          <p:nvPr/>
        </p:nvGrpSpPr>
        <p:grpSpPr>
          <a:xfrm>
            <a:off x="6039513" y="3058412"/>
            <a:ext cx="742699" cy="432651"/>
            <a:chOff x="5707821" y="2002080"/>
            <a:chExt cx="742699" cy="432651"/>
          </a:xfrm>
        </p:grpSpPr>
        <p:sp>
          <p:nvSpPr>
            <p:cNvPr id="112" name="모서리가 둥근 직사각형 111"/>
            <p:cNvSpPr/>
            <p:nvPr/>
          </p:nvSpPr>
          <p:spPr>
            <a:xfrm>
              <a:off x="5707821" y="2002080"/>
              <a:ext cx="742699" cy="20107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745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674599"/>
                  </a:solidFill>
                  <a:ea typeface="HY헤드라인M" panose="02030600000101010101" pitchFamily="18" charset="-127"/>
                </a:rPr>
                <a:t> SRF Test Bd.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13" name="직선 연결선 112"/>
            <p:cNvCxnSpPr/>
            <p:nvPr/>
          </p:nvCxnSpPr>
          <p:spPr>
            <a:xfrm>
              <a:off x="6073392" y="2206652"/>
              <a:ext cx="0" cy="228079"/>
            </a:xfrm>
            <a:prstGeom prst="line">
              <a:avLst/>
            </a:prstGeom>
            <a:ln w="9525">
              <a:solidFill>
                <a:srgbClr val="67459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그룹 113"/>
          <p:cNvGrpSpPr/>
          <p:nvPr/>
        </p:nvGrpSpPr>
        <p:grpSpPr>
          <a:xfrm>
            <a:off x="2711084" y="2774147"/>
            <a:ext cx="937795" cy="528105"/>
            <a:chOff x="5627936" y="2173237"/>
            <a:chExt cx="937795" cy="528105"/>
          </a:xfrm>
        </p:grpSpPr>
        <p:sp>
          <p:nvSpPr>
            <p:cNvPr id="115" name="모서리가 둥근 직사각형 114"/>
            <p:cNvSpPr/>
            <p:nvPr/>
          </p:nvSpPr>
          <p:spPr>
            <a:xfrm>
              <a:off x="5627936" y="2173237"/>
              <a:ext cx="937795" cy="21821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745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674599"/>
                  </a:solidFill>
                  <a:ea typeface="HY헤드라인M" panose="02030600000101010101" pitchFamily="18" charset="-127"/>
                </a:rPr>
                <a:t>Waste Storage</a:t>
              </a:r>
              <a:endParaRPr lang="en-US" altLang="ko-KR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16" name="직선 연결선 115"/>
            <p:cNvCxnSpPr/>
            <p:nvPr/>
          </p:nvCxnSpPr>
          <p:spPr>
            <a:xfrm>
              <a:off x="6084570" y="2396071"/>
              <a:ext cx="12263" cy="305271"/>
            </a:xfrm>
            <a:prstGeom prst="line">
              <a:avLst/>
            </a:prstGeom>
            <a:ln w="9525">
              <a:solidFill>
                <a:srgbClr val="67459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그룹 116"/>
          <p:cNvGrpSpPr/>
          <p:nvPr/>
        </p:nvGrpSpPr>
        <p:grpSpPr>
          <a:xfrm>
            <a:off x="2148424" y="3050779"/>
            <a:ext cx="815340" cy="356451"/>
            <a:chOff x="5717540" y="2366076"/>
            <a:chExt cx="815340" cy="356451"/>
          </a:xfrm>
        </p:grpSpPr>
        <p:sp>
          <p:nvSpPr>
            <p:cNvPr id="118" name="모서리가 둥근 직사각형 117"/>
            <p:cNvSpPr/>
            <p:nvPr/>
          </p:nvSpPr>
          <p:spPr>
            <a:xfrm>
              <a:off x="5717540" y="2366076"/>
              <a:ext cx="815340" cy="20107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745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674599"/>
                  </a:solidFill>
                  <a:ea typeface="HY헤드라인M" panose="02030600000101010101" pitchFamily="18" charset="-127"/>
                </a:rPr>
                <a:t>Guest House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19" name="직선 연결선 118"/>
            <p:cNvCxnSpPr/>
            <p:nvPr/>
          </p:nvCxnSpPr>
          <p:spPr>
            <a:xfrm>
              <a:off x="6129020" y="2573871"/>
              <a:ext cx="0" cy="148656"/>
            </a:xfrm>
            <a:prstGeom prst="line">
              <a:avLst/>
            </a:prstGeom>
            <a:ln w="9525">
              <a:solidFill>
                <a:srgbClr val="67459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그룹 119"/>
          <p:cNvGrpSpPr/>
          <p:nvPr/>
        </p:nvGrpSpPr>
        <p:grpSpPr>
          <a:xfrm>
            <a:off x="3129508" y="3582780"/>
            <a:ext cx="636165" cy="351415"/>
            <a:chOff x="5749730" y="1992211"/>
            <a:chExt cx="636165" cy="351415"/>
          </a:xfrm>
        </p:grpSpPr>
        <p:sp>
          <p:nvSpPr>
            <p:cNvPr id="121" name="모서리가 둥근 직사각형 120"/>
            <p:cNvSpPr/>
            <p:nvPr/>
          </p:nvSpPr>
          <p:spPr>
            <a:xfrm>
              <a:off x="5749730" y="2142556"/>
              <a:ext cx="636165" cy="20107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745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674599"/>
                  </a:solidFill>
                  <a:ea typeface="HY헤드라인M" panose="02030600000101010101" pitchFamily="18" charset="-127"/>
                </a:rPr>
                <a:t>HQ Office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22" name="직선 연결선 121"/>
            <p:cNvCxnSpPr/>
            <p:nvPr/>
          </p:nvCxnSpPr>
          <p:spPr>
            <a:xfrm>
              <a:off x="6061710" y="1992211"/>
              <a:ext cx="0" cy="148656"/>
            </a:xfrm>
            <a:prstGeom prst="line">
              <a:avLst/>
            </a:prstGeom>
            <a:ln w="9525">
              <a:solidFill>
                <a:srgbClr val="67459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그룹 122"/>
          <p:cNvGrpSpPr/>
          <p:nvPr/>
        </p:nvGrpSpPr>
        <p:grpSpPr>
          <a:xfrm>
            <a:off x="2215345" y="5322143"/>
            <a:ext cx="1261934" cy="351415"/>
            <a:chOff x="5617577" y="1973655"/>
            <a:chExt cx="1261934" cy="351415"/>
          </a:xfrm>
        </p:grpSpPr>
        <p:sp>
          <p:nvSpPr>
            <p:cNvPr id="124" name="모서리가 둥근 직사각형 123"/>
            <p:cNvSpPr/>
            <p:nvPr/>
          </p:nvSpPr>
          <p:spPr>
            <a:xfrm>
              <a:off x="5617577" y="2124000"/>
              <a:ext cx="1261934" cy="20107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745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674599"/>
                  </a:solidFill>
                  <a:ea typeface="HY헤드라인M" panose="02030600000101010101" pitchFamily="18" charset="-127"/>
                </a:rPr>
                <a:t>Electricity Bd.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25" name="직선 연결선 124"/>
            <p:cNvCxnSpPr/>
            <p:nvPr/>
          </p:nvCxnSpPr>
          <p:spPr>
            <a:xfrm>
              <a:off x="6194871" y="1973655"/>
              <a:ext cx="0" cy="148656"/>
            </a:xfrm>
            <a:prstGeom prst="line">
              <a:avLst/>
            </a:prstGeom>
            <a:ln w="9525">
              <a:solidFill>
                <a:srgbClr val="67459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그룹 125"/>
          <p:cNvGrpSpPr/>
          <p:nvPr/>
        </p:nvGrpSpPr>
        <p:grpSpPr>
          <a:xfrm>
            <a:off x="1581840" y="4110660"/>
            <a:ext cx="883920" cy="356564"/>
            <a:chOff x="5669469" y="2289763"/>
            <a:chExt cx="883920" cy="356564"/>
          </a:xfrm>
        </p:grpSpPr>
        <p:sp>
          <p:nvSpPr>
            <p:cNvPr id="127" name="모서리가 둥근 직사각형 126"/>
            <p:cNvSpPr/>
            <p:nvPr/>
          </p:nvSpPr>
          <p:spPr>
            <a:xfrm>
              <a:off x="5669469" y="2289763"/>
              <a:ext cx="883920" cy="20309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745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674599"/>
                  </a:solidFill>
                  <a:ea typeface="HY헤드라인M" panose="02030600000101010101" pitchFamily="18" charset="-127"/>
                </a:rPr>
                <a:t>Control Center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28" name="직선 연결선 127"/>
            <p:cNvCxnSpPr/>
            <p:nvPr/>
          </p:nvCxnSpPr>
          <p:spPr>
            <a:xfrm>
              <a:off x="6103620" y="2497671"/>
              <a:ext cx="0" cy="148656"/>
            </a:xfrm>
            <a:prstGeom prst="line">
              <a:avLst/>
            </a:prstGeom>
            <a:ln w="9525">
              <a:solidFill>
                <a:srgbClr val="67459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그룹 128"/>
          <p:cNvGrpSpPr/>
          <p:nvPr/>
        </p:nvGrpSpPr>
        <p:grpSpPr>
          <a:xfrm>
            <a:off x="1410538" y="5008116"/>
            <a:ext cx="693420" cy="507141"/>
            <a:chOff x="5760720" y="1983805"/>
            <a:chExt cx="693420" cy="507141"/>
          </a:xfrm>
        </p:grpSpPr>
        <p:sp>
          <p:nvSpPr>
            <p:cNvPr id="130" name="모서리가 둥근 직사각형 129"/>
            <p:cNvSpPr/>
            <p:nvPr/>
          </p:nvSpPr>
          <p:spPr>
            <a:xfrm>
              <a:off x="5760720" y="2289876"/>
              <a:ext cx="693420" cy="20107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745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674599"/>
                  </a:solidFill>
                  <a:ea typeface="HY헤드라인M" panose="02030600000101010101" pitchFamily="18" charset="-127"/>
                </a:rPr>
                <a:t>Utility Bd.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31" name="직선 연결선 130"/>
            <p:cNvCxnSpPr/>
            <p:nvPr/>
          </p:nvCxnSpPr>
          <p:spPr>
            <a:xfrm>
              <a:off x="6108268" y="1983805"/>
              <a:ext cx="0" cy="306071"/>
            </a:xfrm>
            <a:prstGeom prst="line">
              <a:avLst/>
            </a:prstGeom>
            <a:ln w="9525">
              <a:solidFill>
                <a:srgbClr val="67459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그룹 131"/>
          <p:cNvGrpSpPr/>
          <p:nvPr/>
        </p:nvGrpSpPr>
        <p:grpSpPr>
          <a:xfrm>
            <a:off x="6141366" y="4816740"/>
            <a:ext cx="912576" cy="541086"/>
            <a:chOff x="5537419" y="2007192"/>
            <a:chExt cx="748616" cy="541086"/>
          </a:xfrm>
        </p:grpSpPr>
        <p:sp>
          <p:nvSpPr>
            <p:cNvPr id="133" name="모서리가 둥근 직사각형 132"/>
            <p:cNvSpPr/>
            <p:nvPr/>
          </p:nvSpPr>
          <p:spPr>
            <a:xfrm>
              <a:off x="5537419" y="2335218"/>
              <a:ext cx="748616" cy="21306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745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altLang="ko-KR" sz="1000" b="1" dirty="0">
                  <a:solidFill>
                    <a:srgbClr val="674599"/>
                  </a:solidFill>
                  <a:ea typeface="HY헤드라인M" panose="02030600000101010101" pitchFamily="18" charset="-127"/>
                </a:rPr>
                <a:t>Cryogenics Bd.</a:t>
              </a:r>
            </a:p>
          </p:txBody>
        </p:sp>
        <p:cxnSp>
          <p:nvCxnSpPr>
            <p:cNvPr id="134" name="직선 연결선 133"/>
            <p:cNvCxnSpPr/>
            <p:nvPr/>
          </p:nvCxnSpPr>
          <p:spPr>
            <a:xfrm>
              <a:off x="5905242" y="2007192"/>
              <a:ext cx="0" cy="326337"/>
            </a:xfrm>
            <a:prstGeom prst="line">
              <a:avLst/>
            </a:prstGeom>
            <a:ln w="9525">
              <a:solidFill>
                <a:srgbClr val="67459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그룹 134"/>
          <p:cNvGrpSpPr/>
          <p:nvPr/>
        </p:nvGrpSpPr>
        <p:grpSpPr>
          <a:xfrm>
            <a:off x="3782277" y="4655170"/>
            <a:ext cx="819154" cy="466986"/>
            <a:chOff x="5542716" y="2345595"/>
            <a:chExt cx="819154" cy="466986"/>
          </a:xfrm>
        </p:grpSpPr>
        <p:sp>
          <p:nvSpPr>
            <p:cNvPr id="136" name="모서리가 둥근 직사각형 135"/>
            <p:cNvSpPr/>
            <p:nvPr/>
          </p:nvSpPr>
          <p:spPr>
            <a:xfrm>
              <a:off x="5542716" y="2345595"/>
              <a:ext cx="819154" cy="235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09C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>
                <a:lnSpc>
                  <a:spcPct val="120000"/>
                </a:lnSpc>
              </a:pPr>
              <a:r>
                <a:rPr lang="en-US" altLang="ko-KR" sz="1000" b="1" dirty="0">
                  <a:solidFill>
                    <a:srgbClr val="709C12"/>
                  </a:solidFill>
                  <a:ea typeface="HY헤드라인M" panose="02030600000101010101" pitchFamily="18" charset="-127"/>
                </a:rPr>
                <a:t>Low Energy B</a:t>
              </a:r>
              <a:endParaRPr lang="ko-KR" altLang="en-US" sz="1000" b="1" dirty="0">
                <a:solidFill>
                  <a:srgbClr val="709C12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37" name="직선 연결선 136"/>
            <p:cNvCxnSpPr/>
            <p:nvPr/>
          </p:nvCxnSpPr>
          <p:spPr>
            <a:xfrm>
              <a:off x="5975151" y="2584502"/>
              <a:ext cx="0" cy="228079"/>
            </a:xfrm>
            <a:prstGeom prst="line">
              <a:avLst/>
            </a:prstGeom>
            <a:ln w="9525">
              <a:solidFill>
                <a:srgbClr val="709C12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그룹 137"/>
          <p:cNvGrpSpPr/>
          <p:nvPr/>
        </p:nvGrpSpPr>
        <p:grpSpPr>
          <a:xfrm>
            <a:off x="5085056" y="4634918"/>
            <a:ext cx="842963" cy="467893"/>
            <a:chOff x="5671184" y="2178434"/>
            <a:chExt cx="842963" cy="467893"/>
          </a:xfrm>
        </p:grpSpPr>
        <p:sp>
          <p:nvSpPr>
            <p:cNvPr id="139" name="모서리가 둥근 직사각형 138"/>
            <p:cNvSpPr/>
            <p:nvPr/>
          </p:nvSpPr>
          <p:spPr>
            <a:xfrm>
              <a:off x="5671184" y="2178434"/>
              <a:ext cx="842963" cy="2363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09C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>
                <a:lnSpc>
                  <a:spcPct val="120000"/>
                </a:lnSpc>
              </a:pPr>
              <a:r>
                <a:rPr lang="en-US" altLang="ko-KR" sz="1000" b="1" dirty="0">
                  <a:solidFill>
                    <a:srgbClr val="709C12"/>
                  </a:solidFill>
                  <a:ea typeface="HY헤드라인M" panose="02030600000101010101" pitchFamily="18" charset="-127"/>
                </a:rPr>
                <a:t>Low Energy A</a:t>
              </a:r>
              <a:endParaRPr lang="ko-KR" altLang="en-US" sz="1000" b="1" dirty="0">
                <a:solidFill>
                  <a:srgbClr val="709C12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40" name="직선 연결선 139"/>
            <p:cNvCxnSpPr/>
            <p:nvPr/>
          </p:nvCxnSpPr>
          <p:spPr>
            <a:xfrm>
              <a:off x="6103620" y="2418248"/>
              <a:ext cx="0" cy="228079"/>
            </a:xfrm>
            <a:prstGeom prst="line">
              <a:avLst/>
            </a:prstGeom>
            <a:ln w="9525">
              <a:solidFill>
                <a:srgbClr val="709C12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그룹 140"/>
          <p:cNvGrpSpPr/>
          <p:nvPr/>
        </p:nvGrpSpPr>
        <p:grpSpPr>
          <a:xfrm>
            <a:off x="7078265" y="4212207"/>
            <a:ext cx="866776" cy="441558"/>
            <a:chOff x="5671185" y="1991528"/>
            <a:chExt cx="866776" cy="441558"/>
          </a:xfrm>
        </p:grpSpPr>
        <p:sp>
          <p:nvSpPr>
            <p:cNvPr id="142" name="모서리가 둥근 직사각형 141"/>
            <p:cNvSpPr/>
            <p:nvPr/>
          </p:nvSpPr>
          <p:spPr>
            <a:xfrm>
              <a:off x="5671185" y="2228789"/>
              <a:ext cx="866776" cy="2042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09C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>
                <a:lnSpc>
                  <a:spcPct val="120000"/>
                </a:lnSpc>
              </a:pPr>
              <a:r>
                <a:rPr lang="en-US" altLang="ko-KR" sz="1000" b="1" dirty="0">
                  <a:solidFill>
                    <a:srgbClr val="709C12"/>
                  </a:solidFill>
                  <a:ea typeface="HY헤드라인M" panose="02030600000101010101" pitchFamily="18" charset="-127"/>
                </a:rPr>
                <a:t>High Energy A</a:t>
              </a:r>
              <a:endParaRPr lang="ko-KR" altLang="en-US" sz="1000" b="1" dirty="0">
                <a:solidFill>
                  <a:srgbClr val="709C12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43" name="직선 연결선 142"/>
            <p:cNvCxnSpPr/>
            <p:nvPr/>
          </p:nvCxnSpPr>
          <p:spPr>
            <a:xfrm>
              <a:off x="6103620" y="1991528"/>
              <a:ext cx="0" cy="228079"/>
            </a:xfrm>
            <a:prstGeom prst="line">
              <a:avLst/>
            </a:prstGeom>
            <a:ln w="9525">
              <a:solidFill>
                <a:srgbClr val="709C12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그룹 143"/>
          <p:cNvGrpSpPr/>
          <p:nvPr/>
        </p:nvGrpSpPr>
        <p:grpSpPr>
          <a:xfrm>
            <a:off x="6836849" y="3204327"/>
            <a:ext cx="824637" cy="552131"/>
            <a:chOff x="5572944" y="2206119"/>
            <a:chExt cx="824637" cy="552131"/>
          </a:xfrm>
        </p:grpSpPr>
        <p:sp>
          <p:nvSpPr>
            <p:cNvPr id="145" name="모서리가 둥근 직사각형 144"/>
            <p:cNvSpPr/>
            <p:nvPr/>
          </p:nvSpPr>
          <p:spPr>
            <a:xfrm>
              <a:off x="5572944" y="2206119"/>
              <a:ext cx="824637" cy="22765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09C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>
                <a:lnSpc>
                  <a:spcPct val="120000"/>
                </a:lnSpc>
              </a:pPr>
              <a:r>
                <a:rPr lang="en-US" altLang="ko-KR" sz="1000" b="1" dirty="0">
                  <a:solidFill>
                    <a:srgbClr val="709C12"/>
                  </a:solidFill>
                  <a:ea typeface="HY헤드라인M" panose="02030600000101010101" pitchFamily="18" charset="-127"/>
                </a:rPr>
                <a:t>High Energy B</a:t>
              </a:r>
            </a:p>
          </p:txBody>
        </p:sp>
        <p:cxnSp>
          <p:nvCxnSpPr>
            <p:cNvPr id="146" name="직선 연결선 145"/>
            <p:cNvCxnSpPr/>
            <p:nvPr/>
          </p:nvCxnSpPr>
          <p:spPr>
            <a:xfrm>
              <a:off x="5985262" y="2433777"/>
              <a:ext cx="0" cy="324473"/>
            </a:xfrm>
            <a:prstGeom prst="line">
              <a:avLst/>
            </a:prstGeom>
            <a:ln w="9525">
              <a:solidFill>
                <a:srgbClr val="709C12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그룹 146"/>
          <p:cNvGrpSpPr/>
          <p:nvPr/>
        </p:nvGrpSpPr>
        <p:grpSpPr>
          <a:xfrm>
            <a:off x="5293631" y="4148020"/>
            <a:ext cx="403860" cy="356451"/>
            <a:chOff x="5913120" y="2289876"/>
            <a:chExt cx="403860" cy="356451"/>
          </a:xfrm>
        </p:grpSpPr>
        <p:sp>
          <p:nvSpPr>
            <p:cNvPr id="148" name="모서리가 둥근 직사각형 147"/>
            <p:cNvSpPr/>
            <p:nvPr/>
          </p:nvSpPr>
          <p:spPr>
            <a:xfrm>
              <a:off x="5913120" y="2289876"/>
              <a:ext cx="403860" cy="20107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E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EE6D00"/>
                  </a:solidFill>
                  <a:ea typeface="HY헤드라인M" panose="02030600000101010101" pitchFamily="18" charset="-127"/>
                </a:rPr>
                <a:t>SCL3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49" name="직선 연결선 148"/>
            <p:cNvCxnSpPr/>
            <p:nvPr/>
          </p:nvCxnSpPr>
          <p:spPr>
            <a:xfrm>
              <a:off x="6103620" y="2497671"/>
              <a:ext cx="0" cy="148656"/>
            </a:xfrm>
            <a:prstGeom prst="line">
              <a:avLst/>
            </a:prstGeom>
            <a:ln w="9525">
              <a:solidFill>
                <a:srgbClr val="EE6D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그룹 149"/>
          <p:cNvGrpSpPr/>
          <p:nvPr/>
        </p:nvGrpSpPr>
        <p:grpSpPr>
          <a:xfrm>
            <a:off x="4829763" y="4078923"/>
            <a:ext cx="403860" cy="356451"/>
            <a:chOff x="5913120" y="2350332"/>
            <a:chExt cx="403860" cy="356451"/>
          </a:xfrm>
        </p:grpSpPr>
        <p:sp>
          <p:nvSpPr>
            <p:cNvPr id="151" name="모서리가 둥근 직사각형 150"/>
            <p:cNvSpPr/>
            <p:nvPr/>
          </p:nvSpPr>
          <p:spPr>
            <a:xfrm>
              <a:off x="5913120" y="2350332"/>
              <a:ext cx="403860" cy="20107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E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EE6D00"/>
                  </a:solidFill>
                  <a:ea typeface="HY헤드라인M" panose="02030600000101010101" pitchFamily="18" charset="-127"/>
                </a:rPr>
                <a:t>SCL2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52" name="직선 연결선 151"/>
            <p:cNvCxnSpPr/>
            <p:nvPr/>
          </p:nvCxnSpPr>
          <p:spPr>
            <a:xfrm>
              <a:off x="6103620" y="2558127"/>
              <a:ext cx="0" cy="148656"/>
            </a:xfrm>
            <a:prstGeom prst="line">
              <a:avLst/>
            </a:prstGeom>
            <a:ln w="9525">
              <a:solidFill>
                <a:srgbClr val="EE6D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그룹 152"/>
          <p:cNvGrpSpPr/>
          <p:nvPr/>
        </p:nvGrpSpPr>
        <p:grpSpPr>
          <a:xfrm>
            <a:off x="5486458" y="3899026"/>
            <a:ext cx="739624" cy="336805"/>
            <a:chOff x="5736590" y="2309522"/>
            <a:chExt cx="739624" cy="336805"/>
          </a:xfrm>
        </p:grpSpPr>
        <p:sp>
          <p:nvSpPr>
            <p:cNvPr id="154" name="모서리가 둥근 직사각형 153"/>
            <p:cNvSpPr/>
            <p:nvPr/>
          </p:nvSpPr>
          <p:spPr>
            <a:xfrm>
              <a:off x="5736590" y="2309522"/>
              <a:ext cx="739624" cy="1863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E6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EE6D00"/>
                  </a:solidFill>
                  <a:ea typeface="HY헤드라인M" panose="02030600000101010101" pitchFamily="18" charset="-127"/>
                </a:rPr>
                <a:t>Accelerator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55" name="직선 연결선 154"/>
            <p:cNvCxnSpPr/>
            <p:nvPr/>
          </p:nvCxnSpPr>
          <p:spPr>
            <a:xfrm>
              <a:off x="6103620" y="2497671"/>
              <a:ext cx="0" cy="148656"/>
            </a:xfrm>
            <a:prstGeom prst="line">
              <a:avLst/>
            </a:prstGeom>
            <a:ln w="9525">
              <a:solidFill>
                <a:srgbClr val="EE6D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그룹 155"/>
          <p:cNvGrpSpPr/>
          <p:nvPr/>
        </p:nvGrpSpPr>
        <p:grpSpPr>
          <a:xfrm>
            <a:off x="6474492" y="3905818"/>
            <a:ext cx="403860" cy="339371"/>
            <a:chOff x="5913120" y="2231386"/>
            <a:chExt cx="403860" cy="339371"/>
          </a:xfrm>
        </p:grpSpPr>
        <p:sp>
          <p:nvSpPr>
            <p:cNvPr id="157" name="모서리가 둥근 직사각형 156"/>
            <p:cNvSpPr/>
            <p:nvPr/>
          </p:nvSpPr>
          <p:spPr>
            <a:xfrm>
              <a:off x="5913120" y="2231386"/>
              <a:ext cx="403860" cy="1839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81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0081CD"/>
                  </a:solidFill>
                  <a:ea typeface="HY헤드라인M" panose="02030600000101010101" pitchFamily="18" charset="-127"/>
                </a:rPr>
                <a:t>ISOL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58" name="직선 연결선 157"/>
            <p:cNvCxnSpPr/>
            <p:nvPr/>
          </p:nvCxnSpPr>
          <p:spPr>
            <a:xfrm>
              <a:off x="6103620" y="2422101"/>
              <a:ext cx="0" cy="148656"/>
            </a:xfrm>
            <a:prstGeom prst="line">
              <a:avLst/>
            </a:prstGeom>
            <a:ln w="9525">
              <a:solidFill>
                <a:srgbClr val="0081CD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그룹 158"/>
          <p:cNvGrpSpPr/>
          <p:nvPr/>
        </p:nvGrpSpPr>
        <p:grpSpPr>
          <a:xfrm>
            <a:off x="6589749" y="3491415"/>
            <a:ext cx="403860" cy="339371"/>
            <a:chOff x="5913120" y="2306956"/>
            <a:chExt cx="403860" cy="339371"/>
          </a:xfrm>
        </p:grpSpPr>
        <p:sp>
          <p:nvSpPr>
            <p:cNvPr id="160" name="모서리가 둥근 직사각형 159"/>
            <p:cNvSpPr/>
            <p:nvPr/>
          </p:nvSpPr>
          <p:spPr>
            <a:xfrm>
              <a:off x="5913120" y="2306956"/>
              <a:ext cx="403860" cy="1839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81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rgbClr val="0081CD"/>
                  </a:solidFill>
                  <a:ea typeface="HY헤드라인M" panose="02030600000101010101" pitchFamily="18" charset="-127"/>
                </a:rPr>
                <a:t>IF</a:t>
              </a:r>
              <a:endParaRPr lang="ko-KR" altLang="en-US" sz="10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  <p:cxnSp>
          <p:nvCxnSpPr>
            <p:cNvPr id="161" name="직선 연결선 160"/>
            <p:cNvCxnSpPr/>
            <p:nvPr/>
          </p:nvCxnSpPr>
          <p:spPr>
            <a:xfrm>
              <a:off x="6103620" y="2497671"/>
              <a:ext cx="0" cy="148656"/>
            </a:xfrm>
            <a:prstGeom prst="line">
              <a:avLst/>
            </a:prstGeom>
            <a:ln w="9525">
              <a:solidFill>
                <a:srgbClr val="0081CD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그룹 162"/>
          <p:cNvGrpSpPr/>
          <p:nvPr/>
        </p:nvGrpSpPr>
        <p:grpSpPr>
          <a:xfrm>
            <a:off x="643256" y="1518643"/>
            <a:ext cx="1649782" cy="1077965"/>
            <a:chOff x="1055638" y="2131356"/>
            <a:chExt cx="1649782" cy="1077965"/>
          </a:xfrm>
          <a:solidFill>
            <a:schemeClr val="bg1"/>
          </a:solidFill>
        </p:grpSpPr>
        <p:sp>
          <p:nvSpPr>
            <p:cNvPr id="164" name="직사각형 163"/>
            <p:cNvSpPr/>
            <p:nvPr/>
          </p:nvSpPr>
          <p:spPr>
            <a:xfrm>
              <a:off x="1055638" y="2710723"/>
              <a:ext cx="1649782" cy="4985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100" b="1" dirty="0">
                  <a:solidFill>
                    <a:srgbClr val="674599"/>
                  </a:solidFill>
                  <a:ea typeface="HY헤드라인M" panose="02030600000101010101" pitchFamily="18" charset="-127"/>
                </a:rPr>
                <a:t>● </a:t>
              </a:r>
              <a:r>
                <a:rPr lang="ko-KR" altLang="en-US" sz="1100" b="1" dirty="0">
                  <a:solidFill>
                    <a:srgbClr val="709C12"/>
                  </a:solidFill>
                  <a:ea typeface="HY헤드라인M" panose="02030600000101010101" pitchFamily="18" charset="-127"/>
                </a:rPr>
                <a:t> </a:t>
              </a:r>
              <a:r>
                <a:rPr lang="en-US" altLang="ko-KR" sz="1100" b="1" dirty="0" smtClean="0">
                  <a:solidFill>
                    <a:srgbClr val="7030A0"/>
                  </a:solidFill>
                  <a:ea typeface="HY헤드라인M" panose="02030600000101010101" pitchFamily="18" charset="-127"/>
                </a:rPr>
                <a:t>Conventional Utilities</a:t>
              </a:r>
              <a:endParaRPr lang="en-US" altLang="ko-KR" sz="1100" b="1" dirty="0">
                <a:solidFill>
                  <a:srgbClr val="709C12"/>
                </a:solidFill>
                <a:ea typeface="HY헤드라인M" panose="02030600000101010101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100" b="1" dirty="0">
                  <a:solidFill>
                    <a:srgbClr val="709C12"/>
                  </a:solidFill>
                  <a:ea typeface="HY헤드라인M" panose="02030600000101010101" pitchFamily="18" charset="-127"/>
                </a:rPr>
                <a:t>● </a:t>
              </a:r>
              <a:r>
                <a:rPr lang="en-US" altLang="ko-KR" sz="1100" b="1" dirty="0">
                  <a:solidFill>
                    <a:srgbClr val="709C12"/>
                  </a:solidFill>
                  <a:ea typeface="HY헤드라인M" panose="02030600000101010101" pitchFamily="18" charset="-127"/>
                </a:rPr>
                <a:t>E</a:t>
              </a:r>
              <a:r>
                <a:rPr lang="en-US" altLang="ko-KR" sz="1100" b="1" dirty="0" smtClean="0">
                  <a:solidFill>
                    <a:srgbClr val="709C12"/>
                  </a:solidFill>
                  <a:ea typeface="HY헤드라인M" panose="02030600000101010101" pitchFamily="18" charset="-127"/>
                </a:rPr>
                <a:t>xperimental System</a:t>
              </a:r>
              <a:endParaRPr lang="ko-KR" altLang="en-US" sz="1100" b="1" dirty="0">
                <a:solidFill>
                  <a:srgbClr val="709C12"/>
                </a:solidFill>
                <a:ea typeface="HY헤드라인M" panose="02030600000101010101" pitchFamily="18" charset="-127"/>
              </a:endParaRPr>
            </a:p>
          </p:txBody>
        </p:sp>
        <p:sp>
          <p:nvSpPr>
            <p:cNvPr id="165" name="직사각형 164"/>
            <p:cNvSpPr/>
            <p:nvPr/>
          </p:nvSpPr>
          <p:spPr>
            <a:xfrm>
              <a:off x="1055638" y="2131356"/>
              <a:ext cx="1649782" cy="4985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100" b="1" dirty="0">
                  <a:solidFill>
                    <a:srgbClr val="EE6D00"/>
                  </a:solidFill>
                  <a:ea typeface="HY헤드라인M" panose="02030600000101010101" pitchFamily="18" charset="-127"/>
                </a:rPr>
                <a:t>● </a:t>
              </a:r>
              <a:r>
                <a:rPr lang="en-US" altLang="ko-KR" sz="1100" b="1" dirty="0" smtClean="0">
                  <a:solidFill>
                    <a:srgbClr val="EE6D00"/>
                  </a:solidFill>
                  <a:ea typeface="HY헤드라인M" panose="02030600000101010101" pitchFamily="18" charset="-127"/>
                </a:rPr>
                <a:t>Accelerator System</a:t>
              </a:r>
              <a:endParaRPr lang="ko-KR" altLang="en-US" sz="11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100" b="1" dirty="0">
                  <a:solidFill>
                    <a:srgbClr val="0081CD"/>
                  </a:solidFill>
                  <a:ea typeface="HY헤드라인M" panose="02030600000101010101" pitchFamily="18" charset="-127"/>
                </a:rPr>
                <a:t>●</a:t>
              </a:r>
              <a:r>
                <a:rPr lang="ko-KR" altLang="en-US" sz="1100" b="1" dirty="0">
                  <a:solidFill>
                    <a:srgbClr val="EE6D00"/>
                  </a:solidFill>
                  <a:ea typeface="HY헤드라인M" panose="02030600000101010101" pitchFamily="18" charset="-127"/>
                </a:rPr>
                <a:t> </a:t>
              </a:r>
              <a:r>
                <a:rPr lang="en-US" altLang="ko-KR" sz="1100" b="1" dirty="0">
                  <a:solidFill>
                    <a:srgbClr val="0081CD"/>
                  </a:solidFill>
                  <a:ea typeface="HY헤드라인M" panose="02030600000101010101" pitchFamily="18" charset="-127"/>
                </a:rPr>
                <a:t>RI</a:t>
              </a:r>
              <a:r>
                <a:rPr lang="ko-KR" altLang="en-US" sz="1100" b="1" dirty="0">
                  <a:solidFill>
                    <a:srgbClr val="0081CD"/>
                  </a:solidFill>
                  <a:ea typeface="HY헤드라인M" panose="02030600000101010101" pitchFamily="18" charset="-127"/>
                </a:rPr>
                <a:t> </a:t>
              </a:r>
              <a:r>
                <a:rPr lang="en-US" altLang="ko-KR" sz="1100" b="1" dirty="0">
                  <a:solidFill>
                    <a:srgbClr val="0081CD"/>
                  </a:solidFill>
                  <a:ea typeface="HY헤드라인M" panose="02030600000101010101" pitchFamily="18" charset="-127"/>
                </a:rPr>
                <a:t>producing </a:t>
              </a:r>
              <a:r>
                <a:rPr lang="en-US" altLang="ko-KR" sz="1100" b="1" dirty="0" smtClean="0">
                  <a:solidFill>
                    <a:srgbClr val="0081CD"/>
                  </a:solidFill>
                  <a:ea typeface="HY헤드라인M" panose="02030600000101010101" pitchFamily="18" charset="-127"/>
                </a:rPr>
                <a:t>System</a:t>
              </a:r>
              <a:endParaRPr lang="en-US" altLang="ko-KR" sz="11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</p:grpSp>
      <p:sp>
        <p:nvSpPr>
          <p:cNvPr id="166" name="직사각형 165"/>
          <p:cNvSpPr/>
          <p:nvPr/>
        </p:nvSpPr>
        <p:spPr>
          <a:xfrm>
            <a:off x="2748683" y="6070418"/>
            <a:ext cx="6362777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Campus Area : </a:t>
            </a:r>
            <a:r>
              <a:rPr lang="en-US" altLang="ko-KR" sz="1400" b="1" dirty="0">
                <a:ea typeface="HY견고딕" panose="02030600000101010101" pitchFamily="18" charset="-127"/>
                <a:cs typeface="Arial" panose="020B0604020202020204" pitchFamily="34" charset="0"/>
              </a:rPr>
              <a:t>952,066㎡ </a:t>
            </a: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(including the reservation area of</a:t>
            </a:r>
            <a:r>
              <a:rPr lang="ko-KR" altLang="en-US" sz="1400" dirty="0"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b="1" dirty="0">
                <a:ea typeface="HY견고딕" panose="02030600000101010101" pitchFamily="18" charset="-127"/>
                <a:cs typeface="Arial" panose="020B0604020202020204" pitchFamily="34" charset="0"/>
              </a:rPr>
              <a:t>144,640㎡</a:t>
            </a: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)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400" dirty="0" smtClean="0">
                <a:ea typeface="HY견고딕" panose="02030600000101010101" pitchFamily="18" charset="-127"/>
                <a:cs typeface="Arial" panose="020B0604020202020204" pitchFamily="34" charset="0"/>
              </a:rPr>
              <a:t>Building </a:t>
            </a: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Area</a:t>
            </a:r>
            <a:r>
              <a:rPr lang="ko-KR" altLang="en-US" sz="1400" dirty="0"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400" b="1" dirty="0">
                <a:ea typeface="HY견고딕" panose="02030600000101010101" pitchFamily="18" charset="-127"/>
                <a:cs typeface="Arial" panose="020B0604020202020204" pitchFamily="34" charset="0"/>
              </a:rPr>
              <a:t>76,259㎡</a:t>
            </a: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(</a:t>
            </a:r>
            <a:r>
              <a:rPr lang="en-US" altLang="ko-KR" sz="1400" b="1" dirty="0">
                <a:ea typeface="HY견고딕" panose="02030600000101010101" pitchFamily="18" charset="-127"/>
                <a:cs typeface="Arial" panose="020B0604020202020204" pitchFamily="34" charset="0"/>
              </a:rPr>
              <a:t>11</a:t>
            </a:r>
            <a:r>
              <a:rPr lang="ko-KR" altLang="en-US" sz="1400" dirty="0"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dirty="0" err="1" smtClean="0">
                <a:ea typeface="HY견고딕" panose="02030600000101010101" pitchFamily="18" charset="-127"/>
                <a:cs typeface="Arial" panose="020B0604020202020204" pitchFamily="34" charset="0"/>
              </a:rPr>
              <a:t>bldgs</a:t>
            </a:r>
            <a:r>
              <a:rPr lang="en-US" altLang="ko-KR" sz="1400" dirty="0" smtClean="0">
                <a:ea typeface="HY견고딕" panose="02030600000101010101" pitchFamily="18" charset="-127"/>
                <a:cs typeface="Arial" panose="020B0604020202020204" pitchFamily="34" charset="0"/>
              </a:rPr>
              <a:t>)</a:t>
            </a: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ea typeface="HY견고딕" panose="02030600000101010101" pitchFamily="18" charset="-127"/>
                <a:cs typeface="Arial" panose="020B0604020202020204" pitchFamily="34" charset="0"/>
              </a:rPr>
              <a:t>with </a:t>
            </a:r>
            <a:r>
              <a:rPr lang="en-US" altLang="ko-KR" sz="1400" spc="100" dirty="0">
                <a:ea typeface="HY견고딕" panose="02030600000101010101" pitchFamily="18" charset="-127"/>
                <a:cs typeface="Arial" panose="020B0604020202020204" pitchFamily="34" charset="0"/>
              </a:rPr>
              <a:t>t</a:t>
            </a:r>
            <a:r>
              <a:rPr lang="en-US" altLang="ko-KR" sz="1400" spc="100" dirty="0" smtClean="0">
                <a:ea typeface="HY견고딕" panose="02030600000101010101" pitchFamily="18" charset="-127"/>
                <a:cs typeface="Arial" panose="020B0604020202020204" pitchFamily="34" charset="0"/>
              </a:rPr>
              <a:t>otal bldgs. Area</a:t>
            </a:r>
            <a:r>
              <a:rPr lang="ko-KR" altLang="en-US" sz="1400" spc="100" dirty="0" smtClean="0"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ea typeface="HY견고딕" panose="02030600000101010101" pitchFamily="18" charset="-127"/>
                <a:cs typeface="Arial" panose="020B0604020202020204" pitchFamily="34" charset="0"/>
              </a:rPr>
              <a:t>of </a:t>
            </a:r>
            <a:r>
              <a:rPr lang="en-US" altLang="ko-KR" sz="1400" b="1" dirty="0">
                <a:ea typeface="HY견고딕" panose="02030600000101010101" pitchFamily="18" charset="-127"/>
                <a:cs typeface="Arial" panose="020B0604020202020204" pitchFamily="34" charset="0"/>
              </a:rPr>
              <a:t>116,252</a:t>
            </a:r>
            <a:r>
              <a:rPr lang="en-US" altLang="ko-KR" sz="1400" b="1" dirty="0" smtClean="0">
                <a:ea typeface="HY견고딕" panose="02030600000101010101" pitchFamily="18" charset="-127"/>
                <a:cs typeface="Arial" panose="020B0604020202020204" pitchFamily="34" charset="0"/>
              </a:rPr>
              <a:t>㎡</a:t>
            </a:r>
            <a:endParaRPr lang="en-US" altLang="ko-KR" sz="1400" b="1" dirty="0"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65" name="그림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66" name="그림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제목 1"/>
          <p:cNvSpPr>
            <a:spLocks noGrp="1"/>
          </p:cNvSpPr>
          <p:nvPr>
            <p:ph type="title" idx="4294967295"/>
          </p:nvPr>
        </p:nvSpPr>
        <p:spPr>
          <a:xfrm>
            <a:off x="2307059" y="168971"/>
            <a:ext cx="6481762" cy="504825"/>
          </a:xfrm>
        </p:spPr>
        <p:txBody>
          <a:bodyPr>
            <a:no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ordia New" panose="020B0304020202020204" pitchFamily="34" charset="-34"/>
              </a:rPr>
              <a:t>Science Goal of RAON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" b="-1"/>
          <a:stretch/>
        </p:blipFill>
        <p:spPr>
          <a:xfrm>
            <a:off x="0" y="866865"/>
            <a:ext cx="9144000" cy="5991135"/>
          </a:xfrm>
          <a:prstGeom prst="rect">
            <a:avLst/>
          </a:prstGeom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0" y="1198136"/>
            <a:ext cx="867396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9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" b="-1"/>
          <a:stretch/>
        </p:blipFill>
        <p:spPr>
          <a:xfrm>
            <a:off x="0" y="748266"/>
            <a:ext cx="9144000" cy="6109734"/>
          </a:xfrm>
          <a:prstGeom prst="rect">
            <a:avLst/>
          </a:prstGeom>
        </p:spPr>
      </p:pic>
      <p:sp>
        <p:nvSpPr>
          <p:cNvPr id="45" name="제목 1"/>
          <p:cNvSpPr>
            <a:spLocks noGrp="1"/>
          </p:cNvSpPr>
          <p:nvPr>
            <p:ph type="title" idx="4294967295"/>
          </p:nvPr>
        </p:nvSpPr>
        <p:spPr>
          <a:xfrm>
            <a:off x="2307059" y="168971"/>
            <a:ext cx="6481762" cy="504825"/>
          </a:xfrm>
        </p:spPr>
        <p:txBody>
          <a:bodyPr>
            <a:no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ordia New" panose="020B0304020202020204" pitchFamily="34" charset="-34"/>
              </a:rPr>
              <a:t>RIB production at RAON 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91" y="3422607"/>
            <a:ext cx="8683810" cy="3033837"/>
          </a:xfrm>
          <a:prstGeom prst="rect">
            <a:avLst/>
          </a:prstGeom>
        </p:spPr>
      </p:pic>
      <p:sp>
        <p:nvSpPr>
          <p:cNvPr id="8" name="오른쪽 화살표 7"/>
          <p:cNvSpPr/>
          <p:nvPr/>
        </p:nvSpPr>
        <p:spPr>
          <a:xfrm>
            <a:off x="2199640" y="3976626"/>
            <a:ext cx="5112000" cy="180000"/>
          </a:xfrm>
          <a:prstGeom prst="rightArrow">
            <a:avLst>
              <a:gd name="adj1" fmla="val 24962"/>
              <a:gd name="adj2" fmla="val 625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965" y="4043106"/>
            <a:ext cx="238676" cy="420070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 rot="10800000">
            <a:off x="1753517" y="4338365"/>
            <a:ext cx="2412000" cy="180000"/>
          </a:xfrm>
          <a:prstGeom prst="rightArrow">
            <a:avLst>
              <a:gd name="adj1" fmla="val 24962"/>
              <a:gd name="adj2" fmla="val 625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78941" y="5269973"/>
            <a:ext cx="2043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Low energy Experiment Hall</a:t>
            </a:r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2289956" y="4609272"/>
            <a:ext cx="1399823" cy="1250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127766" y="4705437"/>
            <a:ext cx="2043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High energy Experiment Hall</a:t>
            </a: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1206525" y="4364666"/>
            <a:ext cx="737548" cy="1370614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3952271" y="4194882"/>
            <a:ext cx="1356671" cy="1370614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963235" y="4227946"/>
            <a:ext cx="1891447" cy="1370614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4251059" y="4253141"/>
            <a:ext cx="6208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1408FC"/>
                </a:solidFill>
              </a:rPr>
              <a:t>ECR</a:t>
            </a:r>
            <a:endParaRPr lang="ko-KR" altLang="en-US" b="1" dirty="0">
              <a:solidFill>
                <a:srgbClr val="1408F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4072" y="5046643"/>
            <a:ext cx="6208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1408FC"/>
                </a:solidFill>
              </a:rPr>
              <a:t>ISOL</a:t>
            </a:r>
            <a:endParaRPr lang="ko-KR" altLang="en-US" b="1" dirty="0">
              <a:solidFill>
                <a:srgbClr val="1408F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42377" y="4505663"/>
            <a:ext cx="13498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1408FC"/>
                </a:solidFill>
              </a:rPr>
              <a:t>IF Separator</a:t>
            </a:r>
            <a:endParaRPr lang="ko-KR" altLang="en-US" b="1" dirty="0">
              <a:solidFill>
                <a:srgbClr val="1408F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5400000">
            <a:off x="1258256" y="4966696"/>
            <a:ext cx="8579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1408FC"/>
                </a:solidFill>
              </a:rPr>
              <a:t>KoBRA</a:t>
            </a:r>
            <a:endParaRPr lang="ko-KR" altLang="en-US" b="1" dirty="0">
              <a:solidFill>
                <a:srgbClr val="1408F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39302" y="4520771"/>
            <a:ext cx="6321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1408FC"/>
                </a:solidFill>
              </a:rPr>
              <a:t>SCL3</a:t>
            </a:r>
            <a:endParaRPr lang="ko-KR" altLang="en-US" b="1" dirty="0">
              <a:solidFill>
                <a:srgbClr val="1408F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61483" y="3515856"/>
            <a:ext cx="6321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1408FC"/>
                </a:solidFill>
              </a:rPr>
              <a:t>SCL2</a:t>
            </a:r>
            <a:endParaRPr lang="ko-KR" altLang="en-US" b="1" dirty="0">
              <a:solidFill>
                <a:srgbClr val="1408FC"/>
              </a:solidFill>
            </a:endParaRPr>
          </a:p>
        </p:txBody>
      </p:sp>
      <p:sp>
        <p:nvSpPr>
          <p:cNvPr id="24" name="오른쪽 화살표 23"/>
          <p:cNvSpPr/>
          <p:nvPr/>
        </p:nvSpPr>
        <p:spPr>
          <a:xfrm>
            <a:off x="2356981" y="3957077"/>
            <a:ext cx="288000" cy="180000"/>
          </a:xfrm>
          <a:prstGeom prst="rightArrow">
            <a:avLst>
              <a:gd name="adj1" fmla="val 24962"/>
              <a:gd name="adj2" fmla="val 625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오른쪽 화살표 24"/>
          <p:cNvSpPr/>
          <p:nvPr/>
        </p:nvSpPr>
        <p:spPr>
          <a:xfrm>
            <a:off x="4496226" y="3974009"/>
            <a:ext cx="288000" cy="180000"/>
          </a:xfrm>
          <a:prstGeom prst="rightArrow">
            <a:avLst>
              <a:gd name="adj1" fmla="val 24962"/>
              <a:gd name="adj2" fmla="val 625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오른쪽 화살표 25"/>
          <p:cNvSpPr/>
          <p:nvPr/>
        </p:nvSpPr>
        <p:spPr>
          <a:xfrm rot="10800000">
            <a:off x="3914844" y="4340900"/>
            <a:ext cx="288000" cy="180000"/>
          </a:xfrm>
          <a:prstGeom prst="rightArrow">
            <a:avLst>
              <a:gd name="adj1" fmla="val 24962"/>
              <a:gd name="adj2" fmla="val 625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7" name="표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395809"/>
              </p:ext>
            </p:extLst>
          </p:nvPr>
        </p:nvGraphicFramePr>
        <p:xfrm>
          <a:off x="325750" y="833693"/>
          <a:ext cx="8673294" cy="238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381">
                  <a:extLst>
                    <a:ext uri="{9D8B030D-6E8A-4147-A177-3AD203B41FA5}">
                      <a16:colId xmlns:a16="http://schemas.microsoft.com/office/drawing/2014/main" val="66892243"/>
                    </a:ext>
                  </a:extLst>
                </a:gridCol>
                <a:gridCol w="2533082">
                  <a:extLst>
                    <a:ext uri="{9D8B030D-6E8A-4147-A177-3AD203B41FA5}">
                      <a16:colId xmlns:a16="http://schemas.microsoft.com/office/drawing/2014/main" val="2519147817"/>
                    </a:ext>
                  </a:extLst>
                </a:gridCol>
                <a:gridCol w="2168847">
                  <a:extLst>
                    <a:ext uri="{9D8B030D-6E8A-4147-A177-3AD203B41FA5}">
                      <a16:colId xmlns:a16="http://schemas.microsoft.com/office/drawing/2014/main" val="2152203491"/>
                    </a:ext>
                  </a:extLst>
                </a:gridCol>
                <a:gridCol w="2358984">
                  <a:extLst>
                    <a:ext uri="{9D8B030D-6E8A-4147-A177-3AD203B41FA5}">
                      <a16:colId xmlns:a16="http://schemas.microsoft.com/office/drawing/2014/main" val="30864775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1408FC"/>
                          </a:solidFill>
                        </a:rPr>
                        <a:t>KoBRA</a:t>
                      </a:r>
                      <a:endParaRPr lang="ko-KR" altLang="en-US" dirty="0">
                        <a:solidFill>
                          <a:srgbClr val="1408FC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1408FC"/>
                          </a:solidFill>
                        </a:rPr>
                        <a:t>ISOL</a:t>
                      </a:r>
                      <a:endParaRPr lang="ko-KR" altLang="en-US" dirty="0">
                        <a:solidFill>
                          <a:srgbClr val="1408FC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1408FC"/>
                          </a:solidFill>
                        </a:rPr>
                        <a:t>IF Separator</a:t>
                      </a:r>
                      <a:endParaRPr lang="ko-KR" altLang="en-US" dirty="0">
                        <a:solidFill>
                          <a:srgbClr val="1408FC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236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Driver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</a:rPr>
                        <a:t>SCL3</a:t>
                      </a:r>
                      <a:r>
                        <a:rPr lang="en-US" altLang="ko-KR" dirty="0" smtClean="0"/>
                        <a:t>(ECR/ISOL)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Cyclotron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</a:rPr>
                        <a:t>SCL3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(ECR/ISOL)</a:t>
                      </a:r>
                      <a:r>
                        <a:rPr lang="en-US" altLang="ko-KR" dirty="0" smtClean="0">
                          <a:solidFill>
                            <a:srgbClr val="0070C0"/>
                          </a:solidFill>
                        </a:rPr>
                        <a:t>-&gt;SCL2</a:t>
                      </a:r>
                      <a:endParaRPr lang="ko-KR" altLang="en-US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3057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(Post) 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Acceleration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</a:rPr>
                        <a:t>SCL3 or</a:t>
                      </a:r>
                    </a:p>
                    <a:p>
                      <a:pPr algn="ctr" latinLnBrk="1"/>
                      <a:r>
                        <a:rPr lang="en-US" altLang="ko-KR" b="0" dirty="0" smtClean="0">
                          <a:solidFill>
                            <a:srgbClr val="0070C0"/>
                          </a:solidFill>
                        </a:rPr>
                        <a:t>SCL3-&gt;SCL2</a:t>
                      </a:r>
                      <a:endParaRPr lang="ko-KR" altLang="en-US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742607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Production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Mechanism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Direct reactions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Multi</a:t>
                      </a:r>
                      <a:r>
                        <a:rPr lang="en-US" altLang="ko-KR" baseline="0" dirty="0" smtClean="0"/>
                        <a:t> Nucleon Transfer</a:t>
                      </a:r>
                      <a:endParaRPr lang="ko-KR" alt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P induced U fission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PF, U fission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941177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RIB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&lt; a few</a:t>
                      </a:r>
                      <a:r>
                        <a:rPr lang="en-US" altLang="ko-KR" baseline="0" dirty="0" smtClean="0"/>
                        <a:t> tens of</a:t>
                      </a:r>
                      <a:r>
                        <a:rPr lang="ko-KR" altLang="en-US" baseline="0" dirty="0" smtClean="0"/>
                        <a:t> </a:t>
                      </a:r>
                      <a:r>
                        <a:rPr lang="en-US" altLang="ko-KR" baseline="0" dirty="0" smtClean="0"/>
                        <a:t>MeV/u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 &gt; a few of </a:t>
                      </a:r>
                      <a:r>
                        <a:rPr lang="en-US" altLang="ko-KR" dirty="0" err="1" smtClean="0"/>
                        <a:t>keV</a:t>
                      </a:r>
                      <a:r>
                        <a:rPr lang="en-US" altLang="ko-KR" dirty="0" smtClean="0"/>
                        <a:t>/u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&lt; a hundreds of MeV/u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7944745"/>
                  </a:ext>
                </a:extLst>
              </a:tr>
            </a:tbl>
          </a:graphicData>
        </a:graphic>
      </p:graphicFrame>
      <p:sp>
        <p:nvSpPr>
          <p:cNvPr id="28" name="오른쪽 화살표 27"/>
          <p:cNvSpPr/>
          <p:nvPr/>
        </p:nvSpPr>
        <p:spPr>
          <a:xfrm rot="16200000">
            <a:off x="4305447" y="4752365"/>
            <a:ext cx="396000" cy="180000"/>
          </a:xfrm>
          <a:prstGeom prst="rightArrow">
            <a:avLst>
              <a:gd name="adj1" fmla="val 24962"/>
              <a:gd name="adj2" fmla="val 625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2207957" y="3828970"/>
            <a:ext cx="5112000" cy="416477"/>
          </a:xfrm>
          <a:prstGeom prst="rect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5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3669" y="2361347"/>
            <a:ext cx="1854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견고딕" panose="02030600000101010101" pitchFamily="18" charset="-127"/>
              </a:rPr>
              <a:t>Part</a:t>
            </a:r>
            <a:r>
              <a:rPr lang="en-US" altLang="ko-KR" sz="4800" b="1" dirty="0">
                <a:solidFill>
                  <a:schemeClr val="tx1">
                    <a:lumMod val="85000"/>
                    <a:lumOff val="15000"/>
                  </a:schemeClr>
                </a:solidFill>
                <a:ea typeface="HY견고딕" panose="02030600000101010101" pitchFamily="18" charset="-127"/>
              </a:rPr>
              <a:t> </a:t>
            </a:r>
            <a:r>
              <a:rPr lang="en-US" altLang="ko-KR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HY견고딕" panose="02030600000101010101" pitchFamily="18" charset="-127"/>
              </a:rPr>
              <a:t>2.</a:t>
            </a:r>
            <a:endParaRPr lang="ko-KR" altLang="en-US" sz="4800" b="1" dirty="0">
              <a:solidFill>
                <a:schemeClr val="tx1">
                  <a:lumMod val="85000"/>
                  <a:lumOff val="15000"/>
                </a:schemeClr>
              </a:solidFill>
              <a:ea typeface="HY견고딕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669" y="3335212"/>
            <a:ext cx="32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HY견고딕" panose="02030600000101010101" pitchFamily="18" charset="-127"/>
              </a:rPr>
              <a:t>SRF Accelerator Systems</a:t>
            </a:r>
            <a:endParaRPr lang="en-US" altLang="ko-KR" sz="2400" b="1" dirty="0">
              <a:solidFill>
                <a:schemeClr val="tx1">
                  <a:lumMod val="50000"/>
                  <a:lumOff val="50000"/>
                </a:schemeClr>
              </a:solidFill>
              <a:ea typeface="HY견고딕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251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509475" y="990149"/>
            <a:ext cx="8268788" cy="5382941"/>
            <a:chOff x="509475" y="990150"/>
            <a:chExt cx="8268788" cy="5272238"/>
          </a:xfrm>
        </p:grpSpPr>
        <p:grpSp>
          <p:nvGrpSpPr>
            <p:cNvPr id="4" name="그룹 3"/>
            <p:cNvGrpSpPr/>
            <p:nvPr/>
          </p:nvGrpSpPr>
          <p:grpSpPr>
            <a:xfrm>
              <a:off x="2367628" y="3748196"/>
              <a:ext cx="6410635" cy="2514192"/>
              <a:chOff x="811395" y="3800950"/>
              <a:chExt cx="6410635" cy="2514192"/>
            </a:xfrm>
          </p:grpSpPr>
          <p:grpSp>
            <p:nvGrpSpPr>
              <p:cNvPr id="26" name="그룹 25"/>
              <p:cNvGrpSpPr/>
              <p:nvPr/>
            </p:nvGrpSpPr>
            <p:grpSpPr>
              <a:xfrm>
                <a:off x="811395" y="4466873"/>
                <a:ext cx="900000" cy="456875"/>
                <a:chOff x="2411514" y="4620664"/>
                <a:chExt cx="900000" cy="432000"/>
              </a:xfrm>
              <a:solidFill>
                <a:srgbClr val="00FF00"/>
              </a:solidFill>
            </p:grpSpPr>
            <p:sp>
              <p:nvSpPr>
                <p:cNvPr id="59" name="직사각형 58"/>
                <p:cNvSpPr/>
                <p:nvPr/>
              </p:nvSpPr>
              <p:spPr>
                <a:xfrm>
                  <a:off x="2411514" y="4620664"/>
                  <a:ext cx="900000" cy="4320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700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2435813" y="4662129"/>
                  <a:ext cx="853119" cy="35394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7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SCL31</a:t>
                  </a:r>
                  <a:endParaRPr lang="ko-KR" altLang="en-US" sz="1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7" name="그룹 26"/>
              <p:cNvGrpSpPr/>
              <p:nvPr/>
            </p:nvGrpSpPr>
            <p:grpSpPr>
              <a:xfrm>
                <a:off x="1711395" y="4472694"/>
                <a:ext cx="900000" cy="456875"/>
                <a:chOff x="2411514" y="4628820"/>
                <a:chExt cx="900000" cy="432000"/>
              </a:xfrm>
              <a:solidFill>
                <a:srgbClr val="00FF00"/>
              </a:solidFill>
            </p:grpSpPr>
            <p:sp>
              <p:nvSpPr>
                <p:cNvPr id="57" name="직사각형 56"/>
                <p:cNvSpPr/>
                <p:nvPr/>
              </p:nvSpPr>
              <p:spPr>
                <a:xfrm>
                  <a:off x="2411514" y="4628820"/>
                  <a:ext cx="900000" cy="4320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700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2444439" y="4670755"/>
                  <a:ext cx="853119" cy="35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7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SCL32</a:t>
                  </a:r>
                  <a:endParaRPr lang="ko-KR" altLang="en-US" sz="1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8" name="그룹 27"/>
              <p:cNvGrpSpPr/>
              <p:nvPr/>
            </p:nvGrpSpPr>
            <p:grpSpPr>
              <a:xfrm>
                <a:off x="2619124" y="4208127"/>
                <a:ext cx="900000" cy="456875"/>
                <a:chOff x="2420140" y="4628820"/>
                <a:chExt cx="900000" cy="432000"/>
              </a:xfrm>
              <a:solidFill>
                <a:schemeClr val="accent2"/>
              </a:solidFill>
            </p:grpSpPr>
            <p:sp>
              <p:nvSpPr>
                <p:cNvPr id="55" name="직사각형 54"/>
                <p:cNvSpPr/>
                <p:nvPr/>
              </p:nvSpPr>
              <p:spPr>
                <a:xfrm>
                  <a:off x="2420140" y="4628820"/>
                  <a:ext cx="900000" cy="4320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700"/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2478943" y="4662129"/>
                  <a:ext cx="742511" cy="334672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7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P2DT</a:t>
                  </a:r>
                  <a:endParaRPr lang="ko-KR" altLang="en-US" sz="1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9" name="그룹 28"/>
              <p:cNvGrpSpPr/>
              <p:nvPr/>
            </p:nvGrpSpPr>
            <p:grpSpPr>
              <a:xfrm>
                <a:off x="3513441" y="4475499"/>
                <a:ext cx="900000" cy="456875"/>
                <a:chOff x="2411514" y="4628820"/>
                <a:chExt cx="900000" cy="432000"/>
              </a:xfrm>
              <a:solidFill>
                <a:srgbClr val="FFFF66"/>
              </a:solidFill>
            </p:grpSpPr>
            <p:sp>
              <p:nvSpPr>
                <p:cNvPr id="53" name="직사각형 52"/>
                <p:cNvSpPr/>
                <p:nvPr/>
              </p:nvSpPr>
              <p:spPr>
                <a:xfrm>
                  <a:off x="2411514" y="4628820"/>
                  <a:ext cx="900000" cy="4320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700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2444439" y="4662129"/>
                  <a:ext cx="853119" cy="35394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7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SCL21</a:t>
                  </a:r>
                  <a:endParaRPr lang="ko-KR" altLang="en-US" sz="1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0" name="그룹 29"/>
              <p:cNvGrpSpPr/>
              <p:nvPr/>
            </p:nvGrpSpPr>
            <p:grpSpPr>
              <a:xfrm>
                <a:off x="4404815" y="4481320"/>
                <a:ext cx="900000" cy="456875"/>
                <a:chOff x="2411514" y="4636976"/>
                <a:chExt cx="900000" cy="432000"/>
              </a:xfrm>
              <a:solidFill>
                <a:srgbClr val="FFFF66"/>
              </a:solidFill>
            </p:grpSpPr>
            <p:sp>
              <p:nvSpPr>
                <p:cNvPr id="51" name="직사각형 50"/>
                <p:cNvSpPr/>
                <p:nvPr/>
              </p:nvSpPr>
              <p:spPr>
                <a:xfrm>
                  <a:off x="2411514" y="4636976"/>
                  <a:ext cx="900000" cy="4320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70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2453065" y="4670755"/>
                  <a:ext cx="853119" cy="35394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7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SCL22</a:t>
                  </a:r>
                  <a:endParaRPr lang="ko-KR" altLang="en-US" sz="1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1" name="그룹 30"/>
              <p:cNvGrpSpPr/>
              <p:nvPr/>
            </p:nvGrpSpPr>
            <p:grpSpPr>
              <a:xfrm>
                <a:off x="5299485" y="4474097"/>
                <a:ext cx="900000" cy="456875"/>
                <a:chOff x="2411514" y="4628820"/>
                <a:chExt cx="900000" cy="432000"/>
              </a:xfrm>
              <a:solidFill>
                <a:srgbClr val="FFC000"/>
              </a:solidFill>
            </p:grpSpPr>
            <p:sp>
              <p:nvSpPr>
                <p:cNvPr id="49" name="직사각형 48"/>
                <p:cNvSpPr/>
                <p:nvPr/>
              </p:nvSpPr>
              <p:spPr>
                <a:xfrm>
                  <a:off x="2411514" y="4628820"/>
                  <a:ext cx="900000" cy="4320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70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2470317" y="4670755"/>
                  <a:ext cx="766557" cy="35394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7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HEBT</a:t>
                  </a:r>
                  <a:endParaRPr lang="ko-KR" altLang="en-US" sz="1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2" name="그룹 31"/>
              <p:cNvGrpSpPr/>
              <p:nvPr/>
            </p:nvGrpSpPr>
            <p:grpSpPr>
              <a:xfrm>
                <a:off x="6201202" y="4467142"/>
                <a:ext cx="900000" cy="456875"/>
                <a:chOff x="2411514" y="4620664"/>
                <a:chExt cx="900000" cy="432000"/>
              </a:xfrm>
              <a:solidFill>
                <a:srgbClr val="1408FC"/>
              </a:solidFill>
            </p:grpSpPr>
            <p:sp>
              <p:nvSpPr>
                <p:cNvPr id="47" name="직사각형 46"/>
                <p:cNvSpPr/>
                <p:nvPr/>
              </p:nvSpPr>
              <p:spPr>
                <a:xfrm>
                  <a:off x="2411514" y="4620664"/>
                  <a:ext cx="900000" cy="4320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700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2591081" y="4670755"/>
                  <a:ext cx="378630" cy="35394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7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IF</a:t>
                  </a:r>
                  <a:endParaRPr lang="ko-KR" altLang="en-US" sz="1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3" name="그룹 32"/>
              <p:cNvGrpSpPr/>
              <p:nvPr/>
            </p:nvGrpSpPr>
            <p:grpSpPr>
              <a:xfrm>
                <a:off x="2613112" y="5265121"/>
                <a:ext cx="901579" cy="456875"/>
                <a:chOff x="2409935" y="4628820"/>
                <a:chExt cx="901579" cy="432000"/>
              </a:xfrm>
              <a:solidFill>
                <a:srgbClr val="1408FC"/>
              </a:solidFill>
            </p:grpSpPr>
            <p:sp>
              <p:nvSpPr>
                <p:cNvPr id="45" name="직사각형 44"/>
                <p:cNvSpPr/>
                <p:nvPr/>
              </p:nvSpPr>
              <p:spPr>
                <a:xfrm>
                  <a:off x="2411514" y="4628820"/>
                  <a:ext cx="900000" cy="4320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70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2409935" y="4662129"/>
                  <a:ext cx="901209" cy="35394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700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KoBRA</a:t>
                  </a:r>
                  <a:endParaRPr lang="ko-KR" altLang="en-US" sz="1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863690" y="4946868"/>
                <a:ext cx="795411" cy="520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3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QWR</a:t>
                </a:r>
              </a:p>
              <a:p>
                <a:pPr algn="ctr"/>
                <a:r>
                  <a:rPr lang="el-GR" altLang="ko-KR" sz="13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β</a:t>
                </a:r>
                <a:r>
                  <a:rPr lang="en-US" altLang="ko-KR" sz="13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=0.047</a:t>
                </a:r>
                <a:endParaRPr lang="ko-KR" altLang="en-US" sz="13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18083" y="4944656"/>
                <a:ext cx="702436" cy="520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3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HWR</a:t>
                </a:r>
              </a:p>
              <a:p>
                <a:pPr algn="ctr"/>
                <a:r>
                  <a:rPr lang="el-GR" altLang="ko-KR" sz="13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β</a:t>
                </a:r>
                <a:r>
                  <a:rPr lang="en-US" altLang="ko-KR" sz="13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=0.12</a:t>
                </a:r>
                <a:endParaRPr lang="ko-KR" altLang="en-US" sz="13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655482" y="4946470"/>
                <a:ext cx="619079" cy="520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3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SSR1</a:t>
                </a:r>
              </a:p>
              <a:p>
                <a:pPr algn="ctr"/>
                <a:r>
                  <a:rPr lang="el-GR" altLang="ko-KR" sz="13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β</a:t>
                </a:r>
                <a:r>
                  <a:rPr lang="en-US" altLang="ko-KR" sz="13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=0.3</a:t>
                </a:r>
                <a:endParaRPr lang="ko-KR" altLang="en-US" sz="13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480908" y="4945148"/>
                <a:ext cx="702435" cy="520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3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SSR2</a:t>
                </a:r>
              </a:p>
              <a:p>
                <a:pPr algn="ctr"/>
                <a:r>
                  <a:rPr lang="el-GR" altLang="ko-KR" sz="13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β</a:t>
                </a:r>
                <a:r>
                  <a:rPr lang="en-US" altLang="ko-KR" sz="13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=0.51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97339" y="3927299"/>
                <a:ext cx="11817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SC LINAC 3</a:t>
                </a:r>
              </a:p>
              <a:p>
                <a:pPr algn="ctr"/>
                <a: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18 </a:t>
                </a:r>
                <a:r>
                  <a:rPr lang="en-US" altLang="ko-KR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MeV/u</a:t>
                </a:r>
                <a:endParaRPr lang="ko-KR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41923" y="3950877"/>
                <a:ext cx="11817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SC LINAC 2</a:t>
                </a:r>
              </a:p>
              <a:p>
                <a:pPr algn="ctr"/>
                <a: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200 </a:t>
                </a:r>
                <a:r>
                  <a:rPr lang="en-US" altLang="ko-KR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MeV/u</a:t>
                </a:r>
                <a:endParaRPr lang="ko-KR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520856" y="5794344"/>
                <a:ext cx="1104790" cy="520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3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Low-energy </a:t>
                </a:r>
              </a:p>
              <a:p>
                <a:pPr algn="ctr"/>
                <a:r>
                  <a:rPr lang="en-US" altLang="ko-KR" sz="13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experiments</a:t>
                </a:r>
                <a:endParaRPr lang="ko-KR" altLang="en-US" sz="13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080372" y="5782658"/>
                <a:ext cx="1141658" cy="520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3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High-energy </a:t>
                </a:r>
              </a:p>
              <a:p>
                <a:pPr algn="ctr"/>
                <a:r>
                  <a:rPr lang="en-US" altLang="ko-KR" sz="13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experiments</a:t>
                </a:r>
                <a:endParaRPr lang="ko-KR" altLang="en-US" sz="13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2" name="직선 화살표 연결선 41"/>
              <p:cNvCxnSpPr>
                <a:stCxn id="47" idx="2"/>
                <a:endCxn id="41" idx="0"/>
              </p:cNvCxnSpPr>
              <p:nvPr/>
            </p:nvCxnSpPr>
            <p:spPr>
              <a:xfrm flipH="1">
                <a:off x="6651201" y="4924017"/>
                <a:ext cx="1" cy="85864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548328" y="3800950"/>
                <a:ext cx="1009956" cy="325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altLang="ko-KR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ransport</a:t>
                </a:r>
                <a:endParaRPr lang="ko-KR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4" name="꺾인 연결선 43"/>
              <p:cNvCxnSpPr>
                <a:endCxn id="45" idx="0"/>
              </p:cNvCxnSpPr>
              <p:nvPr/>
            </p:nvCxnSpPr>
            <p:spPr>
              <a:xfrm>
                <a:off x="2615726" y="4853909"/>
                <a:ext cx="448965" cy="411213"/>
              </a:xfrm>
              <a:prstGeom prst="bentConnector2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/>
            <p:cNvSpPr txBox="1"/>
            <p:nvPr/>
          </p:nvSpPr>
          <p:spPr>
            <a:xfrm>
              <a:off x="2320051" y="990150"/>
              <a:ext cx="10005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Injector</a:t>
              </a:r>
            </a:p>
            <a:p>
              <a:pPr algn="ctr"/>
              <a:r>
                <a:rPr lang="en-US" altLang="ko-KR" sz="1400" dirty="0">
                  <a:latin typeface="Arial" panose="020B0604020202020204" pitchFamily="34" charset="0"/>
                  <a:cs typeface="Arial" panose="020B0604020202020204" pitchFamily="34" charset="0"/>
                </a:rPr>
                <a:t>0.5 </a:t>
              </a:r>
              <a:r>
                <a:rPr lang="en-US" altLang="ko-K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MeV/u</a:t>
              </a:r>
              <a:endParaRPr lang="ko-KR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509475" y="1541378"/>
              <a:ext cx="3839297" cy="1616102"/>
              <a:chOff x="694107" y="1541378"/>
              <a:chExt cx="3839297" cy="1616102"/>
            </a:xfrm>
          </p:grpSpPr>
          <p:grpSp>
            <p:nvGrpSpPr>
              <p:cNvPr id="8" name="그룹 7"/>
              <p:cNvGrpSpPr/>
              <p:nvPr/>
            </p:nvGrpSpPr>
            <p:grpSpPr>
              <a:xfrm>
                <a:off x="749760" y="1541378"/>
                <a:ext cx="1080000" cy="456875"/>
                <a:chOff x="72751" y="4378383"/>
                <a:chExt cx="1080000" cy="432000"/>
              </a:xfrm>
            </p:grpSpPr>
            <p:sp>
              <p:nvSpPr>
                <p:cNvPr id="24" name="직사각형 23"/>
                <p:cNvSpPr/>
                <p:nvPr/>
              </p:nvSpPr>
              <p:spPr>
                <a:xfrm>
                  <a:off x="72751" y="4378383"/>
                  <a:ext cx="1080000" cy="43200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70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179325" y="4420501"/>
                  <a:ext cx="851516" cy="334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7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ECRIS</a:t>
                  </a:r>
                  <a:endParaRPr lang="ko-KR" altLang="en-US" sz="1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" name="직사각형 8"/>
              <p:cNvSpPr/>
              <p:nvPr/>
            </p:nvSpPr>
            <p:spPr>
              <a:xfrm>
                <a:off x="751522" y="2140287"/>
                <a:ext cx="1080000" cy="45687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70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94107" y="2167415"/>
                <a:ext cx="1202573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7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Cyclotron</a:t>
                </a:r>
                <a:endParaRPr lang="ko-KR" altLang="en-US" sz="17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1" name="그룹 10"/>
              <p:cNvGrpSpPr/>
              <p:nvPr/>
            </p:nvGrpSpPr>
            <p:grpSpPr>
              <a:xfrm>
                <a:off x="1829073" y="1806236"/>
                <a:ext cx="900000" cy="432000"/>
                <a:chOff x="2411514" y="4628820"/>
                <a:chExt cx="900000" cy="432000"/>
              </a:xfrm>
              <a:solidFill>
                <a:srgbClr val="33CCFF"/>
              </a:solidFill>
            </p:grpSpPr>
            <p:sp>
              <p:nvSpPr>
                <p:cNvPr id="22" name="직사각형 21"/>
                <p:cNvSpPr/>
                <p:nvPr/>
              </p:nvSpPr>
              <p:spPr>
                <a:xfrm>
                  <a:off x="2411514" y="4628820"/>
                  <a:ext cx="900000" cy="4320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70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2487569" y="4670755"/>
                  <a:ext cx="731290" cy="35394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7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LEBT</a:t>
                  </a:r>
                  <a:endParaRPr lang="ko-KR" altLang="en-US" sz="1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" name="그룹 11"/>
              <p:cNvGrpSpPr/>
              <p:nvPr/>
            </p:nvGrpSpPr>
            <p:grpSpPr>
              <a:xfrm>
                <a:off x="2733404" y="1806236"/>
                <a:ext cx="900000" cy="432000"/>
                <a:chOff x="2411514" y="4628820"/>
                <a:chExt cx="900000" cy="432000"/>
              </a:xfrm>
              <a:solidFill>
                <a:srgbClr val="FF0000"/>
              </a:solidFill>
            </p:grpSpPr>
            <p:sp>
              <p:nvSpPr>
                <p:cNvPr id="20" name="직사각형 19"/>
                <p:cNvSpPr/>
                <p:nvPr/>
              </p:nvSpPr>
              <p:spPr>
                <a:xfrm>
                  <a:off x="2411514" y="4628820"/>
                  <a:ext cx="900000" cy="4320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70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2487569" y="4670755"/>
                  <a:ext cx="644728" cy="35394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7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RFQ</a:t>
                  </a:r>
                  <a:endParaRPr lang="ko-KR" altLang="en-US" sz="1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" name="그룹 12"/>
              <p:cNvGrpSpPr/>
              <p:nvPr/>
            </p:nvGrpSpPr>
            <p:grpSpPr>
              <a:xfrm>
                <a:off x="3633404" y="1806236"/>
                <a:ext cx="900000" cy="432000"/>
                <a:chOff x="2411514" y="4628820"/>
                <a:chExt cx="900000" cy="4320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8" name="직사각형 17"/>
                <p:cNvSpPr/>
                <p:nvPr/>
              </p:nvSpPr>
              <p:spPr>
                <a:xfrm>
                  <a:off x="2411514" y="4628820"/>
                  <a:ext cx="900000" cy="4320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70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2487569" y="4670755"/>
                  <a:ext cx="790601" cy="35394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7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MEBT</a:t>
                  </a:r>
                  <a:endParaRPr lang="ko-KR" altLang="en-US" sz="1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749760" y="2815707"/>
                <a:ext cx="1180131" cy="341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Ion sources</a:t>
                </a:r>
                <a:endParaRPr lang="ko-KR" altLang="en-US" sz="15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왼쪽 중괄호 14"/>
              <p:cNvSpPr/>
              <p:nvPr/>
            </p:nvSpPr>
            <p:spPr>
              <a:xfrm rot="16200000">
                <a:off x="1162318" y="2300646"/>
                <a:ext cx="231855" cy="931862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2509217" y="2700605"/>
                <a:ext cx="900000" cy="456875"/>
              </a:xfrm>
              <a:prstGeom prst="rect">
                <a:avLst/>
              </a:prstGeom>
              <a:solidFill>
                <a:srgbClr val="1408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700" dirty="0" smtClean="0"/>
                  <a:t>ISOL</a:t>
                </a:r>
                <a:endParaRPr lang="ko-KR" altLang="en-US" sz="1700" dirty="0"/>
              </a:p>
            </p:txBody>
          </p:sp>
          <p:cxnSp>
            <p:nvCxnSpPr>
              <p:cNvPr id="17" name="꺾인 연결선 16"/>
              <p:cNvCxnSpPr>
                <a:endCxn id="16" idx="1"/>
              </p:cNvCxnSpPr>
              <p:nvPr/>
            </p:nvCxnSpPr>
            <p:spPr>
              <a:xfrm>
                <a:off x="1829073" y="2521358"/>
                <a:ext cx="680144" cy="407685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꺾인 연결선 6"/>
            <p:cNvCxnSpPr>
              <a:stCxn id="18" idx="3"/>
              <a:endCxn id="59" idx="1"/>
            </p:cNvCxnSpPr>
            <p:nvPr/>
          </p:nvCxnSpPr>
          <p:spPr>
            <a:xfrm flipH="1">
              <a:off x="2367628" y="2022236"/>
              <a:ext cx="1981144" cy="2620321"/>
            </a:xfrm>
            <a:prstGeom prst="bentConnector5">
              <a:avLst>
                <a:gd name="adj1" fmla="val -11539"/>
                <a:gd name="adj2" fmla="val 49763"/>
                <a:gd name="adj3" fmla="val 111539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1773808" y="11739"/>
            <a:ext cx="5415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Simple Diagram of RAON SRF Accelerator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2" name="그림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711"/>
            <a:ext cx="1697450" cy="287343"/>
          </a:xfrm>
          <a:prstGeom prst="rect">
            <a:avLst/>
          </a:prstGeom>
        </p:spPr>
      </p:pic>
      <p:cxnSp>
        <p:nvCxnSpPr>
          <p:cNvPr id="64" name="꺾인 연결선 63"/>
          <p:cNvCxnSpPr>
            <a:stCxn id="16" idx="0"/>
            <a:endCxn id="22" idx="2"/>
          </p:cNvCxnSpPr>
          <p:nvPr/>
        </p:nvCxnSpPr>
        <p:spPr>
          <a:xfrm rot="16200000" flipV="1">
            <a:off x="2203329" y="2129349"/>
            <a:ext cx="462369" cy="68014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왼쪽 중괄호 66"/>
          <p:cNvSpPr/>
          <p:nvPr/>
        </p:nvSpPr>
        <p:spPr>
          <a:xfrm rot="16200000" flipH="1">
            <a:off x="6251959" y="2117240"/>
            <a:ext cx="344405" cy="24248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TextBox 67"/>
          <p:cNvSpPr txBox="1"/>
          <p:nvPr/>
        </p:nvSpPr>
        <p:spPr>
          <a:xfrm>
            <a:off x="5955718" y="2735945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</a:t>
            </a:r>
            <a:r>
              <a:rPr lang="en-US" altLang="ko-KR" baseline="30000" dirty="0" smtClean="0"/>
              <a:t>nd</a:t>
            </a:r>
            <a:r>
              <a:rPr lang="en-US" altLang="ko-KR" dirty="0" smtClean="0"/>
              <a:t> Phase</a:t>
            </a:r>
            <a:endParaRPr lang="ko-KR" altLang="en-US" dirty="0"/>
          </a:p>
        </p:txBody>
      </p:sp>
      <p:pic>
        <p:nvPicPr>
          <p:cNvPr id="69" name="그림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16" y="435499"/>
            <a:ext cx="711479" cy="195484"/>
          </a:xfrm>
          <a:prstGeom prst="rect">
            <a:avLst/>
          </a:prstGeom>
        </p:spPr>
      </p:pic>
      <p:pic>
        <p:nvPicPr>
          <p:cNvPr id="70" name="그림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750" y="492772"/>
            <a:ext cx="627720" cy="114855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502" y="369420"/>
            <a:ext cx="356766" cy="327642"/>
          </a:xfrm>
          <a:prstGeom prst="rect">
            <a:avLst/>
          </a:prstGeom>
        </p:spPr>
      </p:pic>
      <p:pic>
        <p:nvPicPr>
          <p:cNvPr id="72" name="그림 7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043" y="344701"/>
            <a:ext cx="321166" cy="345870"/>
          </a:xfrm>
          <a:prstGeom prst="rect">
            <a:avLst/>
          </a:prstGeom>
        </p:spPr>
      </p:pic>
      <p:pic>
        <p:nvPicPr>
          <p:cNvPr id="73" name="그림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339" y="484863"/>
            <a:ext cx="576064" cy="160381"/>
          </a:xfrm>
          <a:prstGeom prst="rect">
            <a:avLst/>
          </a:prstGeom>
        </p:spPr>
      </p:pic>
      <p:grpSp>
        <p:nvGrpSpPr>
          <p:cNvPr id="66" name="그룹 65"/>
          <p:cNvGrpSpPr/>
          <p:nvPr/>
        </p:nvGrpSpPr>
        <p:grpSpPr>
          <a:xfrm rot="5400000">
            <a:off x="3983169" y="1766905"/>
            <a:ext cx="1800000" cy="462696"/>
            <a:chOff x="4694209" y="2230606"/>
            <a:chExt cx="1800000" cy="462696"/>
          </a:xfrm>
          <a:solidFill>
            <a:schemeClr val="bg1">
              <a:lumMod val="85000"/>
            </a:schemeClr>
          </a:solidFill>
        </p:grpSpPr>
        <p:sp>
          <p:nvSpPr>
            <p:cNvPr id="75" name="직사각형 74"/>
            <p:cNvSpPr/>
            <p:nvPr/>
          </p:nvSpPr>
          <p:spPr>
            <a:xfrm>
              <a:off x="4694209" y="2230606"/>
              <a:ext cx="900000" cy="45687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00"/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5594209" y="2236427"/>
              <a:ext cx="900000" cy="45687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00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5239906" y="1683625"/>
            <a:ext cx="1181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 LINAC </a:t>
            </a: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ko-KR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MeV/u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 flipV="1">
            <a:off x="4655247" y="2042746"/>
            <a:ext cx="461665" cy="8099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SCL12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 flipV="1">
            <a:off x="4651821" y="1132828"/>
            <a:ext cx="461665" cy="8099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SCL11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꺾인 연결선 85"/>
          <p:cNvCxnSpPr>
            <a:endCxn id="55" idx="0"/>
          </p:cNvCxnSpPr>
          <p:nvPr/>
        </p:nvCxnSpPr>
        <p:spPr>
          <a:xfrm rot="5400000">
            <a:off x="4124250" y="3399362"/>
            <a:ext cx="1257119" cy="25490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630125" y="1721632"/>
            <a:ext cx="138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(in future)</a:t>
            </a:r>
            <a:endParaRPr lang="ko-KR" alt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3187825" y="2691917"/>
            <a:ext cx="14320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Very low-energy </a:t>
            </a:r>
          </a:p>
          <a:p>
            <a:pPr algn="ctr"/>
            <a:r>
              <a:rPr lang="en-US" altLang="ko-KR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ko-KR" altLang="en-US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그림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143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3" grpId="0"/>
      <p:bldP spid="84" grpId="0"/>
      <p:bldP spid="79" grpId="0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pt_temple">
  <a:themeElements>
    <a:clrScheme name="116TGp_hangul_diagram_s 3">
      <a:dk1>
        <a:srgbClr val="113F71"/>
      </a:dk1>
      <a:lt1>
        <a:srgbClr val="FFFFFF"/>
      </a:lt1>
      <a:dk2>
        <a:srgbClr val="000000"/>
      </a:dk2>
      <a:lt2>
        <a:srgbClr val="C1D1D3"/>
      </a:lt2>
      <a:accent1>
        <a:srgbClr val="1966B3"/>
      </a:accent1>
      <a:accent2>
        <a:srgbClr val="CCCC00"/>
      </a:accent2>
      <a:accent3>
        <a:srgbClr val="FFFFFF"/>
      </a:accent3>
      <a:accent4>
        <a:srgbClr val="0D345F"/>
      </a:accent4>
      <a:accent5>
        <a:srgbClr val="ABB8D6"/>
      </a:accent5>
      <a:accent6>
        <a:srgbClr val="B9B900"/>
      </a:accent6>
      <a:hlink>
        <a:srgbClr val="5AABCC"/>
      </a:hlink>
      <a:folHlink>
        <a:srgbClr val="648B8C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수평선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gamma/>
                <a:tint val="72941"/>
                <a:invGamma/>
                <a:alpha val="39999"/>
              </a:schemeClr>
            </a:gs>
            <a:gs pos="100000">
              <a:schemeClr val="accent1"/>
            </a:gs>
          </a:gsLst>
          <a:lin ang="5400000" scaled="1"/>
        </a:gra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gamma/>
                <a:tint val="72941"/>
                <a:invGamma/>
                <a:alpha val="39999"/>
              </a:schemeClr>
            </a:gs>
            <a:gs pos="100000">
              <a:schemeClr val="accent1"/>
            </a:gs>
          </a:gsLst>
          <a:lin ang="5400000" scaled="1"/>
        </a:gra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16TGp_hangul_diagram_s 1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3366CC"/>
        </a:accent1>
        <a:accent2>
          <a:srgbClr val="FFCC00"/>
        </a:accent2>
        <a:accent3>
          <a:srgbClr val="FFFFFF"/>
        </a:accent3>
        <a:accent4>
          <a:srgbClr val="174578"/>
        </a:accent4>
        <a:accent5>
          <a:srgbClr val="ADB8E2"/>
        </a:accent5>
        <a:accent6>
          <a:srgbClr val="E7B900"/>
        </a:accent6>
        <a:hlink>
          <a:srgbClr val="76DFF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_s 2">
        <a:dk1>
          <a:srgbClr val="7EA012"/>
        </a:dk1>
        <a:lt1>
          <a:srgbClr val="FFFFFF"/>
        </a:lt1>
        <a:dk2>
          <a:srgbClr val="000000"/>
        </a:dk2>
        <a:lt2>
          <a:srgbClr val="C0C0C0"/>
        </a:lt2>
        <a:accent1>
          <a:srgbClr val="277564"/>
        </a:accent1>
        <a:accent2>
          <a:srgbClr val="B5CD85"/>
        </a:accent2>
        <a:accent3>
          <a:srgbClr val="FFFFFF"/>
        </a:accent3>
        <a:accent4>
          <a:srgbClr val="6B880E"/>
        </a:accent4>
        <a:accent5>
          <a:srgbClr val="ACBDB8"/>
        </a:accent5>
        <a:accent6>
          <a:srgbClr val="A4BA78"/>
        </a:accent6>
        <a:hlink>
          <a:srgbClr val="B29B3A"/>
        </a:hlink>
        <a:folHlink>
          <a:srgbClr val="999C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_s 3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CC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B9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t_temple" id="{F4DBD116-47E9-462A-A045-5E362127A975}" vid="{0FFD43E7-1D39-4A4D-960F-5798771DD41E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8945</TotalTime>
  <Words>2195</Words>
  <Application>Microsoft Office PowerPoint</Application>
  <PresentationFormat>화면 슬라이드 쇼(4:3)</PresentationFormat>
  <Paragraphs>537</Paragraphs>
  <Slides>41</Slides>
  <Notes>22</Notes>
  <HiddenSlides>0</HiddenSlides>
  <MMClips>0</MMClips>
  <ScaleCrop>false</ScaleCrop>
  <HeadingPairs>
    <vt:vector size="6" baseType="variant">
      <vt:variant>
        <vt:lpstr>사용한 글꼴</vt:lpstr>
      </vt:variant>
      <vt:variant>
        <vt:i4>23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41</vt:i4>
      </vt:variant>
    </vt:vector>
  </HeadingPairs>
  <TitlesOfParts>
    <vt:vector size="67" baseType="lpstr">
      <vt:lpstr>Arial Unicode MS</vt:lpstr>
      <vt:lpstr>Cordia New</vt:lpstr>
      <vt:lpstr>HY견고딕</vt:lpstr>
      <vt:lpstr>HY동녘B</vt:lpstr>
      <vt:lpstr>HY헤드라인M</vt:lpstr>
      <vt:lpstr>ＭＳ Ｐゴシック</vt:lpstr>
      <vt:lpstr>ＭＳ Ｐゴシック</vt:lpstr>
      <vt:lpstr>Noto Sans CJK KR Bold</vt:lpstr>
      <vt:lpstr>Rix모던고딕 M</vt:lpstr>
      <vt:lpstr>굴림</vt:lpstr>
      <vt:lpstr>나눔스퀘어 ExtraBold</vt:lpstr>
      <vt:lpstr>맑은 고딕</vt:lpstr>
      <vt:lpstr>Arial</vt:lpstr>
      <vt:lpstr>Calibri</vt:lpstr>
      <vt:lpstr>Constantia</vt:lpstr>
      <vt:lpstr>Helvetica</vt:lpstr>
      <vt:lpstr>Lucida Sans</vt:lpstr>
      <vt:lpstr>Symbol</vt:lpstr>
      <vt:lpstr>Tahoma</vt:lpstr>
      <vt:lpstr>Times New Roman</vt:lpstr>
      <vt:lpstr>Trebuchet MS</vt:lpstr>
      <vt:lpstr>Verdana</vt:lpstr>
      <vt:lpstr>Wingdings</vt:lpstr>
      <vt:lpstr>Office 테마</vt:lpstr>
      <vt:lpstr>디자인 사용자 지정</vt:lpstr>
      <vt:lpstr>ppt_temple</vt:lpstr>
      <vt:lpstr>PowerPoint 프레젠테이션</vt:lpstr>
      <vt:lpstr>PowerPoint 프레젠테이션</vt:lpstr>
      <vt:lpstr>PowerPoint 프레젠테이션</vt:lpstr>
      <vt:lpstr>Rare Isotope Science Project (RISP)</vt:lpstr>
      <vt:lpstr>RAON Layout</vt:lpstr>
      <vt:lpstr>Science Goal of RAON</vt:lpstr>
      <vt:lpstr>RIB production at RAON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410</cp:revision>
  <cp:lastPrinted>2022-06-15T01:11:05Z</cp:lastPrinted>
  <dcterms:created xsi:type="dcterms:W3CDTF">2020-10-12T04:54:30Z</dcterms:created>
  <dcterms:modified xsi:type="dcterms:W3CDTF">2022-10-11T15:16:32Z</dcterms:modified>
</cp:coreProperties>
</file>