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1832" r:id="rId2"/>
    <p:sldId id="1833" r:id="rId3"/>
    <p:sldId id="1834" r:id="rId4"/>
    <p:sldId id="269" r:id="rId5"/>
    <p:sldId id="1835" r:id="rId6"/>
    <p:sldId id="1836" r:id="rId7"/>
    <p:sldId id="290" r:id="rId8"/>
    <p:sldId id="310" r:id="rId9"/>
    <p:sldId id="335" r:id="rId10"/>
    <p:sldId id="325" r:id="rId11"/>
    <p:sldId id="421" r:id="rId12"/>
    <p:sldId id="403" r:id="rId13"/>
    <p:sldId id="433" r:id="rId14"/>
    <p:sldId id="1830" r:id="rId15"/>
    <p:sldId id="1829" r:id="rId16"/>
    <p:sldId id="1831" r:id="rId17"/>
    <p:sldId id="324" r:id="rId18"/>
    <p:sldId id="327" r:id="rId19"/>
    <p:sldId id="334" r:id="rId20"/>
  </p:sldIdLst>
  <p:sldSz cx="12192000" cy="6858000"/>
  <p:notesSz cx="6735763" cy="9866313"/>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08080"/>
    <a:srgbClr val="BFBFBF"/>
    <a:srgbClr val="B9DF93"/>
    <a:srgbClr val="008000"/>
    <a:srgbClr val="D8FA6A"/>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43319-7BE7-46E3-8694-6A8D97E050B7}" v="22" dt="2022-10-10T13:51:06.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78" autoAdjust="0"/>
    <p:restoredTop sz="94671" autoAdjust="0"/>
  </p:normalViewPr>
  <p:slideViewPr>
    <p:cSldViewPr>
      <p:cViewPr>
        <p:scale>
          <a:sx n="66" d="100"/>
          <a:sy n="66" d="100"/>
        </p:scale>
        <p:origin x="1652" y="852"/>
      </p:cViewPr>
      <p:guideLst>
        <p:guide orient="horz" pos="2160"/>
        <p:guide pos="3840"/>
      </p:guideLst>
    </p:cSldViewPr>
  </p:slideViewPr>
  <p:outlineViewPr>
    <p:cViewPr>
      <p:scale>
        <a:sx n="33" d="100"/>
        <a:sy n="33" d="100"/>
      </p:scale>
      <p:origin x="0" y="77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59" d="100"/>
          <a:sy n="159" d="100"/>
        </p:scale>
        <p:origin x="175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do Keitaro" userId="a3ed9a0c-eb67-4059-8cfd-66b5097d679f" providerId="ADAL" clId="{14D43319-7BE7-46E3-8694-6A8D97E050B7}"/>
    <pc:docChg chg="undo custSel addSld modSld sldOrd">
      <pc:chgData name="Kondo Keitaro" userId="a3ed9a0c-eb67-4059-8cfd-66b5097d679f" providerId="ADAL" clId="{14D43319-7BE7-46E3-8694-6A8D97E050B7}" dt="2022-10-10T14:18:11.736" v="1366" actId="20577"/>
      <pc:docMkLst>
        <pc:docMk/>
      </pc:docMkLst>
      <pc:sldChg chg="modSp add mod">
        <pc:chgData name="Kondo Keitaro" userId="a3ed9a0c-eb67-4059-8cfd-66b5097d679f" providerId="ADAL" clId="{14D43319-7BE7-46E3-8694-6A8D97E050B7}" dt="2022-10-10T13:47:34.236" v="984" actId="20577"/>
        <pc:sldMkLst>
          <pc:docMk/>
          <pc:sldMk cId="433021306" sldId="269"/>
        </pc:sldMkLst>
        <pc:spChg chg="mod">
          <ac:chgData name="Kondo Keitaro" userId="a3ed9a0c-eb67-4059-8cfd-66b5097d679f" providerId="ADAL" clId="{14D43319-7BE7-46E3-8694-6A8D97E050B7}" dt="2022-10-10T13:47:34.236" v="984" actId="20577"/>
          <ac:spMkLst>
            <pc:docMk/>
            <pc:sldMk cId="433021306" sldId="269"/>
            <ac:spMk id="7" creationId="{18202D18-37C7-4872-AD47-DF1037C61568}"/>
          </ac:spMkLst>
        </pc:spChg>
        <pc:spChg chg="mod">
          <ac:chgData name="Kondo Keitaro" userId="a3ed9a0c-eb67-4059-8cfd-66b5097d679f" providerId="ADAL" clId="{14D43319-7BE7-46E3-8694-6A8D97E050B7}" dt="2022-10-10T13:47:13.425" v="921" actId="1076"/>
          <ac:spMkLst>
            <pc:docMk/>
            <pc:sldMk cId="433021306" sldId="269"/>
            <ac:spMk id="14" creationId="{FD1753BC-9BBA-45BE-BF8D-646338B2495F}"/>
          </ac:spMkLst>
        </pc:spChg>
        <pc:spChg chg="mod">
          <ac:chgData name="Kondo Keitaro" userId="a3ed9a0c-eb67-4059-8cfd-66b5097d679f" providerId="ADAL" clId="{14D43319-7BE7-46E3-8694-6A8D97E050B7}" dt="2022-10-10T13:47:13.425" v="921" actId="1076"/>
          <ac:spMkLst>
            <pc:docMk/>
            <pc:sldMk cId="433021306" sldId="269"/>
            <ac:spMk id="17" creationId="{378363F1-ECB0-4A04-99F9-15E5860B7FCB}"/>
          </ac:spMkLst>
        </pc:spChg>
        <pc:spChg chg="mod">
          <ac:chgData name="Kondo Keitaro" userId="a3ed9a0c-eb67-4059-8cfd-66b5097d679f" providerId="ADAL" clId="{14D43319-7BE7-46E3-8694-6A8D97E050B7}" dt="2022-10-10T13:47:13.425" v="921" actId="1076"/>
          <ac:spMkLst>
            <pc:docMk/>
            <pc:sldMk cId="433021306" sldId="269"/>
            <ac:spMk id="18" creationId="{F0F409EC-F26F-4B13-8557-D56907DC78BC}"/>
          </ac:spMkLst>
        </pc:spChg>
      </pc:sldChg>
      <pc:sldChg chg="addSp delSp modSp new mod setBg modClrScheme chgLayout">
        <pc:chgData name="Kondo Keitaro" userId="a3ed9a0c-eb67-4059-8cfd-66b5097d679f" providerId="ADAL" clId="{14D43319-7BE7-46E3-8694-6A8D97E050B7}" dt="2022-10-10T13:02:46.303" v="53" actId="26606"/>
        <pc:sldMkLst>
          <pc:docMk/>
          <pc:sldMk cId="1329681361" sldId="1832"/>
        </pc:sldMkLst>
        <pc:spChg chg="add del">
          <ac:chgData name="Kondo Keitaro" userId="a3ed9a0c-eb67-4059-8cfd-66b5097d679f" providerId="ADAL" clId="{14D43319-7BE7-46E3-8694-6A8D97E050B7}" dt="2022-10-10T13:02:41.289" v="50" actId="26606"/>
          <ac:spMkLst>
            <pc:docMk/>
            <pc:sldMk cId="1329681361" sldId="1832"/>
            <ac:spMk id="18" creationId="{42A4FC2C-047E-45A5-965D-8E1E3BF09BC6}"/>
          </ac:spMkLst>
        </pc:spChg>
        <pc:spChg chg="add del">
          <ac:chgData name="Kondo Keitaro" userId="a3ed9a0c-eb67-4059-8cfd-66b5097d679f" providerId="ADAL" clId="{14D43319-7BE7-46E3-8694-6A8D97E050B7}" dt="2022-10-10T13:02:46.303" v="52" actId="26606"/>
          <ac:spMkLst>
            <pc:docMk/>
            <pc:sldMk cId="1329681361" sldId="1832"/>
            <ac:spMk id="20" creationId="{DB103EB1-B135-4526-B883-33228FC27FF1}"/>
          </ac:spMkLst>
        </pc:spChg>
        <pc:spChg chg="add del">
          <ac:chgData name="Kondo Keitaro" userId="a3ed9a0c-eb67-4059-8cfd-66b5097d679f" providerId="ADAL" clId="{14D43319-7BE7-46E3-8694-6A8D97E050B7}" dt="2022-10-10T13:02:46.303" v="52" actId="26606"/>
          <ac:spMkLst>
            <pc:docMk/>
            <pc:sldMk cId="1329681361" sldId="1832"/>
            <ac:spMk id="21" creationId="{A2509F26-B5DC-4BA7-B476-4CB044237A2E}"/>
          </ac:spMkLst>
        </pc:spChg>
        <pc:spChg chg="add">
          <ac:chgData name="Kondo Keitaro" userId="a3ed9a0c-eb67-4059-8cfd-66b5097d679f" providerId="ADAL" clId="{14D43319-7BE7-46E3-8694-6A8D97E050B7}" dt="2022-10-10T13:02:46.303" v="53" actId="26606"/>
          <ac:spMkLst>
            <pc:docMk/>
            <pc:sldMk cId="1329681361" sldId="1832"/>
            <ac:spMk id="23" creationId="{42A4FC2C-047E-45A5-965D-8E1E3BF09BC6}"/>
          </ac:spMkLst>
        </pc:spChg>
        <pc:picChg chg="add del mod">
          <ac:chgData name="Kondo Keitaro" userId="a3ed9a0c-eb67-4059-8cfd-66b5097d679f" providerId="ADAL" clId="{14D43319-7BE7-46E3-8694-6A8D97E050B7}" dt="2022-10-10T13:01:15.977" v="27" actId="478"/>
          <ac:picMkLst>
            <pc:docMk/>
            <pc:sldMk cId="1329681361" sldId="1832"/>
            <ac:picMk id="3" creationId="{0690A834-5CAC-0067-AD02-B6F0E146395C}"/>
          </ac:picMkLst>
        </pc:picChg>
        <pc:picChg chg="add mod">
          <ac:chgData name="Kondo Keitaro" userId="a3ed9a0c-eb67-4059-8cfd-66b5097d679f" providerId="ADAL" clId="{14D43319-7BE7-46E3-8694-6A8D97E050B7}" dt="2022-10-10T13:00:48.850" v="17" actId="571"/>
          <ac:picMkLst>
            <pc:docMk/>
            <pc:sldMk cId="1329681361" sldId="1832"/>
            <ac:picMk id="4" creationId="{F88F790D-8903-D7A5-8931-340F4C707673}"/>
          </ac:picMkLst>
        </pc:picChg>
        <pc:picChg chg="add del mod">
          <ac:chgData name="Kondo Keitaro" userId="a3ed9a0c-eb67-4059-8cfd-66b5097d679f" providerId="ADAL" clId="{14D43319-7BE7-46E3-8694-6A8D97E050B7}" dt="2022-10-10T13:01:36.011" v="33" actId="478"/>
          <ac:picMkLst>
            <pc:docMk/>
            <pc:sldMk cId="1329681361" sldId="1832"/>
            <ac:picMk id="5" creationId="{465CADAA-C6CF-2F30-70A7-68F97DC3161A}"/>
          </ac:picMkLst>
        </pc:picChg>
        <pc:picChg chg="add del mod">
          <ac:chgData name="Kondo Keitaro" userId="a3ed9a0c-eb67-4059-8cfd-66b5097d679f" providerId="ADAL" clId="{14D43319-7BE7-46E3-8694-6A8D97E050B7}" dt="2022-10-10T13:01:51.146" v="42"/>
          <ac:picMkLst>
            <pc:docMk/>
            <pc:sldMk cId="1329681361" sldId="1832"/>
            <ac:picMk id="7" creationId="{31826C98-5F3D-2481-BC6F-6CD8B3235239}"/>
          </ac:picMkLst>
        </pc:picChg>
        <pc:picChg chg="add del mod">
          <ac:chgData name="Kondo Keitaro" userId="a3ed9a0c-eb67-4059-8cfd-66b5097d679f" providerId="ADAL" clId="{14D43319-7BE7-46E3-8694-6A8D97E050B7}" dt="2022-10-10T13:01:50.313" v="41"/>
          <ac:picMkLst>
            <pc:docMk/>
            <pc:sldMk cId="1329681361" sldId="1832"/>
            <ac:picMk id="9" creationId="{45E0F07F-13F6-A396-0AF1-AB24B1B8A0BB}"/>
          </ac:picMkLst>
        </pc:picChg>
        <pc:picChg chg="add del mod">
          <ac:chgData name="Kondo Keitaro" userId="a3ed9a0c-eb67-4059-8cfd-66b5097d679f" providerId="ADAL" clId="{14D43319-7BE7-46E3-8694-6A8D97E050B7}" dt="2022-10-10T13:02:17.898" v="47" actId="478"/>
          <ac:picMkLst>
            <pc:docMk/>
            <pc:sldMk cId="1329681361" sldId="1832"/>
            <ac:picMk id="11" creationId="{43F75D22-FB94-23A7-6F36-F9E16C81521E}"/>
          </ac:picMkLst>
        </pc:picChg>
        <pc:picChg chg="add mod">
          <ac:chgData name="Kondo Keitaro" userId="a3ed9a0c-eb67-4059-8cfd-66b5097d679f" providerId="ADAL" clId="{14D43319-7BE7-46E3-8694-6A8D97E050B7}" dt="2022-10-10T13:02:46.303" v="53" actId="26606"/>
          <ac:picMkLst>
            <pc:docMk/>
            <pc:sldMk cId="1329681361" sldId="1832"/>
            <ac:picMk id="13" creationId="{A4F21104-3C2B-1258-5412-7175030295A9}"/>
          </ac:picMkLst>
        </pc:picChg>
      </pc:sldChg>
      <pc:sldChg chg="addSp delSp modSp new mod modClrScheme chgLayout">
        <pc:chgData name="Kondo Keitaro" userId="a3ed9a0c-eb67-4059-8cfd-66b5097d679f" providerId="ADAL" clId="{14D43319-7BE7-46E3-8694-6A8D97E050B7}" dt="2022-10-10T13:54:33.987" v="1317" actId="20577"/>
        <pc:sldMkLst>
          <pc:docMk/>
          <pc:sldMk cId="2718034002" sldId="1833"/>
        </pc:sldMkLst>
        <pc:spChg chg="del mod ord">
          <ac:chgData name="Kondo Keitaro" userId="a3ed9a0c-eb67-4059-8cfd-66b5097d679f" providerId="ADAL" clId="{14D43319-7BE7-46E3-8694-6A8D97E050B7}" dt="2022-10-10T13:03:19.269" v="56" actId="478"/>
          <ac:spMkLst>
            <pc:docMk/>
            <pc:sldMk cId="2718034002" sldId="1833"/>
            <ac:spMk id="2" creationId="{2140704B-327B-1A5F-B7AA-81A10A46728A}"/>
          </ac:spMkLst>
        </pc:spChg>
        <pc:spChg chg="del mod ord">
          <ac:chgData name="Kondo Keitaro" userId="a3ed9a0c-eb67-4059-8cfd-66b5097d679f" providerId="ADAL" clId="{14D43319-7BE7-46E3-8694-6A8D97E050B7}" dt="2022-10-10T13:03:19.269" v="56" actId="478"/>
          <ac:spMkLst>
            <pc:docMk/>
            <pc:sldMk cId="2718034002" sldId="1833"/>
            <ac:spMk id="3" creationId="{7AE08C64-F4F0-AC7D-DB56-8DCED4495563}"/>
          </ac:spMkLst>
        </pc:spChg>
        <pc:spChg chg="add del mod">
          <ac:chgData name="Kondo Keitaro" userId="a3ed9a0c-eb67-4059-8cfd-66b5097d679f" providerId="ADAL" clId="{14D43319-7BE7-46E3-8694-6A8D97E050B7}" dt="2022-10-10T13:03:32.067" v="59"/>
          <ac:spMkLst>
            <pc:docMk/>
            <pc:sldMk cId="2718034002" sldId="1833"/>
            <ac:spMk id="4" creationId="{8FD3149B-ED51-4123-02C7-C0AA8C37FD6C}"/>
          </ac:spMkLst>
        </pc:spChg>
        <pc:spChg chg="add del mod">
          <ac:chgData name="Kondo Keitaro" userId="a3ed9a0c-eb67-4059-8cfd-66b5097d679f" providerId="ADAL" clId="{14D43319-7BE7-46E3-8694-6A8D97E050B7}" dt="2022-10-10T13:03:53.695" v="66" actId="478"/>
          <ac:spMkLst>
            <pc:docMk/>
            <pc:sldMk cId="2718034002" sldId="1833"/>
            <ac:spMk id="5" creationId="{81858B4A-A036-5078-EB73-6D5DC264CEBB}"/>
          </ac:spMkLst>
        </pc:spChg>
        <pc:spChg chg="add mod">
          <ac:chgData name="Kondo Keitaro" userId="a3ed9a0c-eb67-4059-8cfd-66b5097d679f" providerId="ADAL" clId="{14D43319-7BE7-46E3-8694-6A8D97E050B7}" dt="2022-10-10T13:54:33.987" v="1317" actId="20577"/>
          <ac:spMkLst>
            <pc:docMk/>
            <pc:sldMk cId="2718034002" sldId="1833"/>
            <ac:spMk id="6" creationId="{1F06EB0A-DBA3-FED4-0E01-99F9132079DE}"/>
          </ac:spMkLst>
        </pc:spChg>
        <pc:spChg chg="add mod">
          <ac:chgData name="Kondo Keitaro" userId="a3ed9a0c-eb67-4059-8cfd-66b5097d679f" providerId="ADAL" clId="{14D43319-7BE7-46E3-8694-6A8D97E050B7}" dt="2022-10-10T13:51:14.759" v="1184" actId="20577"/>
          <ac:spMkLst>
            <pc:docMk/>
            <pc:sldMk cId="2718034002" sldId="1833"/>
            <ac:spMk id="7" creationId="{7525400E-175D-DF2D-D491-FDF31D3C85AE}"/>
          </ac:spMkLst>
        </pc:spChg>
      </pc:sldChg>
      <pc:sldChg chg="addSp modSp new mod">
        <pc:chgData name="Kondo Keitaro" userId="a3ed9a0c-eb67-4059-8cfd-66b5097d679f" providerId="ADAL" clId="{14D43319-7BE7-46E3-8694-6A8D97E050B7}" dt="2022-10-10T14:18:11.736" v="1366" actId="20577"/>
        <pc:sldMkLst>
          <pc:docMk/>
          <pc:sldMk cId="2355633535" sldId="1834"/>
        </pc:sldMkLst>
        <pc:spChg chg="mod">
          <ac:chgData name="Kondo Keitaro" userId="a3ed9a0c-eb67-4059-8cfd-66b5097d679f" providerId="ADAL" clId="{14D43319-7BE7-46E3-8694-6A8D97E050B7}" dt="2022-10-10T14:18:11.736" v="1366" actId="20577"/>
          <ac:spMkLst>
            <pc:docMk/>
            <pc:sldMk cId="2355633535" sldId="1834"/>
            <ac:spMk id="2" creationId="{0FBF0C48-F00A-75FB-95FD-DD1043DF3F7D}"/>
          </ac:spMkLst>
        </pc:spChg>
        <pc:spChg chg="add mod">
          <ac:chgData name="Kondo Keitaro" userId="a3ed9a0c-eb67-4059-8cfd-66b5097d679f" providerId="ADAL" clId="{14D43319-7BE7-46E3-8694-6A8D97E050B7}" dt="2022-10-10T13:08:18.775" v="490" actId="20577"/>
          <ac:spMkLst>
            <pc:docMk/>
            <pc:sldMk cId="2355633535" sldId="1834"/>
            <ac:spMk id="5" creationId="{AB04B86B-5BA8-0135-078B-6B43AFD4D058}"/>
          </ac:spMkLst>
        </pc:spChg>
      </pc:sldChg>
      <pc:sldChg chg="addSp delSp modSp new mod ord modClrScheme chgLayout">
        <pc:chgData name="Kondo Keitaro" userId="a3ed9a0c-eb67-4059-8cfd-66b5097d679f" providerId="ADAL" clId="{14D43319-7BE7-46E3-8694-6A8D97E050B7}" dt="2022-10-10T13:48:00.533" v="991" actId="1076"/>
        <pc:sldMkLst>
          <pc:docMk/>
          <pc:sldMk cId="4284962653" sldId="1835"/>
        </pc:sldMkLst>
        <pc:spChg chg="del">
          <ac:chgData name="Kondo Keitaro" userId="a3ed9a0c-eb67-4059-8cfd-66b5097d679f" providerId="ADAL" clId="{14D43319-7BE7-46E3-8694-6A8D97E050B7}" dt="2022-10-10T13:41:54.340" v="865" actId="478"/>
          <ac:spMkLst>
            <pc:docMk/>
            <pc:sldMk cId="4284962653" sldId="1835"/>
            <ac:spMk id="2" creationId="{983457DE-7649-9D4B-5B0B-DC4487424A66}"/>
          </ac:spMkLst>
        </pc:spChg>
        <pc:spChg chg="del mod ord">
          <ac:chgData name="Kondo Keitaro" userId="a3ed9a0c-eb67-4059-8cfd-66b5097d679f" providerId="ADAL" clId="{14D43319-7BE7-46E3-8694-6A8D97E050B7}" dt="2022-10-10T13:44:36.323" v="871" actId="478"/>
          <ac:spMkLst>
            <pc:docMk/>
            <pc:sldMk cId="4284962653" sldId="1835"/>
            <ac:spMk id="3" creationId="{412BF4EE-171E-2398-0F81-AB1347333C04}"/>
          </ac:spMkLst>
        </pc:spChg>
        <pc:spChg chg="del mod ord">
          <ac:chgData name="Kondo Keitaro" userId="a3ed9a0c-eb67-4059-8cfd-66b5097d679f" providerId="ADAL" clId="{14D43319-7BE7-46E3-8694-6A8D97E050B7}" dt="2022-10-10T13:44:36.323" v="871" actId="478"/>
          <ac:spMkLst>
            <pc:docMk/>
            <pc:sldMk cId="4284962653" sldId="1835"/>
            <ac:spMk id="4" creationId="{5D17D375-FF9C-4022-6805-096C042152E7}"/>
          </ac:spMkLst>
        </pc:spChg>
        <pc:spChg chg="add del mod">
          <ac:chgData name="Kondo Keitaro" userId="a3ed9a0c-eb67-4059-8cfd-66b5097d679f" providerId="ADAL" clId="{14D43319-7BE7-46E3-8694-6A8D97E050B7}" dt="2022-10-10T13:44:28.160" v="870" actId="478"/>
          <ac:spMkLst>
            <pc:docMk/>
            <pc:sldMk cId="4284962653" sldId="1835"/>
            <ac:spMk id="5" creationId="{7EDC8292-F6C6-708E-6B5D-40FD6C268A82}"/>
          </ac:spMkLst>
        </pc:spChg>
        <pc:spChg chg="add del mod">
          <ac:chgData name="Kondo Keitaro" userId="a3ed9a0c-eb67-4059-8cfd-66b5097d679f" providerId="ADAL" clId="{14D43319-7BE7-46E3-8694-6A8D97E050B7}" dt="2022-10-10T13:44:13.076" v="867" actId="478"/>
          <ac:spMkLst>
            <pc:docMk/>
            <pc:sldMk cId="4284962653" sldId="1835"/>
            <ac:spMk id="6" creationId="{FB36286F-56EC-C2D6-49CA-583102FF6BAD}"/>
          </ac:spMkLst>
        </pc:spChg>
        <pc:spChg chg="add del mod">
          <ac:chgData name="Kondo Keitaro" userId="a3ed9a0c-eb67-4059-8cfd-66b5097d679f" providerId="ADAL" clId="{14D43319-7BE7-46E3-8694-6A8D97E050B7}" dt="2022-10-10T13:44:24.335" v="869" actId="700"/>
          <ac:spMkLst>
            <pc:docMk/>
            <pc:sldMk cId="4284962653" sldId="1835"/>
            <ac:spMk id="8" creationId="{2EFED2FE-BE82-A516-D825-D8A508AB33C7}"/>
          </ac:spMkLst>
        </pc:spChg>
        <pc:spChg chg="add mod">
          <ac:chgData name="Kondo Keitaro" userId="a3ed9a0c-eb67-4059-8cfd-66b5097d679f" providerId="ADAL" clId="{14D43319-7BE7-46E3-8694-6A8D97E050B7}" dt="2022-10-10T13:44:13.381" v="868"/>
          <ac:spMkLst>
            <pc:docMk/>
            <pc:sldMk cId="4284962653" sldId="1835"/>
            <ac:spMk id="10" creationId="{AB7497DC-BB5E-CD30-6A93-50111A4529FE}"/>
          </ac:spMkLst>
        </pc:spChg>
        <pc:spChg chg="add mod">
          <ac:chgData name="Kondo Keitaro" userId="a3ed9a0c-eb67-4059-8cfd-66b5097d679f" providerId="ADAL" clId="{14D43319-7BE7-46E3-8694-6A8D97E050B7}" dt="2022-10-10T13:44:13.381" v="868"/>
          <ac:spMkLst>
            <pc:docMk/>
            <pc:sldMk cId="4284962653" sldId="1835"/>
            <ac:spMk id="11" creationId="{FE2ACB5C-320C-21B4-13BB-AD86C328AE57}"/>
          </ac:spMkLst>
        </pc:spChg>
        <pc:spChg chg="add mod">
          <ac:chgData name="Kondo Keitaro" userId="a3ed9a0c-eb67-4059-8cfd-66b5097d679f" providerId="ADAL" clId="{14D43319-7BE7-46E3-8694-6A8D97E050B7}" dt="2022-10-10T13:44:13.381" v="868"/>
          <ac:spMkLst>
            <pc:docMk/>
            <pc:sldMk cId="4284962653" sldId="1835"/>
            <ac:spMk id="12" creationId="{1B6DD6C4-5D3C-9F9C-DC61-932F81CC5F5C}"/>
          </ac:spMkLst>
        </pc:spChg>
        <pc:spChg chg="add mod">
          <ac:chgData name="Kondo Keitaro" userId="a3ed9a0c-eb67-4059-8cfd-66b5097d679f" providerId="ADAL" clId="{14D43319-7BE7-46E3-8694-6A8D97E050B7}" dt="2022-10-10T13:44:13.381" v="868"/>
          <ac:spMkLst>
            <pc:docMk/>
            <pc:sldMk cId="4284962653" sldId="1835"/>
            <ac:spMk id="13" creationId="{465EF0BC-C288-0375-B57F-44C334A7339B}"/>
          </ac:spMkLst>
        </pc:spChg>
        <pc:spChg chg="add mod">
          <ac:chgData name="Kondo Keitaro" userId="a3ed9a0c-eb67-4059-8cfd-66b5097d679f" providerId="ADAL" clId="{14D43319-7BE7-46E3-8694-6A8D97E050B7}" dt="2022-10-10T13:44:13.381" v="868"/>
          <ac:spMkLst>
            <pc:docMk/>
            <pc:sldMk cId="4284962653" sldId="1835"/>
            <ac:spMk id="14" creationId="{5B0FCA85-B4B9-43B2-6FD8-1825DAF4F0E9}"/>
          </ac:spMkLst>
        </pc:spChg>
        <pc:spChg chg="add mod">
          <ac:chgData name="Kondo Keitaro" userId="a3ed9a0c-eb67-4059-8cfd-66b5097d679f" providerId="ADAL" clId="{14D43319-7BE7-46E3-8694-6A8D97E050B7}" dt="2022-10-10T13:47:52.564" v="987" actId="14100"/>
          <ac:spMkLst>
            <pc:docMk/>
            <pc:sldMk cId="4284962653" sldId="1835"/>
            <ac:spMk id="15" creationId="{6E3B9C08-724D-19AE-1538-876C6190A349}"/>
          </ac:spMkLst>
        </pc:spChg>
        <pc:spChg chg="add mod">
          <ac:chgData name="Kondo Keitaro" userId="a3ed9a0c-eb67-4059-8cfd-66b5097d679f" providerId="ADAL" clId="{14D43319-7BE7-46E3-8694-6A8D97E050B7}" dt="2022-10-10T13:44:13.381" v="868"/>
          <ac:spMkLst>
            <pc:docMk/>
            <pc:sldMk cId="4284962653" sldId="1835"/>
            <ac:spMk id="16" creationId="{4DD0ACA0-7CE7-4645-9DAD-626FB5B894F4}"/>
          </ac:spMkLst>
        </pc:spChg>
        <pc:spChg chg="add mod">
          <ac:chgData name="Kondo Keitaro" userId="a3ed9a0c-eb67-4059-8cfd-66b5097d679f" providerId="ADAL" clId="{14D43319-7BE7-46E3-8694-6A8D97E050B7}" dt="2022-10-10T13:44:13.381" v="868"/>
          <ac:spMkLst>
            <pc:docMk/>
            <pc:sldMk cId="4284962653" sldId="1835"/>
            <ac:spMk id="17" creationId="{C61EBBD0-6CF8-1D99-DAD7-95D7BD75265B}"/>
          </ac:spMkLst>
        </pc:spChg>
        <pc:spChg chg="add mod">
          <ac:chgData name="Kondo Keitaro" userId="a3ed9a0c-eb67-4059-8cfd-66b5097d679f" providerId="ADAL" clId="{14D43319-7BE7-46E3-8694-6A8D97E050B7}" dt="2022-10-10T13:44:13.381" v="868"/>
          <ac:spMkLst>
            <pc:docMk/>
            <pc:sldMk cId="4284962653" sldId="1835"/>
            <ac:spMk id="18" creationId="{51575D00-F1C5-F43F-9094-6B8550CB24B7}"/>
          </ac:spMkLst>
        </pc:spChg>
        <pc:spChg chg="add mod">
          <ac:chgData name="Kondo Keitaro" userId="a3ed9a0c-eb67-4059-8cfd-66b5097d679f" providerId="ADAL" clId="{14D43319-7BE7-46E3-8694-6A8D97E050B7}" dt="2022-10-10T13:44:13.381" v="868"/>
          <ac:spMkLst>
            <pc:docMk/>
            <pc:sldMk cId="4284962653" sldId="1835"/>
            <ac:spMk id="19" creationId="{1DA93EC0-C973-FC04-8A00-A68C8A10074D}"/>
          </ac:spMkLst>
        </pc:spChg>
        <pc:spChg chg="add mod">
          <ac:chgData name="Kondo Keitaro" userId="a3ed9a0c-eb67-4059-8cfd-66b5097d679f" providerId="ADAL" clId="{14D43319-7BE7-46E3-8694-6A8D97E050B7}" dt="2022-10-10T13:44:13.381" v="868"/>
          <ac:spMkLst>
            <pc:docMk/>
            <pc:sldMk cId="4284962653" sldId="1835"/>
            <ac:spMk id="20" creationId="{D103AB3E-D5F6-B5BB-22B3-264790A0F292}"/>
          </ac:spMkLst>
        </pc:spChg>
        <pc:picChg chg="add mod">
          <ac:chgData name="Kondo Keitaro" userId="a3ed9a0c-eb67-4059-8cfd-66b5097d679f" providerId="ADAL" clId="{14D43319-7BE7-46E3-8694-6A8D97E050B7}" dt="2022-10-10T13:44:13.381" v="868"/>
          <ac:picMkLst>
            <pc:docMk/>
            <pc:sldMk cId="4284962653" sldId="1835"/>
            <ac:picMk id="9" creationId="{61867FFF-1A07-A814-D3E4-4134B3133D3C}"/>
          </ac:picMkLst>
        </pc:picChg>
        <pc:picChg chg="add mod">
          <ac:chgData name="Kondo Keitaro" userId="a3ed9a0c-eb67-4059-8cfd-66b5097d679f" providerId="ADAL" clId="{14D43319-7BE7-46E3-8694-6A8D97E050B7}" dt="2022-10-10T13:48:00.533" v="991" actId="1076"/>
          <ac:picMkLst>
            <pc:docMk/>
            <pc:sldMk cId="4284962653" sldId="1835"/>
            <ac:picMk id="21" creationId="{CCA62885-97A8-E7E6-BEA9-4C2D4153FB00}"/>
          </ac:picMkLst>
        </pc:picChg>
      </pc:sldChg>
      <pc:sldChg chg="addSp delSp modSp new mod">
        <pc:chgData name="Kondo Keitaro" userId="a3ed9a0c-eb67-4059-8cfd-66b5097d679f" providerId="ADAL" clId="{14D43319-7BE7-46E3-8694-6A8D97E050B7}" dt="2022-10-10T13:50:15.332" v="1168" actId="6549"/>
        <pc:sldMkLst>
          <pc:docMk/>
          <pc:sldMk cId="1083571536" sldId="1836"/>
        </pc:sldMkLst>
        <pc:spChg chg="del">
          <ac:chgData name="Kondo Keitaro" userId="a3ed9a0c-eb67-4059-8cfd-66b5097d679f" providerId="ADAL" clId="{14D43319-7BE7-46E3-8694-6A8D97E050B7}" dt="2022-10-10T13:48:11.142" v="993" actId="478"/>
          <ac:spMkLst>
            <pc:docMk/>
            <pc:sldMk cId="1083571536" sldId="1836"/>
            <ac:spMk id="2" creationId="{8BD8140C-894F-2E1F-3925-94DD14B64583}"/>
          </ac:spMkLst>
        </pc:spChg>
        <pc:spChg chg="del">
          <ac:chgData name="Kondo Keitaro" userId="a3ed9a0c-eb67-4059-8cfd-66b5097d679f" providerId="ADAL" clId="{14D43319-7BE7-46E3-8694-6A8D97E050B7}" dt="2022-10-10T13:48:11.142" v="993" actId="478"/>
          <ac:spMkLst>
            <pc:docMk/>
            <pc:sldMk cId="1083571536" sldId="1836"/>
            <ac:spMk id="3" creationId="{1766DE0A-2A37-7FD9-8B74-E6AD5EFAB0F1}"/>
          </ac:spMkLst>
        </pc:spChg>
        <pc:spChg chg="add mod">
          <ac:chgData name="Kondo Keitaro" userId="a3ed9a0c-eb67-4059-8cfd-66b5097d679f" providerId="ADAL" clId="{14D43319-7BE7-46E3-8694-6A8D97E050B7}" dt="2022-10-10T13:50:15.332" v="1168" actId="6549"/>
          <ac:spMkLst>
            <pc:docMk/>
            <pc:sldMk cId="1083571536" sldId="1836"/>
            <ac:spMk id="4" creationId="{48D6BC46-6CE5-0007-155E-1571948579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88A088B4-2577-4C8D-A9D6-E44667C820B0}" type="datetimeFigureOut">
              <a:rPr lang="en-US" smtClean="0"/>
              <a:t>10/10/2022</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E3930213-9432-4F18-B067-B7FF447A9EF3}" type="slidenum">
              <a:rPr lang="en-US" smtClean="0"/>
              <a:t>‹#›</a:t>
            </a:fld>
            <a:endParaRPr lang="en-US"/>
          </a:p>
        </p:txBody>
      </p:sp>
    </p:spTree>
    <p:extLst>
      <p:ext uri="{BB962C8B-B14F-4D97-AF65-F5344CB8AC3E}">
        <p14:creationId xmlns:p14="http://schemas.microsoft.com/office/powerpoint/2010/main" val="272869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1B515B7-1845-4FE4-B742-C22B7D972988}" type="datetimeFigureOut">
              <a:rPr lang="en-GB" smtClean="0"/>
              <a:t>10/10/2022</a:t>
            </a:fld>
            <a:endParaRPr lang="en-GB" dirty="0"/>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E6B9611-48F0-4AB3-B59B-4E8CF4AFA5E0}" type="slidenum">
              <a:rPr lang="en-GB" smtClean="0"/>
              <a:t>‹#›</a:t>
            </a:fld>
            <a:endParaRPr lang="en-GB" dirty="0"/>
          </a:p>
        </p:txBody>
      </p:sp>
    </p:spTree>
    <p:extLst>
      <p:ext uri="{BB962C8B-B14F-4D97-AF65-F5344CB8AC3E}">
        <p14:creationId xmlns:p14="http://schemas.microsoft.com/office/powerpoint/2010/main" val="112957264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B9611-48F0-4AB3-B59B-4E8CF4AFA5E0}" type="slidenum">
              <a:rPr lang="en-GB" smtClean="0"/>
              <a:t>7</a:t>
            </a:fld>
            <a:endParaRPr lang="en-GB" dirty="0"/>
          </a:p>
        </p:txBody>
      </p:sp>
    </p:spTree>
    <p:extLst>
      <p:ext uri="{BB962C8B-B14F-4D97-AF65-F5344CB8AC3E}">
        <p14:creationId xmlns:p14="http://schemas.microsoft.com/office/powerpoint/2010/main" val="706390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4FE84B94-7545-014F-9B3B-55CDA00B713C}"/>
              </a:ext>
            </a:extLst>
          </p:cNvPr>
          <p:cNvSpPr>
            <a:spLocks noChangeAspect="1"/>
          </p:cNvSpPr>
          <p:nvPr userDrawn="1"/>
        </p:nvSpPr>
        <p:spPr>
          <a:xfrm>
            <a:off x="24210" y="6237312"/>
            <a:ext cx="12140340" cy="492443"/>
          </a:xfrm>
          <a:prstGeom prst="rect">
            <a:avLst/>
          </a:prstGeom>
          <a:noFill/>
          <a:effectLst/>
        </p:spPr>
        <p:txBody>
          <a:bodyPr wrap="square" lIns="120000" tIns="0" bIns="0" rtlCol="0" anchor="ctr">
            <a:spAutoFit/>
          </a:bodyPr>
          <a:lstStyle/>
          <a:p>
            <a:pPr marL="0" algn="ctr"/>
            <a:r>
              <a:rPr lang="es-ES" sz="3200" b="1" spc="0" dirty="0" err="1">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Rokkasho</a:t>
            </a:r>
            <a:r>
              <a:rPr lang="es-ES" sz="3200" b="1" spc="0" dirty="0">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 Fusion </a:t>
            </a:r>
            <a:r>
              <a:rPr lang="es-ES" sz="3200" b="1" spc="0" dirty="0" err="1">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Institute</a:t>
            </a:r>
            <a:r>
              <a:rPr lang="es-ES" sz="3200" b="1" spc="0" dirty="0">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 (BA </a:t>
            </a:r>
            <a:r>
              <a:rPr lang="es-ES" sz="3200" b="1" spc="0" dirty="0" err="1">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Site</a:t>
            </a:r>
            <a:r>
              <a:rPr lang="es-ES" sz="3200" b="1" spc="0" dirty="0">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a:t>
            </a:r>
          </a:p>
        </p:txBody>
      </p:sp>
      <p:sp>
        <p:nvSpPr>
          <p:cNvPr id="36" name="Rectangle 35">
            <a:extLst>
              <a:ext uri="{FF2B5EF4-FFF2-40B4-BE49-F238E27FC236}">
                <a16:creationId xmlns:a16="http://schemas.microsoft.com/office/drawing/2014/main" id="{6FF6ACB9-4E13-BE4B-A0B0-FC76DFFFDBCA}"/>
              </a:ext>
            </a:extLst>
          </p:cNvPr>
          <p:cNvSpPr>
            <a:spLocks noChangeAspect="1"/>
          </p:cNvSpPr>
          <p:nvPr userDrawn="1"/>
        </p:nvSpPr>
        <p:spPr>
          <a:xfrm>
            <a:off x="1631504" y="5590401"/>
            <a:ext cx="8928991" cy="430887"/>
          </a:xfrm>
          <a:prstGeom prst="rect">
            <a:avLst/>
          </a:prstGeom>
          <a:noFill/>
        </p:spPr>
        <p:txBody>
          <a:bodyPr wrap="square" lIns="120000" tIns="0" bIns="0" rtlCol="0" anchor="ctr">
            <a:spAutoFit/>
          </a:bodyPr>
          <a:lstStyle/>
          <a:p>
            <a:pPr marL="0" algn="ctr"/>
            <a:r>
              <a:rPr lang="en-US" sz="28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Linear IFMIF Prototype Accelerator (LIPAc)</a:t>
            </a:r>
          </a:p>
        </p:txBody>
      </p:sp>
      <p:grpSp>
        <p:nvGrpSpPr>
          <p:cNvPr id="37" name="Group 36"/>
          <p:cNvGrpSpPr/>
          <p:nvPr userDrawn="1"/>
        </p:nvGrpSpPr>
        <p:grpSpPr>
          <a:xfrm>
            <a:off x="1863433" y="3212709"/>
            <a:ext cx="8070276" cy="1593122"/>
            <a:chOff x="1863433" y="3212709"/>
            <a:chExt cx="8070276" cy="1593122"/>
          </a:xfrm>
        </p:grpSpPr>
        <p:sp>
          <p:nvSpPr>
            <p:cNvPr id="38" name="TextBox 37"/>
            <p:cNvSpPr txBox="1"/>
            <p:nvPr userDrawn="1"/>
          </p:nvSpPr>
          <p:spPr>
            <a:xfrm>
              <a:off x="8024901" y="3882487"/>
              <a:ext cx="644240" cy="261610"/>
            </a:xfrm>
            <a:prstGeom prst="rect">
              <a:avLst/>
            </a:prstGeom>
            <a:noFill/>
          </p:spPr>
          <p:txBody>
            <a:bodyPr wrap="square" rtlCol="0">
              <a:spAutoFit/>
            </a:bodyPr>
            <a:lstStyle/>
            <a:p>
              <a:r>
                <a:rPr lang="en-GB" sz="1100" b="1" dirty="0">
                  <a:solidFill>
                    <a:srgbClr val="FFFF00"/>
                  </a:solidFill>
                  <a:effectLst>
                    <a:outerShdw blurRad="38100" dist="38100" dir="2700000" algn="tl">
                      <a:srgbClr val="000000">
                        <a:alpha val="43137"/>
                      </a:srgbClr>
                    </a:outerShdw>
                  </a:effectLst>
                </a:rPr>
                <a:t>HEBT</a:t>
              </a:r>
            </a:p>
          </p:txBody>
        </p:sp>
        <p:sp>
          <p:nvSpPr>
            <p:cNvPr id="39" name="TextBox 38"/>
            <p:cNvSpPr txBox="1"/>
            <p:nvPr userDrawn="1"/>
          </p:nvSpPr>
          <p:spPr>
            <a:xfrm>
              <a:off x="2881742" y="4127109"/>
              <a:ext cx="644240" cy="261610"/>
            </a:xfrm>
            <a:prstGeom prst="rect">
              <a:avLst/>
            </a:prstGeom>
            <a:noFill/>
          </p:spPr>
          <p:txBody>
            <a:bodyPr wrap="square" rtlCol="0">
              <a:spAutoFit/>
            </a:bodyPr>
            <a:lstStyle/>
            <a:p>
              <a:r>
                <a:rPr lang="en-GB" sz="1100" b="1" dirty="0">
                  <a:solidFill>
                    <a:srgbClr val="FFFF00"/>
                  </a:solidFill>
                  <a:effectLst>
                    <a:outerShdw blurRad="38100" dist="38100" dir="2700000" algn="tl">
                      <a:srgbClr val="000000">
                        <a:alpha val="43137"/>
                      </a:srgbClr>
                    </a:outerShdw>
                  </a:effectLst>
                </a:rPr>
                <a:t>RFQ</a:t>
              </a:r>
            </a:p>
          </p:txBody>
        </p:sp>
        <p:sp>
          <p:nvSpPr>
            <p:cNvPr id="40" name="TextBox 39"/>
            <p:cNvSpPr txBox="1"/>
            <p:nvPr userDrawn="1"/>
          </p:nvSpPr>
          <p:spPr>
            <a:xfrm>
              <a:off x="1863433" y="3212709"/>
              <a:ext cx="644240" cy="261610"/>
            </a:xfrm>
            <a:prstGeom prst="rect">
              <a:avLst/>
            </a:prstGeom>
            <a:noFill/>
          </p:spPr>
          <p:txBody>
            <a:bodyPr wrap="square" rtlCol="0">
              <a:spAutoFit/>
            </a:bodyPr>
            <a:lstStyle/>
            <a:p>
              <a:r>
                <a:rPr lang="en-GB" sz="1050" b="1" dirty="0">
                  <a:solidFill>
                    <a:srgbClr val="FFFF00"/>
                  </a:solidFill>
                  <a:effectLst>
                    <a:outerShdw blurRad="38100" dist="38100" dir="2700000" algn="tl">
                      <a:srgbClr val="000000">
                        <a:alpha val="43137"/>
                      </a:srgbClr>
                    </a:outerShdw>
                  </a:effectLst>
                </a:rPr>
                <a:t>Injector</a:t>
              </a:r>
            </a:p>
          </p:txBody>
        </p:sp>
        <p:sp>
          <p:nvSpPr>
            <p:cNvPr id="41" name="TextBox 40"/>
            <p:cNvSpPr txBox="1"/>
            <p:nvPr userDrawn="1"/>
          </p:nvSpPr>
          <p:spPr>
            <a:xfrm>
              <a:off x="5865219" y="4460339"/>
              <a:ext cx="1856513" cy="246221"/>
            </a:xfrm>
            <a:prstGeom prst="rect">
              <a:avLst/>
            </a:prstGeom>
            <a:noFill/>
          </p:spPr>
          <p:txBody>
            <a:bodyPr wrap="square" rtlCol="0">
              <a:spAutoFit/>
            </a:bodyPr>
            <a:lstStyle>
              <a:defPPr>
                <a:defRPr lang="en-US"/>
              </a:defPPr>
              <a:lvl1pPr>
                <a:defRPr sz="1100">
                  <a:solidFill>
                    <a:srgbClr val="FFFF00"/>
                  </a:solidFill>
                  <a:effectLst>
                    <a:outerShdw blurRad="38100" dist="38100" dir="2700000" algn="tl">
                      <a:srgbClr val="000000">
                        <a:alpha val="43137"/>
                      </a:srgbClr>
                    </a:outerShdw>
                  </a:effectLst>
                </a:defRPr>
              </a:lvl1pPr>
            </a:lstStyle>
            <a:p>
              <a:r>
                <a:rPr lang="en-GB" sz="1000" b="1" dirty="0"/>
                <a:t>MEBT</a:t>
              </a:r>
              <a:r>
                <a:rPr lang="en-GB" sz="1000" b="1" baseline="0" dirty="0"/>
                <a:t> Extension</a:t>
              </a:r>
              <a:r>
                <a:rPr lang="en-GB" sz="1000" b="1" dirty="0"/>
                <a:t> Line</a:t>
              </a:r>
            </a:p>
          </p:txBody>
        </p:sp>
        <p:sp>
          <p:nvSpPr>
            <p:cNvPr id="42" name="TextBox 41"/>
            <p:cNvSpPr txBox="1"/>
            <p:nvPr userDrawn="1"/>
          </p:nvSpPr>
          <p:spPr>
            <a:xfrm>
              <a:off x="3838680" y="4544221"/>
              <a:ext cx="644240" cy="261610"/>
            </a:xfrm>
            <a:prstGeom prst="rect">
              <a:avLst/>
            </a:prstGeom>
            <a:noFill/>
          </p:spPr>
          <p:txBody>
            <a:bodyPr wrap="square" rtlCol="0">
              <a:spAutoFit/>
            </a:bodyPr>
            <a:lstStyle/>
            <a:p>
              <a:r>
                <a:rPr lang="en-GB" sz="1100" b="1" dirty="0">
                  <a:solidFill>
                    <a:srgbClr val="FFFF00"/>
                  </a:solidFill>
                  <a:effectLst>
                    <a:outerShdw blurRad="38100" dist="38100" dir="2700000" algn="tl">
                      <a:srgbClr val="000000">
                        <a:alpha val="43137"/>
                      </a:srgbClr>
                    </a:outerShdw>
                  </a:effectLst>
                </a:rPr>
                <a:t>MEBT</a:t>
              </a:r>
            </a:p>
          </p:txBody>
        </p:sp>
        <p:sp>
          <p:nvSpPr>
            <p:cNvPr id="43" name="TextBox 42"/>
            <p:cNvSpPr txBox="1"/>
            <p:nvPr userDrawn="1"/>
          </p:nvSpPr>
          <p:spPr>
            <a:xfrm>
              <a:off x="9289469" y="3365110"/>
              <a:ext cx="644240" cy="400110"/>
            </a:xfrm>
            <a:prstGeom prst="rect">
              <a:avLst/>
            </a:prstGeom>
            <a:noFill/>
          </p:spPr>
          <p:txBody>
            <a:bodyPr wrap="square" rtlCol="0">
              <a:spAutoFit/>
            </a:bodyPr>
            <a:lstStyle/>
            <a:p>
              <a:r>
                <a:rPr lang="en-GB" sz="1000" b="1">
                  <a:solidFill>
                    <a:srgbClr val="FFFF00"/>
                  </a:solidFill>
                  <a:effectLst>
                    <a:outerShdw blurRad="38100" dist="38100" dir="2700000" algn="tl">
                      <a:srgbClr val="000000">
                        <a:alpha val="43137"/>
                      </a:srgbClr>
                    </a:outerShdw>
                  </a:effectLst>
                </a:rPr>
                <a:t>Beam dump</a:t>
              </a:r>
            </a:p>
          </p:txBody>
        </p:sp>
        <p:sp>
          <p:nvSpPr>
            <p:cNvPr id="44" name="TextBox 43"/>
            <p:cNvSpPr txBox="1"/>
            <p:nvPr userDrawn="1"/>
          </p:nvSpPr>
          <p:spPr>
            <a:xfrm>
              <a:off x="8853049" y="3801527"/>
              <a:ext cx="644240" cy="253916"/>
            </a:xfrm>
            <a:prstGeom prst="rect">
              <a:avLst/>
            </a:prstGeom>
            <a:noFill/>
          </p:spPr>
          <p:txBody>
            <a:bodyPr wrap="square" rtlCol="0">
              <a:spAutoFit/>
            </a:bodyPr>
            <a:lstStyle/>
            <a:p>
              <a:r>
                <a:rPr lang="en-GB" sz="1050" b="1">
                  <a:solidFill>
                    <a:srgbClr val="FFFF00"/>
                  </a:solidFill>
                  <a:effectLst>
                    <a:outerShdw blurRad="38100" dist="38100" dir="2700000" algn="tl">
                      <a:srgbClr val="000000">
                        <a:alpha val="43137"/>
                      </a:srgbClr>
                    </a:outerShdw>
                  </a:effectLst>
                </a:rPr>
                <a:t>D-plate</a:t>
              </a:r>
            </a:p>
          </p:txBody>
        </p:sp>
      </p:grpSp>
    </p:spTree>
    <p:extLst>
      <p:ext uri="{BB962C8B-B14F-4D97-AF65-F5344CB8AC3E}">
        <p14:creationId xmlns:p14="http://schemas.microsoft.com/office/powerpoint/2010/main" val="189362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81584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165571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3958D-A252-2745-8CBA-FFC3D30A5100}"/>
              </a:ext>
            </a:extLst>
          </p:cNvPr>
          <p:cNvSpPr/>
          <p:nvPr userDrawn="1"/>
        </p:nvSpPr>
        <p:spPr>
          <a:xfrm>
            <a:off x="0" y="6536385"/>
            <a:ext cx="12192000" cy="3490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latin typeface="+mn-lt"/>
            </a:endParaRPr>
          </a:p>
        </p:txBody>
      </p:sp>
      <p:sp>
        <p:nvSpPr>
          <p:cNvPr id="3" name="Content Placeholder 2"/>
          <p:cNvSpPr>
            <a:spLocks noGrp="1"/>
          </p:cNvSpPr>
          <p:nvPr>
            <p:ph idx="1"/>
          </p:nvPr>
        </p:nvSpPr>
        <p:spPr>
          <a:xfrm>
            <a:off x="609600" y="630633"/>
            <a:ext cx="10972800" cy="5864775"/>
          </a:xfrm>
          <a:prstGeom prst="rect">
            <a:avLst/>
          </a:prstGeom>
        </p:spPr>
        <p:txBody>
          <a:bodyPr/>
          <a:lstStyle>
            <a:lvl1pPr marL="0" indent="0" algn="ctr">
              <a:buFontTx/>
              <a:buNone/>
              <a:defRPr>
                <a:solidFill>
                  <a:srgbClr val="002060"/>
                </a:solidFill>
                <a:latin typeface="+mn-lt"/>
              </a:defRPr>
            </a:lvl1pPr>
            <a:lvl2pPr marL="457155" indent="0" algn="ctr">
              <a:buFontTx/>
              <a:buNone/>
              <a:defRPr>
                <a:solidFill>
                  <a:schemeClr val="tx1"/>
                </a:solidFill>
                <a:latin typeface="+mn-lt"/>
              </a:defRPr>
            </a:lvl2pPr>
            <a:lvl3pPr marL="1142886" indent="-228578">
              <a:buFontTx/>
              <a:buBlip>
                <a:blip r:embed="rId2"/>
              </a:buBlip>
              <a:defRPr/>
            </a:lvl3pPr>
          </a:lstStyle>
          <a:p>
            <a:pPr lvl="0"/>
            <a:r>
              <a:rPr lang="en-US" dirty="0"/>
              <a:t>Click to edit Master text styles</a:t>
            </a:r>
          </a:p>
          <a:p>
            <a:pPr lvl="1"/>
            <a:r>
              <a:rPr lang="en-US" dirty="0"/>
              <a:t>Second level</a:t>
            </a:r>
          </a:p>
        </p:txBody>
      </p:sp>
      <p:sp>
        <p:nvSpPr>
          <p:cNvPr id="12" name="Rectangle 11"/>
          <p:cNvSpPr/>
          <p:nvPr userDrawn="1"/>
        </p:nvSpPr>
        <p:spPr>
          <a:xfrm>
            <a:off x="11702124" y="6546837"/>
            <a:ext cx="489877" cy="338554"/>
          </a:xfrm>
          <a:prstGeom prst="rect">
            <a:avLst/>
          </a:prstGeom>
        </p:spPr>
        <p:txBody>
          <a:bodyPr wrap="square">
            <a:spAutoFit/>
          </a:bodyPr>
          <a:lstStyle/>
          <a:p>
            <a:fld id="{7EBF430C-C0B6-4172-B972-8EEC760DEA7F}" type="slidenum">
              <a:rPr lang="en-GB" sz="1600" b="0" cap="none" spc="0" smtClean="0">
                <a:ln w="0">
                  <a:noFill/>
                </a:ln>
                <a:solidFill>
                  <a:schemeClr val="bg1"/>
                </a:solidFill>
                <a:effectLst>
                  <a:outerShdw blurRad="38100" dist="19050" dir="2700000" algn="tl" rotWithShape="0">
                    <a:schemeClr val="dk1">
                      <a:alpha val="40000"/>
                    </a:schemeClr>
                  </a:outerShdw>
                </a:effectLst>
                <a:latin typeface="+mn-lt"/>
              </a:rPr>
              <a:pPr/>
              <a:t>‹#›</a:t>
            </a:fld>
            <a:endParaRPr lang="en-US" sz="1600" dirty="0">
              <a:ln w="0">
                <a:noFill/>
              </a:ln>
              <a:solidFill>
                <a:schemeClr val="bg1"/>
              </a:solidFill>
              <a:effectLst/>
              <a:latin typeface="+mn-lt"/>
            </a:endParaRPr>
          </a:p>
        </p:txBody>
      </p:sp>
      <p:pic>
        <p:nvPicPr>
          <p:cNvPr id="26" name="Picture 3">
            <a:extLst>
              <a:ext uri="{FF2B5EF4-FFF2-40B4-BE49-F238E27FC236}">
                <a16:creationId xmlns:a16="http://schemas.microsoft.com/office/drawing/2014/main" id="{04851FF3-F1F1-3C40-BB66-DD7636A889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5" y="-3381"/>
            <a:ext cx="982795" cy="552061"/>
          </a:xfrm>
          <a:prstGeom prst="rect">
            <a:avLst/>
          </a:prstGeom>
          <a:solidFill>
            <a:schemeClr val="bg1"/>
          </a:solidFill>
          <a:ln>
            <a:noFill/>
          </a:ln>
        </p:spPr>
      </p:pic>
      <p:pic>
        <p:nvPicPr>
          <p:cNvPr id="28" name="Picture 2">
            <a:extLst>
              <a:ext uri="{FF2B5EF4-FFF2-40B4-BE49-F238E27FC236}">
                <a16:creationId xmlns:a16="http://schemas.microsoft.com/office/drawing/2014/main" id="{565568A8-CE64-0949-9203-244586F4980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16179" y="109176"/>
            <a:ext cx="915828" cy="345600"/>
          </a:xfrm>
          <a:prstGeom prst="rect">
            <a:avLst/>
          </a:prstGeom>
          <a:solidFill>
            <a:schemeClr val="bg1"/>
          </a:solidFill>
          <a:ln>
            <a:noFill/>
          </a:ln>
          <a:effectLst/>
        </p:spPr>
      </p:pic>
      <p:cxnSp>
        <p:nvCxnSpPr>
          <p:cNvPr id="16" name="Straight Connector 15">
            <a:extLst>
              <a:ext uri="{FF2B5EF4-FFF2-40B4-BE49-F238E27FC236}">
                <a16:creationId xmlns:a16="http://schemas.microsoft.com/office/drawing/2014/main" id="{1B072CCE-A606-7444-8064-B4976A3A4FE9}"/>
              </a:ext>
            </a:extLst>
          </p:cNvPr>
          <p:cNvCxnSpPr>
            <a:cxnSpLocks/>
          </p:cNvCxnSpPr>
          <p:nvPr userDrawn="1"/>
        </p:nvCxnSpPr>
        <p:spPr>
          <a:xfrm>
            <a:off x="0" y="589656"/>
            <a:ext cx="12192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483EEF9D-506D-E646-A0F7-690E133DF409}"/>
              </a:ext>
            </a:extLst>
          </p:cNvPr>
          <p:cNvSpPr>
            <a:spLocks noGrp="1"/>
          </p:cNvSpPr>
          <p:nvPr>
            <p:ph type="dt" sz="half" idx="10"/>
          </p:nvPr>
        </p:nvSpPr>
        <p:spPr>
          <a:xfrm>
            <a:off x="10840" y="6546833"/>
            <a:ext cx="2844800" cy="338554"/>
          </a:xfrm>
          <a:prstGeom prst="rect">
            <a:avLst/>
          </a:prstGeom>
        </p:spPr>
        <p:txBody>
          <a:bodyPr wrap="square">
            <a:spAutoFit/>
          </a:bodyPr>
          <a:lstStyle>
            <a:lvl1pPr>
              <a:defRPr lang="en-GB"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ltLang="ja-JP"/>
              <a:t>11/10/22</a:t>
            </a:r>
            <a:endParaRPr lang="en-US" dirty="0"/>
          </a:p>
        </p:txBody>
      </p:sp>
      <p:sp>
        <p:nvSpPr>
          <p:cNvPr id="20" name="Footer Placeholder 4">
            <a:extLst>
              <a:ext uri="{FF2B5EF4-FFF2-40B4-BE49-F238E27FC236}">
                <a16:creationId xmlns:a16="http://schemas.microsoft.com/office/drawing/2014/main" id="{6996A900-CB75-9041-8FEF-E0E4066A6C4C}"/>
              </a:ext>
            </a:extLst>
          </p:cNvPr>
          <p:cNvSpPr>
            <a:spLocks noGrp="1"/>
          </p:cNvSpPr>
          <p:nvPr>
            <p:ph type="ftr" sz="quarter" idx="11"/>
          </p:nvPr>
        </p:nvSpPr>
        <p:spPr>
          <a:xfrm>
            <a:off x="4165600" y="6546833"/>
            <a:ext cx="3860800" cy="338554"/>
          </a:xfrm>
          <a:prstGeom prst="rect">
            <a:avLst/>
          </a:prstGeom>
        </p:spPr>
        <p:txBody>
          <a:bodyPr wrap="square">
            <a:spAutoFit/>
          </a:bodyPr>
          <a:lstStyle>
            <a:lvl1pPr algn="ctr">
              <a:defRPr lang="en-US"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t>Present status of LIPAc/IFMIF</a:t>
            </a:r>
          </a:p>
        </p:txBody>
      </p:sp>
      <p:pic>
        <p:nvPicPr>
          <p:cNvPr id="13" name="Picture 12">
            <a:extLst>
              <a:ext uri="{FF2B5EF4-FFF2-40B4-BE49-F238E27FC236}">
                <a16:creationId xmlns:a16="http://schemas.microsoft.com/office/drawing/2014/main" id="{02C92607-D187-3346-B20E-0C25871E7C28}"/>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a:stretch/>
        </p:blipFill>
        <p:spPr>
          <a:xfrm>
            <a:off x="10344477" y="109176"/>
            <a:ext cx="800097" cy="344696"/>
          </a:xfrm>
          <a:prstGeom prst="rect">
            <a:avLst/>
          </a:prstGeom>
          <a:solidFill>
            <a:schemeClr val="bg1"/>
          </a:solidFill>
        </p:spPr>
      </p:pic>
      <p:sp>
        <p:nvSpPr>
          <p:cNvPr id="11" name="Title 1"/>
          <p:cNvSpPr>
            <a:spLocks noGrp="1"/>
          </p:cNvSpPr>
          <p:nvPr>
            <p:ph type="title"/>
          </p:nvPr>
        </p:nvSpPr>
        <p:spPr>
          <a:xfrm>
            <a:off x="1055440" y="18156"/>
            <a:ext cx="9217432" cy="530524"/>
          </a:xfrm>
          <a:prstGeom prst="rect">
            <a:avLst/>
          </a:prstGeom>
        </p:spPr>
        <p:txBody>
          <a:bodyPr/>
          <a:lstStyle>
            <a:lvl1pPr>
              <a:defRPr sz="3600" b="1">
                <a:solidFill>
                  <a:srgbClr val="0070C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16448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789DC0-19ED-424C-9F8D-10366C4E0C3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5E0658-7748-40F0-A201-25442FA37F9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5E0F93C-6788-46A1-A0A4-2AEB951CD82B}"/>
              </a:ext>
            </a:extLst>
          </p:cNvPr>
          <p:cNvSpPr>
            <a:spLocks noGrp="1"/>
          </p:cNvSpPr>
          <p:nvPr>
            <p:ph type="dt" sz="half" idx="10"/>
          </p:nvPr>
        </p:nvSpPr>
        <p:spPr/>
        <p:txBody>
          <a:bodyPr/>
          <a:lstStyle/>
          <a:p>
            <a:fld id="{7C0F6B13-E75C-4543-9CD0-A58544AF158F}" type="datetime1">
              <a:rPr kumimoji="1" lang="ja-JP" altLang="en-US" smtClean="0"/>
              <a:t>2022/10/10</a:t>
            </a:fld>
            <a:endParaRPr kumimoji="1" lang="ja-JP" altLang="en-US"/>
          </a:p>
        </p:txBody>
      </p:sp>
      <p:sp>
        <p:nvSpPr>
          <p:cNvPr id="5" name="フッター プレースホルダー 4">
            <a:extLst>
              <a:ext uri="{FF2B5EF4-FFF2-40B4-BE49-F238E27FC236}">
                <a16:creationId xmlns:a16="http://schemas.microsoft.com/office/drawing/2014/main" id="{A325A4C7-8848-448A-B46E-FB1A2CB21F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B216CB-E4B5-4EC2-A547-3310B0F31DFE}"/>
              </a:ext>
            </a:extLst>
          </p:cNvPr>
          <p:cNvSpPr>
            <a:spLocks noGrp="1"/>
          </p:cNvSpPr>
          <p:nvPr>
            <p:ph type="sldNum" sz="quarter" idx="12"/>
          </p:nvPr>
        </p:nvSpPr>
        <p:spPr/>
        <p:txBody>
          <a:bodyPr/>
          <a:lstStyle/>
          <a:p>
            <a:fld id="{5E5FCB43-04CA-40D5-8791-3A3F65D5E4D3}" type="slidenum">
              <a:rPr kumimoji="1" lang="ja-JP" altLang="en-US" smtClean="0"/>
              <a:t>‹#›</a:t>
            </a:fld>
            <a:endParaRPr kumimoji="1" lang="ja-JP" altLang="en-US"/>
          </a:p>
        </p:txBody>
      </p:sp>
    </p:spTree>
    <p:extLst>
      <p:ext uri="{BB962C8B-B14F-4D97-AF65-F5344CB8AC3E}">
        <p14:creationId xmlns:p14="http://schemas.microsoft.com/office/powerpoint/2010/main" val="1612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3958D-A252-2745-8CBA-FFC3D30A5100}"/>
              </a:ext>
            </a:extLst>
          </p:cNvPr>
          <p:cNvSpPr/>
          <p:nvPr userDrawn="1"/>
        </p:nvSpPr>
        <p:spPr>
          <a:xfrm>
            <a:off x="0" y="6536377"/>
            <a:ext cx="12192000" cy="3490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mn-lt"/>
            </a:endParaRPr>
          </a:p>
        </p:txBody>
      </p:sp>
      <p:sp>
        <p:nvSpPr>
          <p:cNvPr id="3" name="Content Placeholder 2"/>
          <p:cNvSpPr>
            <a:spLocks noGrp="1"/>
          </p:cNvSpPr>
          <p:nvPr>
            <p:ph idx="1"/>
          </p:nvPr>
        </p:nvSpPr>
        <p:spPr>
          <a:xfrm>
            <a:off x="623392" y="1604797"/>
            <a:ext cx="10972800" cy="4525963"/>
          </a:xfrm>
          <a:prstGeom prst="rect">
            <a:avLst/>
          </a:prstGeom>
        </p:spPr>
        <p:txBody>
          <a:bodyPr/>
          <a:lstStyle>
            <a:lvl1pPr marL="0" indent="0" algn="ctr">
              <a:buFontTx/>
              <a:buNone/>
              <a:defRPr>
                <a:solidFill>
                  <a:srgbClr val="002060"/>
                </a:solidFill>
                <a:latin typeface="+mn-lt"/>
              </a:defRPr>
            </a:lvl1pPr>
            <a:lvl2pPr marL="457189" indent="0" algn="ctr">
              <a:buFontTx/>
              <a:buNone/>
              <a:defRPr>
                <a:solidFill>
                  <a:schemeClr val="tx1"/>
                </a:solidFill>
                <a:latin typeface="+mn-lt"/>
              </a:defRPr>
            </a:lvl2pPr>
            <a:lvl3pPr marL="1142971" indent="-228594">
              <a:buFontTx/>
              <a:buBlip>
                <a:blip r:embed="rId2"/>
              </a:buBlip>
              <a:defRPr/>
            </a:lvl3pPr>
          </a:lstStyle>
          <a:p>
            <a:pPr lvl="0"/>
            <a:r>
              <a:rPr lang="en-US" dirty="0"/>
              <a:t>Click to edit Master text styles</a:t>
            </a:r>
          </a:p>
          <a:p>
            <a:pPr lvl="1"/>
            <a:r>
              <a:rPr lang="en-US" dirty="0"/>
              <a:t>Second level</a:t>
            </a:r>
          </a:p>
        </p:txBody>
      </p:sp>
      <p:sp>
        <p:nvSpPr>
          <p:cNvPr id="12" name="Rectangle 11"/>
          <p:cNvSpPr/>
          <p:nvPr userDrawn="1"/>
        </p:nvSpPr>
        <p:spPr>
          <a:xfrm>
            <a:off x="11702123" y="6546830"/>
            <a:ext cx="489877" cy="338554"/>
          </a:xfrm>
          <a:prstGeom prst="rect">
            <a:avLst/>
          </a:prstGeom>
        </p:spPr>
        <p:txBody>
          <a:bodyPr wrap="square">
            <a:spAutoFit/>
          </a:bodyPr>
          <a:lstStyle/>
          <a:p>
            <a:fld id="{7EBF430C-C0B6-4172-B972-8EEC760DEA7F}" type="slidenum">
              <a:rPr lang="en-GB" sz="1600" b="0" cap="none" spc="0" smtClean="0">
                <a:ln w="0">
                  <a:noFill/>
                </a:ln>
                <a:solidFill>
                  <a:schemeClr val="bg1"/>
                </a:solidFill>
                <a:effectLst>
                  <a:outerShdw blurRad="38100" dist="19050" dir="2700000" algn="tl" rotWithShape="0">
                    <a:schemeClr val="dk1">
                      <a:alpha val="40000"/>
                    </a:schemeClr>
                  </a:outerShdw>
                </a:effectLst>
                <a:latin typeface="+mn-lt"/>
              </a:rPr>
              <a:pPr/>
              <a:t>‹#›</a:t>
            </a:fld>
            <a:endParaRPr lang="en-US" sz="1600" dirty="0">
              <a:ln w="0">
                <a:noFill/>
              </a:ln>
              <a:solidFill>
                <a:schemeClr val="bg1"/>
              </a:solidFill>
              <a:effectLst/>
              <a:latin typeface="+mn-lt"/>
            </a:endParaRPr>
          </a:p>
        </p:txBody>
      </p:sp>
      <p:pic>
        <p:nvPicPr>
          <p:cNvPr id="26" name="Picture 3">
            <a:extLst>
              <a:ext uri="{FF2B5EF4-FFF2-40B4-BE49-F238E27FC236}">
                <a16:creationId xmlns:a16="http://schemas.microsoft.com/office/drawing/2014/main" id="{04851FF3-F1F1-3C40-BB66-DD7636A889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5" y="-3381"/>
            <a:ext cx="982795" cy="552061"/>
          </a:xfrm>
          <a:prstGeom prst="rect">
            <a:avLst/>
          </a:prstGeom>
          <a:solidFill>
            <a:schemeClr val="bg1"/>
          </a:solidFill>
          <a:ln>
            <a:noFill/>
          </a:ln>
        </p:spPr>
      </p:pic>
      <p:pic>
        <p:nvPicPr>
          <p:cNvPr id="28" name="Picture 2">
            <a:extLst>
              <a:ext uri="{FF2B5EF4-FFF2-40B4-BE49-F238E27FC236}">
                <a16:creationId xmlns:a16="http://schemas.microsoft.com/office/drawing/2014/main" id="{565568A8-CE64-0949-9203-244586F4980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16176" y="109176"/>
            <a:ext cx="915828" cy="345600"/>
          </a:xfrm>
          <a:prstGeom prst="rect">
            <a:avLst/>
          </a:prstGeom>
          <a:solidFill>
            <a:schemeClr val="bg1"/>
          </a:solidFill>
          <a:ln>
            <a:noFill/>
          </a:ln>
          <a:effectLst/>
        </p:spPr>
      </p:pic>
      <p:cxnSp>
        <p:nvCxnSpPr>
          <p:cNvPr id="16" name="Straight Connector 15">
            <a:extLst>
              <a:ext uri="{FF2B5EF4-FFF2-40B4-BE49-F238E27FC236}">
                <a16:creationId xmlns:a16="http://schemas.microsoft.com/office/drawing/2014/main" id="{1B072CCE-A606-7444-8064-B4976A3A4FE9}"/>
              </a:ext>
            </a:extLst>
          </p:cNvPr>
          <p:cNvCxnSpPr>
            <a:cxnSpLocks/>
          </p:cNvCxnSpPr>
          <p:nvPr userDrawn="1"/>
        </p:nvCxnSpPr>
        <p:spPr>
          <a:xfrm>
            <a:off x="0" y="589656"/>
            <a:ext cx="12192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483EEF9D-506D-E646-A0F7-690E133DF409}"/>
              </a:ext>
            </a:extLst>
          </p:cNvPr>
          <p:cNvSpPr>
            <a:spLocks noGrp="1"/>
          </p:cNvSpPr>
          <p:nvPr>
            <p:ph type="dt" sz="half" idx="10"/>
          </p:nvPr>
        </p:nvSpPr>
        <p:spPr>
          <a:xfrm>
            <a:off x="10840" y="6546830"/>
            <a:ext cx="2844800" cy="338554"/>
          </a:xfrm>
          <a:prstGeom prst="rect">
            <a:avLst/>
          </a:prstGeom>
        </p:spPr>
        <p:txBody>
          <a:bodyPr wrap="square">
            <a:spAutoFit/>
          </a:bodyPr>
          <a:lstStyle>
            <a:lvl1pPr>
              <a:defRPr lang="en-GB"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ltLang="ja-JP"/>
              <a:t>11/10/22</a:t>
            </a:r>
            <a:endParaRPr lang="en-US" dirty="0"/>
          </a:p>
        </p:txBody>
      </p:sp>
      <p:sp>
        <p:nvSpPr>
          <p:cNvPr id="20" name="Footer Placeholder 4">
            <a:extLst>
              <a:ext uri="{FF2B5EF4-FFF2-40B4-BE49-F238E27FC236}">
                <a16:creationId xmlns:a16="http://schemas.microsoft.com/office/drawing/2014/main" id="{6996A900-CB75-9041-8FEF-E0E4066A6C4C}"/>
              </a:ext>
            </a:extLst>
          </p:cNvPr>
          <p:cNvSpPr>
            <a:spLocks noGrp="1"/>
          </p:cNvSpPr>
          <p:nvPr>
            <p:ph type="ftr" sz="quarter" idx="11"/>
          </p:nvPr>
        </p:nvSpPr>
        <p:spPr>
          <a:xfrm>
            <a:off x="4165600" y="6546830"/>
            <a:ext cx="3860800" cy="338554"/>
          </a:xfrm>
          <a:prstGeom prst="rect">
            <a:avLst/>
          </a:prstGeom>
        </p:spPr>
        <p:txBody>
          <a:bodyPr wrap="square">
            <a:spAutoFit/>
          </a:bodyPr>
          <a:lstStyle>
            <a:lvl1pPr algn="ctr">
              <a:defRPr lang="en-US"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t>Present status of LIPAc/IFMIF</a:t>
            </a:r>
          </a:p>
        </p:txBody>
      </p:sp>
      <p:pic>
        <p:nvPicPr>
          <p:cNvPr id="13" name="Picture 12">
            <a:extLst>
              <a:ext uri="{FF2B5EF4-FFF2-40B4-BE49-F238E27FC236}">
                <a16:creationId xmlns:a16="http://schemas.microsoft.com/office/drawing/2014/main" id="{02C92607-D187-3346-B20E-0C25871E7C28}"/>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a:stretch/>
        </p:blipFill>
        <p:spPr>
          <a:xfrm>
            <a:off x="10344472" y="109176"/>
            <a:ext cx="800097" cy="344696"/>
          </a:xfrm>
          <a:prstGeom prst="rect">
            <a:avLst/>
          </a:prstGeom>
          <a:solidFill>
            <a:schemeClr val="bg1"/>
          </a:solidFill>
        </p:spPr>
      </p:pic>
    </p:spTree>
    <p:extLst>
      <p:ext uri="{BB962C8B-B14F-4D97-AF65-F5344CB8AC3E}">
        <p14:creationId xmlns:p14="http://schemas.microsoft.com/office/powerpoint/2010/main" val="312691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03903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62407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51006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48786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46448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81768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ltLang="ja-JP"/>
              <a:t>11/10/22</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Present status of LIPAc/IFMIF</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709388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420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png"/><Relationship Id="rId1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図 12" descr="カレンダー&#10;&#10;中程度の精度で自動的に生成された説明">
            <a:extLst>
              <a:ext uri="{FF2B5EF4-FFF2-40B4-BE49-F238E27FC236}">
                <a16:creationId xmlns:a16="http://schemas.microsoft.com/office/drawing/2014/main" id="{A4F21104-3C2B-1258-5412-7175030295A9}"/>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a:stretch/>
        </p:blipFill>
        <p:spPr>
          <a:xfrm>
            <a:off x="20" y="1282"/>
            <a:ext cx="12191980" cy="6856718"/>
          </a:xfrm>
          <a:prstGeom prst="rect">
            <a:avLst/>
          </a:prstGeom>
        </p:spPr>
      </p:pic>
    </p:spTree>
    <p:extLst>
      <p:ext uri="{BB962C8B-B14F-4D97-AF65-F5344CB8AC3E}">
        <p14:creationId xmlns:p14="http://schemas.microsoft.com/office/powerpoint/2010/main" val="1329681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8">
            <a:extLst>
              <a:ext uri="{FF2B5EF4-FFF2-40B4-BE49-F238E27FC236}">
                <a16:creationId xmlns:a16="http://schemas.microsoft.com/office/drawing/2014/main" id="{E33348D1-2863-7E49-9B4C-3580C3B89C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379" y="2791175"/>
            <a:ext cx="9849520" cy="2965286"/>
          </a:xfrm>
          <a:prstGeom prst="rect">
            <a:avLst/>
          </a:prstGeom>
        </p:spPr>
      </p:pic>
      <p:pic>
        <p:nvPicPr>
          <p:cNvPr id="5" name="図 4"/>
          <p:cNvPicPr>
            <a:picLocks noChangeAspect="1"/>
          </p:cNvPicPr>
          <p:nvPr/>
        </p:nvPicPr>
        <p:blipFill rotWithShape="1">
          <a:blip r:embed="rId3"/>
          <a:srcRect l="35649" t="7225" r="14038" b="5039"/>
          <a:stretch/>
        </p:blipFill>
        <p:spPr>
          <a:xfrm>
            <a:off x="9070122" y="584200"/>
            <a:ext cx="3010181" cy="3499434"/>
          </a:xfrm>
          <a:prstGeom prst="rect">
            <a:avLst/>
          </a:prstGeom>
          <a:ln>
            <a:noFill/>
          </a:ln>
          <a:effectLst>
            <a:softEdge rad="112500"/>
          </a:effectLst>
        </p:spPr>
      </p:pic>
      <p:sp>
        <p:nvSpPr>
          <p:cNvPr id="6" name="TextBox 5">
            <a:extLst>
              <a:ext uri="{FF2B5EF4-FFF2-40B4-BE49-F238E27FC236}">
                <a16:creationId xmlns:a16="http://schemas.microsoft.com/office/drawing/2014/main" id="{85F14427-A4B4-E74F-A0D6-456A41DF6B94}"/>
              </a:ext>
            </a:extLst>
          </p:cNvPr>
          <p:cNvSpPr txBox="1"/>
          <p:nvPr/>
        </p:nvSpPr>
        <p:spPr>
          <a:xfrm>
            <a:off x="10809767" y="326065"/>
            <a:ext cx="184731" cy="461665"/>
          </a:xfrm>
          <a:prstGeom prst="rect">
            <a:avLst/>
          </a:prstGeom>
          <a:noFill/>
        </p:spPr>
        <p:txBody>
          <a:bodyPr wrap="none" rtlCol="0">
            <a:spAutoFit/>
          </a:bodyPr>
          <a:lstStyle/>
          <a:p>
            <a:endParaRPr lang="fr-FR" dirty="0"/>
          </a:p>
        </p:txBody>
      </p:sp>
      <p:sp>
        <p:nvSpPr>
          <p:cNvPr id="7" name="Date Placeholder 6">
            <a:extLst>
              <a:ext uri="{FF2B5EF4-FFF2-40B4-BE49-F238E27FC236}">
                <a16:creationId xmlns:a16="http://schemas.microsoft.com/office/drawing/2014/main" id="{1836CE05-633E-7C49-AA2C-F99FABC3AB3F}"/>
              </a:ext>
            </a:extLst>
          </p:cNvPr>
          <p:cNvSpPr>
            <a:spLocks noGrp="1"/>
          </p:cNvSpPr>
          <p:nvPr>
            <p:ph type="dt" sz="half" idx="10"/>
          </p:nvPr>
        </p:nvSpPr>
        <p:spPr/>
        <p:txBody>
          <a:bodyPr/>
          <a:lstStyle/>
          <a:p>
            <a:r>
              <a:rPr lang="en-US" altLang="ja-JP">
                <a:latin typeface="+mn-lt"/>
              </a:rPr>
              <a:t>11/10/22</a:t>
            </a:r>
            <a:endParaRPr lang="en-US" dirty="0">
              <a:latin typeface="+mn-lt"/>
            </a:endParaRPr>
          </a:p>
        </p:txBody>
      </p:sp>
      <p:sp>
        <p:nvSpPr>
          <p:cNvPr id="8" name="Footer Placeholder 7">
            <a:extLst>
              <a:ext uri="{FF2B5EF4-FFF2-40B4-BE49-F238E27FC236}">
                <a16:creationId xmlns:a16="http://schemas.microsoft.com/office/drawing/2014/main" id="{F2005D69-1BF2-DC41-8B02-95326B358A02}"/>
              </a:ext>
            </a:extLst>
          </p:cNvPr>
          <p:cNvSpPr>
            <a:spLocks noGrp="1"/>
          </p:cNvSpPr>
          <p:nvPr>
            <p:ph type="ftr" sz="quarter" idx="11"/>
          </p:nvPr>
        </p:nvSpPr>
        <p:spPr>
          <a:xfrm>
            <a:off x="3071664" y="6546830"/>
            <a:ext cx="6048672" cy="338554"/>
          </a:xfrm>
        </p:spPr>
        <p:txBody>
          <a:bodyPr/>
          <a:lstStyle/>
          <a:p>
            <a:r>
              <a:rPr lang="en-US"/>
              <a:t>Present status of LIPAc/IFMIF</a:t>
            </a:r>
            <a:endParaRPr lang="en-US" dirty="0">
              <a:latin typeface="+mn-lt"/>
            </a:endParaRPr>
          </a:p>
        </p:txBody>
      </p:sp>
      <p:sp>
        <p:nvSpPr>
          <p:cNvPr id="13" name="TextBox 12">
            <a:extLst>
              <a:ext uri="{FF2B5EF4-FFF2-40B4-BE49-F238E27FC236}">
                <a16:creationId xmlns:a16="http://schemas.microsoft.com/office/drawing/2014/main" id="{A80D55BF-FB4E-D341-81E4-0CCA48412379}"/>
              </a:ext>
            </a:extLst>
          </p:cNvPr>
          <p:cNvSpPr txBox="1"/>
          <p:nvPr/>
        </p:nvSpPr>
        <p:spPr>
          <a:xfrm>
            <a:off x="2742521" y="628122"/>
            <a:ext cx="6817658" cy="1384995"/>
          </a:xfrm>
          <a:prstGeom prst="rect">
            <a:avLst/>
          </a:prstGeom>
          <a:noFill/>
        </p:spPr>
        <p:txBody>
          <a:bodyPr wrap="square" rtlCol="0">
            <a:spAutoFit/>
          </a:bodyPr>
          <a:lstStyle/>
          <a:p>
            <a:pPr algn="ctr"/>
            <a:r>
              <a:rPr lang="en-GB" sz="2800" dirty="0">
                <a:solidFill>
                  <a:srgbClr val="002060"/>
                </a:solidFill>
              </a:rPr>
              <a:t>Japan-Europe scientific collaboration</a:t>
            </a:r>
          </a:p>
          <a:p>
            <a:pPr algn="ctr"/>
            <a:r>
              <a:rPr lang="en-GB" sz="2800" dirty="0">
                <a:solidFill>
                  <a:srgbClr val="002060"/>
                </a:solidFill>
              </a:rPr>
              <a:t>based on in-kind contribution </a:t>
            </a:r>
          </a:p>
          <a:p>
            <a:pPr algn="ctr"/>
            <a:r>
              <a:rPr lang="en-GB" sz="2800" dirty="0">
                <a:solidFill>
                  <a:srgbClr val="002060"/>
                </a:solidFill>
              </a:rPr>
              <a:t>under BA framework</a:t>
            </a:r>
            <a:endParaRPr lang="en-US" sz="2800" dirty="0">
              <a:solidFill>
                <a:srgbClr val="002060"/>
              </a:solidFill>
            </a:endParaRPr>
          </a:p>
        </p:txBody>
      </p:sp>
      <p:grpSp>
        <p:nvGrpSpPr>
          <p:cNvPr id="14" name="Group 13">
            <a:extLst>
              <a:ext uri="{FF2B5EF4-FFF2-40B4-BE49-F238E27FC236}">
                <a16:creationId xmlns:a16="http://schemas.microsoft.com/office/drawing/2014/main" id="{42DC3E9A-0BBD-9842-897F-745057ECD1C9}"/>
              </a:ext>
            </a:extLst>
          </p:cNvPr>
          <p:cNvGrpSpPr/>
          <p:nvPr/>
        </p:nvGrpSpPr>
        <p:grpSpPr>
          <a:xfrm>
            <a:off x="72017" y="715308"/>
            <a:ext cx="3005988" cy="1196648"/>
            <a:chOff x="-818646" y="2160377"/>
            <a:chExt cx="3005988" cy="1196648"/>
          </a:xfrm>
        </p:grpSpPr>
        <p:grpSp>
          <p:nvGrpSpPr>
            <p:cNvPr id="98" name="Group 97">
              <a:extLst>
                <a:ext uri="{FF2B5EF4-FFF2-40B4-BE49-F238E27FC236}">
                  <a16:creationId xmlns:a16="http://schemas.microsoft.com/office/drawing/2014/main" id="{8B502F58-9402-5349-8666-4007917E78FC}"/>
                </a:ext>
              </a:extLst>
            </p:cNvPr>
            <p:cNvGrpSpPr/>
            <p:nvPr/>
          </p:nvGrpSpPr>
          <p:grpSpPr>
            <a:xfrm>
              <a:off x="-818646" y="2160377"/>
              <a:ext cx="3005988" cy="1196648"/>
              <a:chOff x="251520" y="5229199"/>
              <a:chExt cx="3005988" cy="1196648"/>
            </a:xfrm>
          </p:grpSpPr>
          <p:pic>
            <p:nvPicPr>
              <p:cNvPr id="100" name="Picture 99">
                <a:extLst>
                  <a:ext uri="{FF2B5EF4-FFF2-40B4-BE49-F238E27FC236}">
                    <a16:creationId xmlns:a16="http://schemas.microsoft.com/office/drawing/2014/main" id="{434AB6F8-6938-1C43-BB56-CBE693C1E0DD}"/>
                  </a:ext>
                </a:extLst>
              </p:cNvPr>
              <p:cNvPicPr>
                <a:picLocks noChangeAspect="1" noChangeArrowheads="1"/>
              </p:cNvPicPr>
              <p:nvPr/>
            </p:nvPicPr>
            <p:blipFill rotWithShape="1">
              <a:blip r:embed="rId4" cstate="print"/>
              <a:srcRect r="90290" b="22140"/>
              <a:stretch/>
            </p:blipFill>
            <p:spPr bwMode="auto">
              <a:xfrm>
                <a:off x="627364" y="5229199"/>
                <a:ext cx="1072826" cy="554031"/>
              </a:xfrm>
              <a:prstGeom prst="rect">
                <a:avLst/>
              </a:prstGeom>
              <a:noFill/>
              <a:ln w="9525">
                <a:noFill/>
                <a:miter lim="800000"/>
                <a:headEnd/>
                <a:tailEnd/>
              </a:ln>
              <a:effectLst/>
            </p:spPr>
          </p:pic>
          <p:pic>
            <p:nvPicPr>
              <p:cNvPr id="101" name="Picture 17">
                <a:extLst>
                  <a:ext uri="{FF2B5EF4-FFF2-40B4-BE49-F238E27FC236}">
                    <a16:creationId xmlns:a16="http://schemas.microsoft.com/office/drawing/2014/main" id="{8A55D23F-497B-D44C-98F3-71D270388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877" t="8025" r="10733" b="9090"/>
              <a:stretch>
                <a:fillRect/>
              </a:stretch>
            </p:blipFill>
            <p:spPr bwMode="auto">
              <a:xfrm>
                <a:off x="1835697" y="5820702"/>
                <a:ext cx="618774" cy="605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3">
                <a:extLst>
                  <a:ext uri="{FF2B5EF4-FFF2-40B4-BE49-F238E27FC236}">
                    <a16:creationId xmlns:a16="http://schemas.microsoft.com/office/drawing/2014/main" id="{3EEA67EA-7AF4-9341-9550-DF08C3FFA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374" y="5925962"/>
                <a:ext cx="989013" cy="43973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a:extLst>
                  <a:ext uri="{FF2B5EF4-FFF2-40B4-BE49-F238E27FC236}">
                    <a16:creationId xmlns:a16="http://schemas.microsoft.com/office/drawing/2014/main" id="{22CC47C8-A7C9-8B4E-9041-4A20560E8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4286" y="5955542"/>
                <a:ext cx="693222" cy="36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10" descr="Logo CEA 2012 © CEA">
                <a:extLst>
                  <a:ext uri="{FF2B5EF4-FFF2-40B4-BE49-F238E27FC236}">
                    <a16:creationId xmlns:a16="http://schemas.microsoft.com/office/drawing/2014/main" id="{A1808820-CDE3-2241-9C44-25F4CC34BC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5949280"/>
                <a:ext cx="481348" cy="392663"/>
              </a:xfrm>
              <a:prstGeom prst="rect">
                <a:avLst/>
              </a:prstGeom>
              <a:noFill/>
              <a:extLst>
                <a:ext uri="{909E8E84-426E-40DD-AFC4-6F175D3DCCD1}">
                  <a14:hiddenFill xmlns:a14="http://schemas.microsoft.com/office/drawing/2010/main">
                    <a:solidFill>
                      <a:srgbClr val="FFFFFF"/>
                    </a:solidFill>
                  </a14:hiddenFill>
                </a:ext>
              </a:extLst>
            </p:spPr>
          </p:pic>
        </p:grpSp>
        <p:pic>
          <p:nvPicPr>
            <p:cNvPr id="99" name="図 3" descr="QST_LOGO_YOKO.psd">
              <a:extLst>
                <a:ext uri="{FF2B5EF4-FFF2-40B4-BE49-F238E27FC236}">
                  <a16:creationId xmlns:a16="http://schemas.microsoft.com/office/drawing/2014/main" id="{BDA60C9E-7B7D-5E41-BFD6-65BC5A7848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730" y="2231462"/>
              <a:ext cx="1222930" cy="461718"/>
            </a:xfrm>
            <a:prstGeom prst="rect">
              <a:avLst/>
            </a:prstGeom>
            <a:solidFill>
              <a:schemeClr val="bg1"/>
            </a:solidFill>
          </p:spPr>
        </p:pic>
      </p:grpSp>
      <p:sp>
        <p:nvSpPr>
          <p:cNvPr id="15" name="TextBox 3">
            <a:extLst>
              <a:ext uri="{FF2B5EF4-FFF2-40B4-BE49-F238E27FC236}">
                <a16:creationId xmlns:a16="http://schemas.microsoft.com/office/drawing/2014/main" id="{9BDD5548-C91E-344D-A990-5321F4C08035}"/>
              </a:ext>
            </a:extLst>
          </p:cNvPr>
          <p:cNvSpPr txBox="1"/>
          <p:nvPr/>
        </p:nvSpPr>
        <p:spPr>
          <a:xfrm>
            <a:off x="1191652" y="2449620"/>
            <a:ext cx="1560173" cy="523220"/>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US" altLang="ja-JP" b="1" i="1" dirty="0">
                <a:solidFill>
                  <a:srgbClr val="000000"/>
                </a:solidFill>
                <a:latin typeface="+mj-lt"/>
                <a:cs typeface="Arial" panose="020B0604020202020204" pitchFamily="34" charset="0"/>
              </a:rPr>
              <a:t>Ion Source</a:t>
            </a:r>
            <a:r>
              <a:rPr lang="en-GB" b="1" i="1" dirty="0">
                <a:solidFill>
                  <a:srgbClr val="000000"/>
                </a:solidFill>
                <a:latin typeface="+mj-lt"/>
                <a:cs typeface="Arial" panose="020B0604020202020204" pitchFamily="34" charset="0"/>
              </a:rPr>
              <a:t> LEBT</a:t>
            </a:r>
          </a:p>
          <a:p>
            <a:pPr algn="ctr"/>
            <a:r>
              <a:rPr lang="en-GB" i="1" dirty="0">
                <a:solidFill>
                  <a:srgbClr val="000000"/>
                </a:solidFill>
                <a:latin typeface="+mj-lt"/>
                <a:cs typeface="Arial" panose="020B0604020202020204" pitchFamily="34" charset="0"/>
              </a:rPr>
              <a:t>CEA</a:t>
            </a:r>
          </a:p>
        </p:txBody>
      </p:sp>
      <p:sp>
        <p:nvSpPr>
          <p:cNvPr id="16" name="TextBox 4">
            <a:extLst>
              <a:ext uri="{FF2B5EF4-FFF2-40B4-BE49-F238E27FC236}">
                <a16:creationId xmlns:a16="http://schemas.microsoft.com/office/drawing/2014/main" id="{FD0D00B8-F794-C841-9354-F20F6CA4527F}"/>
              </a:ext>
            </a:extLst>
          </p:cNvPr>
          <p:cNvSpPr txBox="1"/>
          <p:nvPr/>
        </p:nvSpPr>
        <p:spPr>
          <a:xfrm>
            <a:off x="2761175" y="2908679"/>
            <a:ext cx="1721764" cy="523220"/>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RFQ</a:t>
            </a:r>
          </a:p>
          <a:p>
            <a:pPr algn="ctr"/>
            <a:r>
              <a:rPr lang="en-GB" i="1" dirty="0">
                <a:solidFill>
                  <a:srgbClr val="000000"/>
                </a:solidFill>
                <a:latin typeface="+mj-lt"/>
                <a:cs typeface="Arial" panose="020B0604020202020204" pitchFamily="34" charset="0"/>
              </a:rPr>
              <a:t>INFN, F4E, QST</a:t>
            </a:r>
          </a:p>
        </p:txBody>
      </p:sp>
      <p:sp>
        <p:nvSpPr>
          <p:cNvPr id="17" name="TextBox 5">
            <a:extLst>
              <a:ext uri="{FF2B5EF4-FFF2-40B4-BE49-F238E27FC236}">
                <a16:creationId xmlns:a16="http://schemas.microsoft.com/office/drawing/2014/main" id="{0B905F1C-4C54-5D49-BEA5-B261DBE6AB93}"/>
              </a:ext>
            </a:extLst>
          </p:cNvPr>
          <p:cNvSpPr txBox="1"/>
          <p:nvPr/>
        </p:nvSpPr>
        <p:spPr>
          <a:xfrm>
            <a:off x="4021530" y="2992522"/>
            <a:ext cx="1872208" cy="523220"/>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MEBT</a:t>
            </a:r>
          </a:p>
          <a:p>
            <a:pPr algn="ctr"/>
            <a:r>
              <a:rPr lang="en-GB" i="1" dirty="0">
                <a:solidFill>
                  <a:srgbClr val="000000"/>
                </a:solidFill>
                <a:latin typeface="+mj-lt"/>
                <a:cs typeface="Arial" panose="020B0604020202020204" pitchFamily="34" charset="0"/>
              </a:rPr>
              <a:t>CIEMAT</a:t>
            </a:r>
          </a:p>
        </p:txBody>
      </p:sp>
      <p:sp>
        <p:nvSpPr>
          <p:cNvPr id="18" name="TextBox 6">
            <a:extLst>
              <a:ext uri="{FF2B5EF4-FFF2-40B4-BE49-F238E27FC236}">
                <a16:creationId xmlns:a16="http://schemas.microsoft.com/office/drawing/2014/main" id="{BFA7A050-3D20-D841-A1E3-3DC7BB465552}"/>
              </a:ext>
            </a:extLst>
          </p:cNvPr>
          <p:cNvSpPr txBox="1"/>
          <p:nvPr/>
        </p:nvSpPr>
        <p:spPr>
          <a:xfrm>
            <a:off x="5451955" y="2873817"/>
            <a:ext cx="1794199" cy="738664"/>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SRF </a:t>
            </a:r>
            <a:r>
              <a:rPr lang="en-GB" b="1" i="1" dirty="0" err="1">
                <a:solidFill>
                  <a:srgbClr val="000000"/>
                </a:solidFill>
                <a:latin typeface="+mj-lt"/>
                <a:cs typeface="Arial" panose="020B0604020202020204" pitchFamily="34" charset="0"/>
              </a:rPr>
              <a:t>Linac</a:t>
            </a:r>
            <a:endParaRPr lang="en-GB" b="1" i="1" dirty="0">
              <a:solidFill>
                <a:srgbClr val="000000"/>
              </a:solidFill>
              <a:latin typeface="+mj-lt"/>
              <a:cs typeface="Arial" panose="020B0604020202020204" pitchFamily="34" charset="0"/>
            </a:endParaRPr>
          </a:p>
          <a:p>
            <a:pPr algn="ctr"/>
            <a:r>
              <a:rPr lang="en-GB" i="1" dirty="0">
                <a:solidFill>
                  <a:srgbClr val="000000"/>
                </a:solidFill>
                <a:latin typeface="+mj-lt"/>
                <a:cs typeface="Arial" panose="020B0604020202020204" pitchFamily="34" charset="0"/>
              </a:rPr>
              <a:t>CEA,</a:t>
            </a:r>
          </a:p>
          <a:p>
            <a:pPr algn="ctr"/>
            <a:r>
              <a:rPr lang="en-GB" i="1" dirty="0">
                <a:solidFill>
                  <a:srgbClr val="000000"/>
                </a:solidFill>
                <a:latin typeface="+mj-lt"/>
                <a:cs typeface="Arial" panose="020B0604020202020204" pitchFamily="34" charset="0"/>
              </a:rPr>
              <a:t>CIEMAT, F4E</a:t>
            </a:r>
          </a:p>
        </p:txBody>
      </p:sp>
      <p:sp>
        <p:nvSpPr>
          <p:cNvPr id="19" name="TextBox 7">
            <a:extLst>
              <a:ext uri="{FF2B5EF4-FFF2-40B4-BE49-F238E27FC236}">
                <a16:creationId xmlns:a16="http://schemas.microsoft.com/office/drawing/2014/main" id="{1FF41F8C-5181-0649-BAA0-C9015C605970}"/>
              </a:ext>
            </a:extLst>
          </p:cNvPr>
          <p:cNvSpPr txBox="1"/>
          <p:nvPr/>
        </p:nvSpPr>
        <p:spPr>
          <a:xfrm>
            <a:off x="7052382" y="3512990"/>
            <a:ext cx="1794199" cy="523220"/>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HEBT</a:t>
            </a:r>
          </a:p>
          <a:p>
            <a:pPr algn="ctr"/>
            <a:r>
              <a:rPr lang="en-GB" i="1" dirty="0">
                <a:solidFill>
                  <a:srgbClr val="000000"/>
                </a:solidFill>
                <a:latin typeface="+mj-lt"/>
                <a:cs typeface="Arial" panose="020B0604020202020204" pitchFamily="34" charset="0"/>
              </a:rPr>
              <a:t>CIEMAT, F4E</a:t>
            </a:r>
          </a:p>
        </p:txBody>
      </p:sp>
      <p:sp>
        <p:nvSpPr>
          <p:cNvPr id="20" name="TextBox 8">
            <a:extLst>
              <a:ext uri="{FF2B5EF4-FFF2-40B4-BE49-F238E27FC236}">
                <a16:creationId xmlns:a16="http://schemas.microsoft.com/office/drawing/2014/main" id="{179BE16A-7AF0-E445-ABA9-0BA92226B42A}"/>
              </a:ext>
            </a:extLst>
          </p:cNvPr>
          <p:cNvSpPr txBox="1"/>
          <p:nvPr/>
        </p:nvSpPr>
        <p:spPr>
          <a:xfrm>
            <a:off x="10398124" y="5200651"/>
            <a:ext cx="1716191" cy="523220"/>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BD</a:t>
            </a:r>
          </a:p>
          <a:p>
            <a:pPr algn="ctr"/>
            <a:r>
              <a:rPr lang="en-GB" i="1" dirty="0">
                <a:solidFill>
                  <a:srgbClr val="000000"/>
                </a:solidFill>
                <a:latin typeface="+mj-lt"/>
                <a:cs typeface="Arial" panose="020B0604020202020204" pitchFamily="34" charset="0"/>
              </a:rPr>
              <a:t>CIEMAT, F4E</a:t>
            </a:r>
          </a:p>
        </p:txBody>
      </p:sp>
      <p:sp>
        <p:nvSpPr>
          <p:cNvPr id="21" name="TextBox 9">
            <a:extLst>
              <a:ext uri="{FF2B5EF4-FFF2-40B4-BE49-F238E27FC236}">
                <a16:creationId xmlns:a16="http://schemas.microsoft.com/office/drawing/2014/main" id="{8C62EA0D-497A-9549-84B3-4A66291ABC57}"/>
              </a:ext>
            </a:extLst>
          </p:cNvPr>
          <p:cNvSpPr txBox="1"/>
          <p:nvPr/>
        </p:nvSpPr>
        <p:spPr>
          <a:xfrm>
            <a:off x="4686150" y="5018177"/>
            <a:ext cx="2394952" cy="738664"/>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Diagnostics</a:t>
            </a:r>
          </a:p>
          <a:p>
            <a:pPr algn="ctr"/>
            <a:r>
              <a:rPr lang="en-GB" i="1" dirty="0">
                <a:solidFill>
                  <a:srgbClr val="000000"/>
                </a:solidFill>
                <a:latin typeface="+mj-lt"/>
                <a:cs typeface="Arial" panose="020B0604020202020204" pitchFamily="34" charset="0"/>
              </a:rPr>
              <a:t>CEA,</a:t>
            </a:r>
          </a:p>
          <a:p>
            <a:pPr algn="ctr"/>
            <a:r>
              <a:rPr lang="en-GB" i="1" dirty="0">
                <a:solidFill>
                  <a:srgbClr val="000000"/>
                </a:solidFill>
                <a:latin typeface="+mj-lt"/>
                <a:cs typeface="Arial" panose="020B0604020202020204" pitchFamily="34" charset="0"/>
              </a:rPr>
              <a:t>CIEMAT, INFN</a:t>
            </a:r>
          </a:p>
        </p:txBody>
      </p:sp>
      <p:sp>
        <p:nvSpPr>
          <p:cNvPr id="22" name="TextBox 10">
            <a:extLst>
              <a:ext uri="{FF2B5EF4-FFF2-40B4-BE49-F238E27FC236}">
                <a16:creationId xmlns:a16="http://schemas.microsoft.com/office/drawing/2014/main" id="{8FE44BC9-0A7F-5E45-817B-FF4643B68608}"/>
              </a:ext>
            </a:extLst>
          </p:cNvPr>
          <p:cNvSpPr txBox="1"/>
          <p:nvPr/>
        </p:nvSpPr>
        <p:spPr>
          <a:xfrm>
            <a:off x="2915647" y="4829033"/>
            <a:ext cx="2028225" cy="954107"/>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RF Power System</a:t>
            </a:r>
          </a:p>
          <a:p>
            <a:pPr algn="ctr"/>
            <a:r>
              <a:rPr lang="en-GB" i="1" dirty="0">
                <a:solidFill>
                  <a:srgbClr val="000000"/>
                </a:solidFill>
                <a:latin typeface="+mj-lt"/>
                <a:cs typeface="Arial" panose="020B0604020202020204" pitchFamily="34" charset="0"/>
              </a:rPr>
              <a:t>CIEMAT,</a:t>
            </a:r>
          </a:p>
          <a:p>
            <a:pPr algn="ctr"/>
            <a:r>
              <a:rPr lang="en-GB" i="1" dirty="0">
                <a:solidFill>
                  <a:srgbClr val="000000"/>
                </a:solidFill>
                <a:latin typeface="+mj-lt"/>
                <a:cs typeface="Arial" panose="020B0604020202020204" pitchFamily="34" charset="0"/>
              </a:rPr>
              <a:t>CEA,</a:t>
            </a:r>
          </a:p>
          <a:p>
            <a:pPr algn="ctr"/>
            <a:r>
              <a:rPr lang="en-GB" i="1" dirty="0">
                <a:solidFill>
                  <a:srgbClr val="000000"/>
                </a:solidFill>
                <a:latin typeface="+mj-lt"/>
                <a:cs typeface="Arial" panose="020B0604020202020204" pitchFamily="34" charset="0"/>
              </a:rPr>
              <a:t>SCK·CEN</a:t>
            </a:r>
          </a:p>
        </p:txBody>
      </p:sp>
      <p:cxnSp>
        <p:nvCxnSpPr>
          <p:cNvPr id="23" name="Straight Arrow Connector 22">
            <a:extLst>
              <a:ext uri="{FF2B5EF4-FFF2-40B4-BE49-F238E27FC236}">
                <a16:creationId xmlns:a16="http://schemas.microsoft.com/office/drawing/2014/main" id="{B410591D-CF84-0649-8584-DD9C3095734C}"/>
              </a:ext>
            </a:extLst>
          </p:cNvPr>
          <p:cNvCxnSpPr/>
          <p:nvPr/>
        </p:nvCxnSpPr>
        <p:spPr>
          <a:xfrm>
            <a:off x="810974" y="3864257"/>
            <a:ext cx="9205023" cy="1906473"/>
          </a:xfrm>
          <a:prstGeom prst="straightConnector1">
            <a:avLst/>
          </a:prstGeom>
          <a:ln>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12">
            <a:extLst>
              <a:ext uri="{FF2B5EF4-FFF2-40B4-BE49-F238E27FC236}">
                <a16:creationId xmlns:a16="http://schemas.microsoft.com/office/drawing/2014/main" id="{B126E4B8-7339-1F4F-9730-2BA3A3F48CCB}"/>
              </a:ext>
            </a:extLst>
          </p:cNvPr>
          <p:cNvSpPr txBox="1"/>
          <p:nvPr/>
        </p:nvSpPr>
        <p:spPr>
          <a:xfrm rot="657934">
            <a:off x="4749316" y="4461593"/>
            <a:ext cx="710611" cy="369332"/>
          </a:xfrm>
          <a:prstGeom prst="rect">
            <a:avLst/>
          </a:prstGeom>
          <a:noFill/>
        </p:spPr>
        <p:txBody>
          <a:bodyPr wrap="non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r>
              <a:rPr lang="en-GB" dirty="0">
                <a:solidFill>
                  <a:schemeClr val="tx1">
                    <a:lumMod val="65000"/>
                    <a:lumOff val="35000"/>
                  </a:schemeClr>
                </a:solidFill>
                <a:latin typeface="Arial" panose="020B0604020202020204" pitchFamily="34" charset="0"/>
                <a:cs typeface="Arial" panose="020B0604020202020204" pitchFamily="34" charset="0"/>
              </a:rPr>
              <a:t>36 m</a:t>
            </a:r>
          </a:p>
        </p:txBody>
      </p:sp>
      <p:pic>
        <p:nvPicPr>
          <p:cNvPr id="25" name="図 14" descr="イタリア国旗.bmp">
            <a:extLst>
              <a:ext uri="{FF2B5EF4-FFF2-40B4-BE49-F238E27FC236}">
                <a16:creationId xmlns:a16="http://schemas.microsoft.com/office/drawing/2014/main" id="{86074355-1689-7C41-8517-DBAC624A261D}"/>
              </a:ext>
            </a:extLst>
          </p:cNvPr>
          <p:cNvPicPr>
            <a:picLocks noChangeAspect="1"/>
          </p:cNvPicPr>
          <p:nvPr/>
        </p:nvPicPr>
        <p:blipFill>
          <a:blip r:embed="rId10" cstate="print"/>
          <a:srcRect/>
          <a:stretch>
            <a:fillRect/>
          </a:stretch>
        </p:blipFill>
        <p:spPr bwMode="auto">
          <a:xfrm>
            <a:off x="2852751" y="2624119"/>
            <a:ext cx="450508" cy="288000"/>
          </a:xfrm>
          <a:prstGeom prst="rect">
            <a:avLst/>
          </a:prstGeom>
          <a:noFill/>
          <a:ln w="9525">
            <a:noFill/>
            <a:miter lim="800000"/>
            <a:headEnd/>
            <a:tailEnd/>
          </a:ln>
        </p:spPr>
      </p:pic>
      <p:pic>
        <p:nvPicPr>
          <p:cNvPr id="26" name="図 15" descr="フランス国旗.bmp">
            <a:extLst>
              <a:ext uri="{FF2B5EF4-FFF2-40B4-BE49-F238E27FC236}">
                <a16:creationId xmlns:a16="http://schemas.microsoft.com/office/drawing/2014/main" id="{D10DC15C-1CEE-D74B-A276-1BFD725341B5}"/>
              </a:ext>
            </a:extLst>
          </p:cNvPr>
          <p:cNvPicPr>
            <a:picLocks noChangeAspect="1"/>
          </p:cNvPicPr>
          <p:nvPr/>
        </p:nvPicPr>
        <p:blipFill>
          <a:blip r:embed="rId11" cstate="print"/>
          <a:srcRect/>
          <a:stretch>
            <a:fillRect/>
          </a:stretch>
        </p:blipFill>
        <p:spPr bwMode="auto">
          <a:xfrm>
            <a:off x="1746228" y="2187664"/>
            <a:ext cx="451020" cy="288000"/>
          </a:xfrm>
          <a:prstGeom prst="rect">
            <a:avLst/>
          </a:prstGeom>
          <a:noFill/>
          <a:ln w="9525">
            <a:noFill/>
            <a:miter lim="800000"/>
            <a:headEnd/>
            <a:tailEnd/>
          </a:ln>
        </p:spPr>
      </p:pic>
      <p:pic>
        <p:nvPicPr>
          <p:cNvPr id="27" name="図 16" descr="スペイン国旗.bmp">
            <a:extLst>
              <a:ext uri="{FF2B5EF4-FFF2-40B4-BE49-F238E27FC236}">
                <a16:creationId xmlns:a16="http://schemas.microsoft.com/office/drawing/2014/main" id="{261FE92E-3928-BA41-9680-014168C0C16D}"/>
              </a:ext>
            </a:extLst>
          </p:cNvPr>
          <p:cNvPicPr>
            <a:picLocks noChangeAspect="1"/>
          </p:cNvPicPr>
          <p:nvPr/>
        </p:nvPicPr>
        <p:blipFill>
          <a:blip r:embed="rId12" cstate="print"/>
          <a:srcRect/>
          <a:stretch>
            <a:fillRect/>
          </a:stretch>
        </p:blipFill>
        <p:spPr bwMode="auto">
          <a:xfrm>
            <a:off x="4729408" y="2746101"/>
            <a:ext cx="456452" cy="288000"/>
          </a:xfrm>
          <a:prstGeom prst="rect">
            <a:avLst/>
          </a:prstGeom>
          <a:noFill/>
          <a:ln w="9525">
            <a:noFill/>
            <a:miter lim="800000"/>
            <a:headEnd/>
            <a:tailEnd/>
          </a:ln>
        </p:spPr>
      </p:pic>
      <p:pic>
        <p:nvPicPr>
          <p:cNvPr id="28" name="Picture 208" descr="JA">
            <a:extLst>
              <a:ext uri="{FF2B5EF4-FFF2-40B4-BE49-F238E27FC236}">
                <a16:creationId xmlns:a16="http://schemas.microsoft.com/office/drawing/2014/main" id="{E2B81D93-ED9B-8040-8A56-C45F9BE6F99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12267" y="2626806"/>
            <a:ext cx="469333" cy="288000"/>
          </a:xfrm>
          <a:prstGeom prst="rect">
            <a:avLst/>
          </a:prstGeom>
          <a:gradFill rotWithShape="1">
            <a:gsLst>
              <a:gs pos="0">
                <a:srgbClr val="6699FF"/>
              </a:gs>
              <a:gs pos="100000">
                <a:srgbClr val="FFFFFF"/>
              </a:gs>
            </a:gsLst>
            <a:lin ang="5400000" scaled="1"/>
          </a:gradFill>
          <a:ln>
            <a:noFill/>
          </a:ln>
          <a:extLs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9" name="図 18" descr="スペイン国旗.bmp">
            <a:extLst>
              <a:ext uri="{FF2B5EF4-FFF2-40B4-BE49-F238E27FC236}">
                <a16:creationId xmlns:a16="http://schemas.microsoft.com/office/drawing/2014/main" id="{91811BDE-287E-C740-B0D2-397F745A2207}"/>
              </a:ext>
            </a:extLst>
          </p:cNvPr>
          <p:cNvPicPr>
            <a:picLocks noChangeAspect="1"/>
          </p:cNvPicPr>
          <p:nvPr/>
        </p:nvPicPr>
        <p:blipFill>
          <a:blip r:embed="rId12" cstate="print"/>
          <a:srcRect/>
          <a:stretch>
            <a:fillRect/>
          </a:stretch>
        </p:blipFill>
        <p:spPr bwMode="auto">
          <a:xfrm>
            <a:off x="7448380" y="3248226"/>
            <a:ext cx="456452" cy="288000"/>
          </a:xfrm>
          <a:prstGeom prst="rect">
            <a:avLst/>
          </a:prstGeom>
          <a:noFill/>
          <a:ln w="9525">
            <a:noFill/>
            <a:miter lim="800000"/>
            <a:headEnd/>
            <a:tailEnd/>
          </a:ln>
        </p:spPr>
      </p:pic>
      <p:pic>
        <p:nvPicPr>
          <p:cNvPr id="30" name="図 19" descr="スペイン国旗.bmp">
            <a:extLst>
              <a:ext uri="{FF2B5EF4-FFF2-40B4-BE49-F238E27FC236}">
                <a16:creationId xmlns:a16="http://schemas.microsoft.com/office/drawing/2014/main" id="{CC62BE7A-C3FD-5C42-B164-B2B2E9A2F309}"/>
              </a:ext>
            </a:extLst>
          </p:cNvPr>
          <p:cNvPicPr>
            <a:picLocks noChangeAspect="1"/>
          </p:cNvPicPr>
          <p:nvPr/>
        </p:nvPicPr>
        <p:blipFill>
          <a:blip r:embed="rId12" cstate="print"/>
          <a:srcRect/>
          <a:stretch>
            <a:fillRect/>
          </a:stretch>
        </p:blipFill>
        <p:spPr bwMode="auto">
          <a:xfrm>
            <a:off x="10742646" y="4892995"/>
            <a:ext cx="456452" cy="288000"/>
          </a:xfrm>
          <a:prstGeom prst="rect">
            <a:avLst/>
          </a:prstGeom>
          <a:noFill/>
          <a:ln w="9525">
            <a:noFill/>
            <a:miter lim="800000"/>
            <a:headEnd/>
            <a:tailEnd/>
          </a:ln>
        </p:spPr>
      </p:pic>
      <p:pic>
        <p:nvPicPr>
          <p:cNvPr id="31" name="図 20" descr="フランス国旗.bmp">
            <a:extLst>
              <a:ext uri="{FF2B5EF4-FFF2-40B4-BE49-F238E27FC236}">
                <a16:creationId xmlns:a16="http://schemas.microsoft.com/office/drawing/2014/main" id="{D429FB66-FD08-5347-8320-91B039B5449B}"/>
              </a:ext>
            </a:extLst>
          </p:cNvPr>
          <p:cNvPicPr>
            <a:picLocks noChangeAspect="1"/>
          </p:cNvPicPr>
          <p:nvPr/>
        </p:nvPicPr>
        <p:blipFill>
          <a:blip r:embed="rId11" cstate="print"/>
          <a:srcRect/>
          <a:stretch>
            <a:fillRect/>
          </a:stretch>
        </p:blipFill>
        <p:spPr bwMode="auto">
          <a:xfrm>
            <a:off x="6123544" y="2181628"/>
            <a:ext cx="451020" cy="288000"/>
          </a:xfrm>
          <a:prstGeom prst="rect">
            <a:avLst/>
          </a:prstGeom>
          <a:noFill/>
          <a:ln w="9525">
            <a:noFill/>
            <a:miter lim="800000"/>
            <a:headEnd/>
            <a:tailEnd/>
          </a:ln>
        </p:spPr>
      </p:pic>
      <p:sp>
        <p:nvSpPr>
          <p:cNvPr id="32" name="TextBox 10">
            <a:extLst>
              <a:ext uri="{FF2B5EF4-FFF2-40B4-BE49-F238E27FC236}">
                <a16:creationId xmlns:a16="http://schemas.microsoft.com/office/drawing/2014/main" id="{1689AB1C-A9A0-CB4A-963A-E1E8599F2887}"/>
              </a:ext>
            </a:extLst>
          </p:cNvPr>
          <p:cNvSpPr txBox="1"/>
          <p:nvPr/>
        </p:nvSpPr>
        <p:spPr>
          <a:xfrm>
            <a:off x="1153439" y="4404280"/>
            <a:ext cx="2028225" cy="1384995"/>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a:solidFill>
                  <a:srgbClr val="000000"/>
                </a:solidFill>
                <a:latin typeface="+mj-lt"/>
                <a:cs typeface="Arial" panose="020B0604020202020204" pitchFamily="34" charset="0"/>
              </a:rPr>
              <a:t>Control System</a:t>
            </a:r>
          </a:p>
          <a:p>
            <a:pPr algn="ctr"/>
            <a:r>
              <a:rPr lang="en-GB" i="1" dirty="0">
                <a:solidFill>
                  <a:srgbClr val="000000"/>
                </a:solidFill>
                <a:latin typeface="+mj-lt"/>
                <a:cs typeface="Arial" panose="020B0604020202020204" pitchFamily="34" charset="0"/>
              </a:rPr>
              <a:t>QST,</a:t>
            </a:r>
          </a:p>
          <a:p>
            <a:pPr algn="ctr"/>
            <a:r>
              <a:rPr lang="en-GB" i="1" dirty="0">
                <a:solidFill>
                  <a:srgbClr val="000000"/>
                </a:solidFill>
                <a:latin typeface="+mj-lt"/>
                <a:cs typeface="Arial" panose="020B0604020202020204" pitchFamily="34" charset="0"/>
              </a:rPr>
              <a:t>CIEMAT,</a:t>
            </a:r>
          </a:p>
          <a:p>
            <a:pPr algn="ctr"/>
            <a:r>
              <a:rPr lang="en-GB" i="1" dirty="0">
                <a:solidFill>
                  <a:srgbClr val="000000"/>
                </a:solidFill>
                <a:latin typeface="+mj-lt"/>
                <a:cs typeface="Arial" panose="020B0604020202020204" pitchFamily="34" charset="0"/>
              </a:rPr>
              <a:t>CEA,</a:t>
            </a:r>
          </a:p>
          <a:p>
            <a:pPr algn="ctr"/>
            <a:r>
              <a:rPr lang="en-GB" altLang="ja-JP" i="1" dirty="0">
                <a:solidFill>
                  <a:srgbClr val="000000"/>
                </a:solidFill>
                <a:latin typeface="+mj-lt"/>
                <a:cs typeface="Arial" panose="020B0604020202020204" pitchFamily="34" charset="0"/>
              </a:rPr>
              <a:t>INFN, </a:t>
            </a:r>
          </a:p>
          <a:p>
            <a:pPr algn="ctr"/>
            <a:r>
              <a:rPr lang="en-GB" altLang="ja-JP" i="1" dirty="0">
                <a:solidFill>
                  <a:srgbClr val="000000"/>
                </a:solidFill>
                <a:latin typeface="+mj-lt"/>
                <a:cs typeface="Arial" panose="020B0604020202020204" pitchFamily="34" charset="0"/>
              </a:rPr>
              <a:t>F4E</a:t>
            </a:r>
          </a:p>
        </p:txBody>
      </p:sp>
      <p:pic>
        <p:nvPicPr>
          <p:cNvPr id="33" name="図 24" descr="スペイン国旗.bmp">
            <a:extLst>
              <a:ext uri="{FF2B5EF4-FFF2-40B4-BE49-F238E27FC236}">
                <a16:creationId xmlns:a16="http://schemas.microsoft.com/office/drawing/2014/main" id="{7B8813B5-291A-8647-9DA6-F6B29A116BEF}"/>
              </a:ext>
            </a:extLst>
          </p:cNvPr>
          <p:cNvPicPr>
            <a:picLocks noChangeAspect="1"/>
          </p:cNvPicPr>
          <p:nvPr/>
        </p:nvPicPr>
        <p:blipFill>
          <a:blip r:embed="rId12" cstate="print"/>
          <a:srcRect/>
          <a:stretch>
            <a:fillRect/>
          </a:stretch>
        </p:blipFill>
        <p:spPr bwMode="auto">
          <a:xfrm>
            <a:off x="5978994" y="5793845"/>
            <a:ext cx="456452" cy="288000"/>
          </a:xfrm>
          <a:prstGeom prst="rect">
            <a:avLst/>
          </a:prstGeom>
          <a:noFill/>
          <a:ln w="9525">
            <a:noFill/>
            <a:miter lim="800000"/>
            <a:headEnd/>
            <a:tailEnd/>
          </a:ln>
        </p:spPr>
      </p:pic>
      <p:pic>
        <p:nvPicPr>
          <p:cNvPr id="34" name="図 25" descr="フランス国旗.bmp">
            <a:extLst>
              <a:ext uri="{FF2B5EF4-FFF2-40B4-BE49-F238E27FC236}">
                <a16:creationId xmlns:a16="http://schemas.microsoft.com/office/drawing/2014/main" id="{E9D95E4D-C2E1-2041-A72B-5184DA58B0EC}"/>
              </a:ext>
            </a:extLst>
          </p:cNvPr>
          <p:cNvPicPr>
            <a:picLocks noChangeAspect="1"/>
          </p:cNvPicPr>
          <p:nvPr/>
        </p:nvPicPr>
        <p:blipFill>
          <a:blip r:embed="rId11" cstate="print"/>
          <a:srcRect/>
          <a:stretch>
            <a:fillRect/>
          </a:stretch>
        </p:blipFill>
        <p:spPr bwMode="auto">
          <a:xfrm>
            <a:off x="5440671" y="5793858"/>
            <a:ext cx="451020" cy="288000"/>
          </a:xfrm>
          <a:prstGeom prst="rect">
            <a:avLst/>
          </a:prstGeom>
          <a:noFill/>
          <a:ln w="9525">
            <a:noFill/>
            <a:miter lim="800000"/>
            <a:headEnd/>
            <a:tailEnd/>
          </a:ln>
        </p:spPr>
      </p:pic>
      <p:pic>
        <p:nvPicPr>
          <p:cNvPr id="35" name="図 26" descr="スペイン国旗.bmp">
            <a:extLst>
              <a:ext uri="{FF2B5EF4-FFF2-40B4-BE49-F238E27FC236}">
                <a16:creationId xmlns:a16="http://schemas.microsoft.com/office/drawing/2014/main" id="{C5FAD4DA-EE1B-E04C-B124-831541B68FBF}"/>
              </a:ext>
            </a:extLst>
          </p:cNvPr>
          <p:cNvPicPr>
            <a:picLocks noChangeAspect="1"/>
          </p:cNvPicPr>
          <p:nvPr/>
        </p:nvPicPr>
        <p:blipFill>
          <a:blip r:embed="rId12" cstate="print"/>
          <a:srcRect/>
          <a:stretch>
            <a:fillRect/>
          </a:stretch>
        </p:blipFill>
        <p:spPr bwMode="auto">
          <a:xfrm>
            <a:off x="3467508" y="5793845"/>
            <a:ext cx="456452" cy="288000"/>
          </a:xfrm>
          <a:prstGeom prst="rect">
            <a:avLst/>
          </a:prstGeom>
          <a:noFill/>
          <a:ln w="9525">
            <a:noFill/>
            <a:miter lim="800000"/>
            <a:headEnd/>
            <a:tailEnd/>
          </a:ln>
        </p:spPr>
      </p:pic>
      <p:pic>
        <p:nvPicPr>
          <p:cNvPr id="36" name="図 27" descr="フランス国旗.bmp">
            <a:extLst>
              <a:ext uri="{FF2B5EF4-FFF2-40B4-BE49-F238E27FC236}">
                <a16:creationId xmlns:a16="http://schemas.microsoft.com/office/drawing/2014/main" id="{9555536D-ADF0-DA44-A733-8E6FCC3BAB52}"/>
              </a:ext>
            </a:extLst>
          </p:cNvPr>
          <p:cNvPicPr>
            <a:picLocks noChangeAspect="1"/>
          </p:cNvPicPr>
          <p:nvPr/>
        </p:nvPicPr>
        <p:blipFill>
          <a:blip r:embed="rId11" cstate="print"/>
          <a:srcRect/>
          <a:stretch>
            <a:fillRect/>
          </a:stretch>
        </p:blipFill>
        <p:spPr bwMode="auto">
          <a:xfrm>
            <a:off x="4008547" y="6151077"/>
            <a:ext cx="451020" cy="288000"/>
          </a:xfrm>
          <a:prstGeom prst="rect">
            <a:avLst/>
          </a:prstGeom>
          <a:noFill/>
          <a:ln w="9525">
            <a:noFill/>
            <a:miter lim="800000"/>
            <a:headEnd/>
            <a:tailEnd/>
          </a:ln>
        </p:spPr>
      </p:pic>
      <p:pic>
        <p:nvPicPr>
          <p:cNvPr id="37" name="Picture 2" descr="L:\@六ヶ所BA\H26年度\5月\ベルギー国旗.jpg">
            <a:extLst>
              <a:ext uri="{FF2B5EF4-FFF2-40B4-BE49-F238E27FC236}">
                <a16:creationId xmlns:a16="http://schemas.microsoft.com/office/drawing/2014/main" id="{F7277983-A723-554D-B1A6-892C7B59E10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7508" y="6154898"/>
            <a:ext cx="432000" cy="288000"/>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38" name="図 29" descr="イタリア国旗.bmp">
            <a:extLst>
              <a:ext uri="{FF2B5EF4-FFF2-40B4-BE49-F238E27FC236}">
                <a16:creationId xmlns:a16="http://schemas.microsoft.com/office/drawing/2014/main" id="{553E7016-F6A4-6D41-A808-3D9D26F7F708}"/>
              </a:ext>
            </a:extLst>
          </p:cNvPr>
          <p:cNvPicPr>
            <a:picLocks noChangeAspect="1"/>
          </p:cNvPicPr>
          <p:nvPr/>
        </p:nvPicPr>
        <p:blipFill>
          <a:blip r:embed="rId10" cstate="print"/>
          <a:srcRect/>
          <a:stretch>
            <a:fillRect/>
          </a:stretch>
        </p:blipFill>
        <p:spPr bwMode="auto">
          <a:xfrm>
            <a:off x="1694776" y="6151077"/>
            <a:ext cx="450508" cy="288000"/>
          </a:xfrm>
          <a:prstGeom prst="rect">
            <a:avLst/>
          </a:prstGeom>
          <a:noFill/>
          <a:ln w="9525">
            <a:noFill/>
            <a:miter lim="800000"/>
            <a:headEnd/>
            <a:tailEnd/>
          </a:ln>
        </p:spPr>
      </p:pic>
      <p:pic>
        <p:nvPicPr>
          <p:cNvPr id="39" name="Picture 208" descr="JA">
            <a:extLst>
              <a:ext uri="{FF2B5EF4-FFF2-40B4-BE49-F238E27FC236}">
                <a16:creationId xmlns:a16="http://schemas.microsoft.com/office/drawing/2014/main" id="{6A6CA115-93AB-7144-BB07-BFA0225992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5087" y="5787508"/>
            <a:ext cx="469333" cy="288000"/>
          </a:xfrm>
          <a:prstGeom prst="rect">
            <a:avLst/>
          </a:prstGeom>
          <a:gradFill rotWithShape="1">
            <a:gsLst>
              <a:gs pos="0">
                <a:srgbClr val="6699FF"/>
              </a:gs>
              <a:gs pos="100000">
                <a:srgbClr val="FFFFFF"/>
              </a:gs>
            </a:gsLst>
            <a:lin ang="5400000" scaled="1"/>
          </a:gradFill>
          <a:ln>
            <a:noFill/>
          </a:ln>
          <a:extLs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40" name="図 31" descr="スペイン国旗.bmp">
            <a:extLst>
              <a:ext uri="{FF2B5EF4-FFF2-40B4-BE49-F238E27FC236}">
                <a16:creationId xmlns:a16="http://schemas.microsoft.com/office/drawing/2014/main" id="{3BBC8E14-DF74-0048-AB2C-307303D88512}"/>
              </a:ext>
            </a:extLst>
          </p:cNvPr>
          <p:cNvPicPr>
            <a:picLocks noChangeAspect="1"/>
          </p:cNvPicPr>
          <p:nvPr/>
        </p:nvPicPr>
        <p:blipFill>
          <a:blip r:embed="rId12" cstate="print"/>
          <a:srcRect/>
          <a:stretch>
            <a:fillRect/>
          </a:stretch>
        </p:blipFill>
        <p:spPr bwMode="auto">
          <a:xfrm>
            <a:off x="1981178" y="5787508"/>
            <a:ext cx="456452" cy="288000"/>
          </a:xfrm>
          <a:prstGeom prst="rect">
            <a:avLst/>
          </a:prstGeom>
          <a:noFill/>
          <a:ln w="9525">
            <a:noFill/>
            <a:miter lim="800000"/>
            <a:headEnd/>
            <a:tailEnd/>
          </a:ln>
        </p:spPr>
      </p:pic>
      <p:pic>
        <p:nvPicPr>
          <p:cNvPr id="41" name="図 32" descr="フランス国旗.bmp">
            <a:extLst>
              <a:ext uri="{FF2B5EF4-FFF2-40B4-BE49-F238E27FC236}">
                <a16:creationId xmlns:a16="http://schemas.microsoft.com/office/drawing/2014/main" id="{C19E120A-5696-104A-B2E4-A76FD4A9A1CD}"/>
              </a:ext>
            </a:extLst>
          </p:cNvPr>
          <p:cNvPicPr>
            <a:picLocks noChangeAspect="1"/>
          </p:cNvPicPr>
          <p:nvPr/>
        </p:nvPicPr>
        <p:blipFill>
          <a:blip r:embed="rId11" cstate="print"/>
          <a:srcRect/>
          <a:stretch>
            <a:fillRect/>
          </a:stretch>
        </p:blipFill>
        <p:spPr bwMode="auto">
          <a:xfrm>
            <a:off x="2527649" y="5787508"/>
            <a:ext cx="451020" cy="288000"/>
          </a:xfrm>
          <a:prstGeom prst="rect">
            <a:avLst/>
          </a:prstGeom>
          <a:noFill/>
          <a:ln w="9525">
            <a:noFill/>
            <a:miter lim="800000"/>
            <a:headEnd/>
            <a:tailEnd/>
          </a:ln>
        </p:spPr>
      </p:pic>
      <p:pic>
        <p:nvPicPr>
          <p:cNvPr id="42" name="Picture 208" descr="JA">
            <a:extLst>
              <a:ext uri="{FF2B5EF4-FFF2-40B4-BE49-F238E27FC236}">
                <a16:creationId xmlns:a16="http://schemas.microsoft.com/office/drawing/2014/main" id="{35EF2DE5-EA9A-5C4D-A5B0-D0DAEA6CD9C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5114" y="6146726"/>
            <a:ext cx="469333" cy="288000"/>
          </a:xfrm>
          <a:prstGeom prst="rect">
            <a:avLst/>
          </a:prstGeom>
          <a:gradFill rotWithShape="1">
            <a:gsLst>
              <a:gs pos="0">
                <a:srgbClr val="6699FF"/>
              </a:gs>
              <a:gs pos="100000">
                <a:srgbClr val="FFFFFF"/>
              </a:gs>
            </a:gsLst>
            <a:lin ang="5400000" scaled="1"/>
          </a:gradFill>
          <a:ln>
            <a:noFill/>
          </a:ln>
          <a:extLs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43" name="TextBox 6">
            <a:extLst>
              <a:ext uri="{FF2B5EF4-FFF2-40B4-BE49-F238E27FC236}">
                <a16:creationId xmlns:a16="http://schemas.microsoft.com/office/drawing/2014/main" id="{9F863CC3-9FC8-8541-8C06-0AFDC0A4F29C}"/>
              </a:ext>
            </a:extLst>
          </p:cNvPr>
          <p:cNvSpPr txBox="1"/>
          <p:nvPr/>
        </p:nvSpPr>
        <p:spPr>
          <a:xfrm>
            <a:off x="6765597" y="2542495"/>
            <a:ext cx="1794199" cy="523220"/>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b="1" i="1" dirty="0" err="1">
                <a:solidFill>
                  <a:srgbClr val="000000"/>
                </a:solidFill>
                <a:latin typeface="+mj-lt"/>
                <a:cs typeface="Arial" panose="020B0604020202020204" pitchFamily="34" charset="0"/>
              </a:rPr>
              <a:t>Cryoplant</a:t>
            </a:r>
            <a:endParaRPr lang="en-GB" b="1" i="1" dirty="0">
              <a:solidFill>
                <a:srgbClr val="000000"/>
              </a:solidFill>
              <a:latin typeface="+mj-lt"/>
              <a:cs typeface="Arial" panose="020B0604020202020204" pitchFamily="34" charset="0"/>
            </a:endParaRPr>
          </a:p>
          <a:p>
            <a:pPr algn="ctr"/>
            <a:r>
              <a:rPr lang="en-GB" i="1" dirty="0">
                <a:solidFill>
                  <a:srgbClr val="000000"/>
                </a:solidFill>
                <a:latin typeface="+mj-lt"/>
                <a:cs typeface="Arial" panose="020B0604020202020204" pitchFamily="34" charset="0"/>
              </a:rPr>
              <a:t>CEA, QST</a:t>
            </a:r>
          </a:p>
        </p:txBody>
      </p:sp>
      <p:pic>
        <p:nvPicPr>
          <p:cNvPr id="44" name="図 47" descr="フランス国旗.bmp">
            <a:extLst>
              <a:ext uri="{FF2B5EF4-FFF2-40B4-BE49-F238E27FC236}">
                <a16:creationId xmlns:a16="http://schemas.microsoft.com/office/drawing/2014/main" id="{60B93A4C-8F20-5F4E-8E8F-B3FC99296770}"/>
              </a:ext>
            </a:extLst>
          </p:cNvPr>
          <p:cNvPicPr>
            <a:picLocks noChangeAspect="1"/>
          </p:cNvPicPr>
          <p:nvPr/>
        </p:nvPicPr>
        <p:blipFill>
          <a:blip r:embed="rId11" cstate="print"/>
          <a:srcRect/>
          <a:stretch>
            <a:fillRect/>
          </a:stretch>
        </p:blipFill>
        <p:spPr bwMode="auto">
          <a:xfrm>
            <a:off x="7151083" y="2253722"/>
            <a:ext cx="451020" cy="288000"/>
          </a:xfrm>
          <a:prstGeom prst="rect">
            <a:avLst/>
          </a:prstGeom>
          <a:noFill/>
          <a:ln w="9525">
            <a:noFill/>
            <a:miter lim="800000"/>
            <a:headEnd/>
            <a:tailEnd/>
          </a:ln>
        </p:spPr>
      </p:pic>
      <p:pic>
        <p:nvPicPr>
          <p:cNvPr id="45" name="Picture 4" descr="æ¬§å·é£åã®æ">
            <a:extLst>
              <a:ext uri="{FF2B5EF4-FFF2-40B4-BE49-F238E27FC236}">
                <a16:creationId xmlns:a16="http://schemas.microsoft.com/office/drawing/2014/main" id="{D44A1510-88C5-4D49-B9F6-70EAA0A4990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02195" y="2621918"/>
            <a:ext cx="432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æ¬§å·é£åã®æ">
            <a:extLst>
              <a:ext uri="{FF2B5EF4-FFF2-40B4-BE49-F238E27FC236}">
                <a16:creationId xmlns:a16="http://schemas.microsoft.com/office/drawing/2014/main" id="{419B017E-A37B-0246-B453-91431872566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09766" y="2569853"/>
            <a:ext cx="432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図 38" descr="スペイン国旗.bmp">
            <a:extLst>
              <a:ext uri="{FF2B5EF4-FFF2-40B4-BE49-F238E27FC236}">
                <a16:creationId xmlns:a16="http://schemas.microsoft.com/office/drawing/2014/main" id="{E6837E2B-FE78-C149-BF0D-B44F13C3AABB}"/>
              </a:ext>
            </a:extLst>
          </p:cNvPr>
          <p:cNvPicPr>
            <a:picLocks noChangeAspect="1"/>
          </p:cNvPicPr>
          <p:nvPr/>
        </p:nvPicPr>
        <p:blipFill>
          <a:blip r:embed="rId12" cstate="print"/>
          <a:srcRect/>
          <a:stretch>
            <a:fillRect/>
          </a:stretch>
        </p:blipFill>
        <p:spPr bwMode="auto">
          <a:xfrm>
            <a:off x="5828499" y="2562324"/>
            <a:ext cx="456452" cy="288000"/>
          </a:xfrm>
          <a:prstGeom prst="rect">
            <a:avLst/>
          </a:prstGeom>
          <a:noFill/>
          <a:ln w="9525">
            <a:noFill/>
            <a:miter lim="800000"/>
            <a:headEnd/>
            <a:tailEnd/>
          </a:ln>
        </p:spPr>
      </p:pic>
      <p:pic>
        <p:nvPicPr>
          <p:cNvPr id="48" name="Picture 4" descr="æ¬§å·é£åã®æ">
            <a:extLst>
              <a:ext uri="{FF2B5EF4-FFF2-40B4-BE49-F238E27FC236}">
                <a16:creationId xmlns:a16="http://schemas.microsoft.com/office/drawing/2014/main" id="{588552C7-97C2-234F-892D-915762CB72F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00411" y="3250247"/>
            <a:ext cx="432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æ¬§å·é£åã®æ">
            <a:extLst>
              <a:ext uri="{FF2B5EF4-FFF2-40B4-BE49-F238E27FC236}">
                <a16:creationId xmlns:a16="http://schemas.microsoft.com/office/drawing/2014/main" id="{4049BC46-AD9A-1947-843D-E4055D8EB98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293790" y="4886845"/>
            <a:ext cx="432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8" descr="JA">
            <a:extLst>
              <a:ext uri="{FF2B5EF4-FFF2-40B4-BE49-F238E27FC236}">
                <a16:creationId xmlns:a16="http://schemas.microsoft.com/office/drawing/2014/main" id="{351592E3-8487-FF42-8CC3-21668012F8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21" y="2257156"/>
            <a:ext cx="469333" cy="288000"/>
          </a:xfrm>
          <a:prstGeom prst="rect">
            <a:avLst/>
          </a:prstGeom>
          <a:gradFill rotWithShape="1">
            <a:gsLst>
              <a:gs pos="0">
                <a:srgbClr val="6699FF"/>
              </a:gs>
              <a:gs pos="100000">
                <a:srgbClr val="FFFFFF"/>
              </a:gs>
            </a:gsLst>
            <a:lin ang="5400000" scaled="1"/>
          </a:gradFill>
          <a:ln>
            <a:noFill/>
          </a:ln>
          <a:extLs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51" name="図 42" descr="イタリア国旗.bmp">
            <a:extLst>
              <a:ext uri="{FF2B5EF4-FFF2-40B4-BE49-F238E27FC236}">
                <a16:creationId xmlns:a16="http://schemas.microsoft.com/office/drawing/2014/main" id="{14550190-7FC9-844D-AFB9-8165AC94CA35}"/>
              </a:ext>
            </a:extLst>
          </p:cNvPr>
          <p:cNvPicPr>
            <a:picLocks noChangeAspect="1"/>
          </p:cNvPicPr>
          <p:nvPr/>
        </p:nvPicPr>
        <p:blipFill>
          <a:blip r:embed="rId10" cstate="print"/>
          <a:srcRect/>
          <a:stretch>
            <a:fillRect/>
          </a:stretch>
        </p:blipFill>
        <p:spPr bwMode="auto">
          <a:xfrm>
            <a:off x="5695774" y="6151077"/>
            <a:ext cx="450508" cy="288000"/>
          </a:xfrm>
          <a:prstGeom prst="rect">
            <a:avLst/>
          </a:prstGeom>
          <a:noFill/>
          <a:ln w="9525">
            <a:noFill/>
            <a:miter lim="800000"/>
            <a:headEnd/>
            <a:tailEnd/>
          </a:ln>
        </p:spPr>
      </p:pic>
      <p:pic>
        <p:nvPicPr>
          <p:cNvPr id="52" name="Picture 4" descr="æ¬§å·é£åã®æ">
            <a:extLst>
              <a:ext uri="{FF2B5EF4-FFF2-40B4-BE49-F238E27FC236}">
                <a16:creationId xmlns:a16="http://schemas.microsoft.com/office/drawing/2014/main" id="{15110711-6094-EC4E-8C2B-F9DB6FE4BA2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54570" y="6151077"/>
            <a:ext cx="432001" cy="28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9">
            <a:extLst>
              <a:ext uri="{FF2B5EF4-FFF2-40B4-BE49-F238E27FC236}">
                <a16:creationId xmlns:a16="http://schemas.microsoft.com/office/drawing/2014/main" id="{2A52EE9B-9C86-6E45-A5DA-72A53F5324F9}"/>
              </a:ext>
            </a:extLst>
          </p:cNvPr>
          <p:cNvSpPr txBox="1"/>
          <p:nvPr/>
        </p:nvSpPr>
        <p:spPr>
          <a:xfrm>
            <a:off x="6765554" y="5299921"/>
            <a:ext cx="2168895" cy="830997"/>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pPr algn="ctr"/>
            <a:r>
              <a:rPr lang="en-GB" sz="1600" b="1" i="1" dirty="0">
                <a:solidFill>
                  <a:srgbClr val="000000"/>
                </a:solidFill>
                <a:latin typeface="+mj-lt"/>
                <a:cs typeface="Arial" panose="020B0604020202020204" pitchFamily="34" charset="0"/>
              </a:rPr>
              <a:t>Building, Auxiliaries, </a:t>
            </a:r>
          </a:p>
          <a:p>
            <a:pPr algn="ctr"/>
            <a:r>
              <a:rPr lang="en-GB" sz="1600" b="1" i="1" dirty="0">
                <a:solidFill>
                  <a:srgbClr val="000000"/>
                </a:solidFill>
                <a:latin typeface="+mj-lt"/>
                <a:cs typeface="Arial" panose="020B0604020202020204" pitchFamily="34" charset="0"/>
              </a:rPr>
              <a:t>System Installation</a:t>
            </a:r>
          </a:p>
          <a:p>
            <a:pPr algn="ctr"/>
            <a:r>
              <a:rPr lang="en-GB" sz="1600" i="1" dirty="0">
                <a:solidFill>
                  <a:srgbClr val="000000"/>
                </a:solidFill>
                <a:latin typeface="+mj-lt"/>
                <a:cs typeface="Arial" panose="020B0604020202020204" pitchFamily="34" charset="0"/>
              </a:rPr>
              <a:t>QST</a:t>
            </a:r>
          </a:p>
        </p:txBody>
      </p:sp>
      <p:sp>
        <p:nvSpPr>
          <p:cNvPr id="57" name="TextBox 56">
            <a:extLst>
              <a:ext uri="{FF2B5EF4-FFF2-40B4-BE49-F238E27FC236}">
                <a16:creationId xmlns:a16="http://schemas.microsoft.com/office/drawing/2014/main" id="{9DFC0F02-8275-1047-82AE-7104D6741BD8}"/>
              </a:ext>
            </a:extLst>
          </p:cNvPr>
          <p:cNvSpPr txBox="1"/>
          <p:nvPr/>
        </p:nvSpPr>
        <p:spPr>
          <a:xfrm>
            <a:off x="9976291" y="1297740"/>
            <a:ext cx="1210973" cy="400110"/>
          </a:xfrm>
          <a:prstGeom prst="rect">
            <a:avLst/>
          </a:prstGeom>
          <a:noFill/>
        </p:spPr>
        <p:txBody>
          <a:bodyPr wrap="none" rtlCol="0">
            <a:spAutoFit/>
          </a:bodyPr>
          <a:lstStyle/>
          <a:p>
            <a:r>
              <a:rPr lang="en-GB"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Rokkasho</a:t>
            </a:r>
            <a:endParaRPr lang="en-GB"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5" name="Picture 4" descr="æ¬§å·é£åã®æ">
            <a:extLst>
              <a:ext uri="{FF2B5EF4-FFF2-40B4-BE49-F238E27FC236}">
                <a16:creationId xmlns:a16="http://schemas.microsoft.com/office/drawing/2014/main" id="{2C4709C1-CE2D-5D46-A021-D7D141546D4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08547" y="5787508"/>
            <a:ext cx="432001" cy="288000"/>
          </a:xfrm>
          <a:prstGeom prst="rect">
            <a:avLst/>
          </a:prstGeom>
          <a:noFill/>
          <a:extLst>
            <a:ext uri="{909E8E84-426E-40DD-AFC4-6F175D3DCCD1}">
              <a14:hiddenFill xmlns:a14="http://schemas.microsoft.com/office/drawing/2010/main">
                <a:solidFill>
                  <a:srgbClr val="FFFFFF"/>
                </a:solidFill>
              </a14:hiddenFill>
            </a:ext>
          </a:extLst>
        </p:spPr>
      </p:pic>
      <p:sp>
        <p:nvSpPr>
          <p:cNvPr id="108" name="タイトル 1"/>
          <p:cNvSpPr txBox="1">
            <a:spLocks noChangeAspect="1"/>
          </p:cNvSpPr>
          <p:nvPr/>
        </p:nvSpPr>
        <p:spPr>
          <a:xfrm>
            <a:off x="1775520" y="116632"/>
            <a:ext cx="8280920"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err="1">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LIPAc</a:t>
            </a:r>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 Engineering Validation in Rokkasho</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pic>
        <p:nvPicPr>
          <p:cNvPr id="4" name="図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64554" y="1271692"/>
            <a:ext cx="265406" cy="423794"/>
          </a:xfrm>
          <a:prstGeom prst="rect">
            <a:avLst/>
          </a:prstGeom>
        </p:spPr>
      </p:pic>
    </p:spTree>
    <p:extLst>
      <p:ext uri="{BB962C8B-B14F-4D97-AF65-F5344CB8AC3E}">
        <p14:creationId xmlns:p14="http://schemas.microsoft.com/office/powerpoint/2010/main" val="263220185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839416" y="1052736"/>
            <a:ext cx="1521570" cy="584775"/>
          </a:xfrm>
          <a:prstGeom prst="rect">
            <a:avLst/>
          </a:prstGeom>
          <a:noFill/>
        </p:spPr>
        <p:txBody>
          <a:bodyPr wrap="none" rtlCol="0">
            <a:spAutoFit/>
          </a:bodyPr>
          <a:lstStyle/>
          <a:p>
            <a:r>
              <a:rPr kumimoji="1" lang="en-US" altLang="ja-JP" sz="3200" dirty="0">
                <a:solidFill>
                  <a:srgbClr val="0000FF"/>
                </a:solidFill>
              </a:rPr>
              <a:t>Phase-B</a:t>
            </a:r>
            <a:endParaRPr kumimoji="1" lang="ja-JP" altLang="en-US" sz="3200" dirty="0">
              <a:solidFill>
                <a:srgbClr val="0000FF"/>
              </a:solidFill>
            </a:endParaRPr>
          </a:p>
        </p:txBody>
      </p:sp>
      <p:grpSp>
        <p:nvGrpSpPr>
          <p:cNvPr id="49" name="グループ化 48"/>
          <p:cNvGrpSpPr/>
          <p:nvPr/>
        </p:nvGrpSpPr>
        <p:grpSpPr>
          <a:xfrm>
            <a:off x="2135560" y="3861048"/>
            <a:ext cx="9254405" cy="2864458"/>
            <a:chOff x="2135560" y="3861048"/>
            <a:chExt cx="9254405" cy="2864458"/>
          </a:xfrm>
        </p:grpSpPr>
        <p:pic>
          <p:nvPicPr>
            <p:cNvPr id="6" name="図 5"/>
            <p:cNvPicPr>
              <a:picLocks noChangeAspect="1"/>
            </p:cNvPicPr>
            <p:nvPr/>
          </p:nvPicPr>
          <p:blipFill rotWithShape="1">
            <a:blip r:embed="rId2">
              <a:clrChange>
                <a:clrFrom>
                  <a:srgbClr val="FFFFFF"/>
                </a:clrFrom>
                <a:clrTo>
                  <a:srgbClr val="FFFFFF">
                    <a:alpha val="0"/>
                  </a:srgbClr>
                </a:clrTo>
              </a:clrChange>
            </a:blip>
            <a:srcRect l="4475" t="30331" r="3499" b="19057"/>
            <a:stretch/>
          </p:blipFill>
          <p:spPr>
            <a:xfrm>
              <a:off x="2135560" y="3861048"/>
              <a:ext cx="9254405" cy="2864458"/>
            </a:xfrm>
            <a:prstGeom prst="rect">
              <a:avLst/>
            </a:prstGeom>
          </p:spPr>
        </p:pic>
        <p:cxnSp>
          <p:nvCxnSpPr>
            <p:cNvPr id="15" name="直線コネクタ 14"/>
            <p:cNvCxnSpPr/>
            <p:nvPr/>
          </p:nvCxnSpPr>
          <p:spPr>
            <a:xfrm flipH="1">
              <a:off x="6240016" y="5167479"/>
              <a:ext cx="288032" cy="4937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7536160" y="5373216"/>
              <a:ext cx="252028" cy="432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rot="504673">
              <a:off x="6480789" y="5777107"/>
              <a:ext cx="644728" cy="461665"/>
            </a:xfrm>
            <a:prstGeom prst="rect">
              <a:avLst/>
            </a:prstGeom>
            <a:noFill/>
          </p:spPr>
          <p:txBody>
            <a:bodyPr wrap="none" rtlCol="0">
              <a:spAutoFit/>
            </a:bodyPr>
            <a:lstStyle/>
            <a:p>
              <a:r>
                <a:rPr kumimoji="1" lang="en-US" altLang="ja-JP" b="1" dirty="0">
                  <a:solidFill>
                    <a:schemeClr val="accent2"/>
                  </a:solidFill>
                </a:rPr>
                <a:t>SRF</a:t>
              </a:r>
              <a:endParaRPr kumimoji="1" lang="ja-JP" altLang="en-US" b="1" dirty="0">
                <a:solidFill>
                  <a:schemeClr val="accent2"/>
                </a:solidFill>
              </a:endParaRPr>
            </a:p>
          </p:txBody>
        </p:sp>
        <p:sp>
          <p:nvSpPr>
            <p:cNvPr id="45" name="テキスト ボックス 44"/>
            <p:cNvSpPr txBox="1"/>
            <p:nvPr/>
          </p:nvSpPr>
          <p:spPr>
            <a:xfrm>
              <a:off x="4708448" y="4402259"/>
              <a:ext cx="617477"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RFQ</a:t>
              </a:r>
              <a:endParaRPr kumimoji="1" lang="ja-JP" altLang="en-US" sz="1600" b="1" dirty="0">
                <a:latin typeface="Arial" panose="020B0604020202020204" pitchFamily="34" charset="0"/>
                <a:cs typeface="Arial" panose="020B0604020202020204" pitchFamily="34" charset="0"/>
              </a:endParaRPr>
            </a:p>
          </p:txBody>
        </p:sp>
        <p:sp>
          <p:nvSpPr>
            <p:cNvPr id="46" name="テキスト ボックス 45"/>
            <p:cNvSpPr txBox="1"/>
            <p:nvPr/>
          </p:nvSpPr>
          <p:spPr>
            <a:xfrm>
              <a:off x="5895474" y="4479310"/>
              <a:ext cx="764953"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MEBT</a:t>
              </a:r>
              <a:endParaRPr kumimoji="1" lang="ja-JP" altLang="en-US" sz="1600" b="1" dirty="0">
                <a:latin typeface="Arial" panose="020B0604020202020204" pitchFamily="34" charset="0"/>
                <a:cs typeface="Arial" panose="020B0604020202020204" pitchFamily="34" charset="0"/>
              </a:endParaRPr>
            </a:p>
          </p:txBody>
        </p:sp>
        <p:sp>
          <p:nvSpPr>
            <p:cNvPr id="47" name="テキスト ボックス 46"/>
            <p:cNvSpPr txBox="1"/>
            <p:nvPr/>
          </p:nvSpPr>
          <p:spPr>
            <a:xfrm>
              <a:off x="7824948" y="4805988"/>
              <a:ext cx="891591"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D-Plate</a:t>
              </a:r>
              <a:endParaRPr kumimoji="1" lang="ja-JP" altLang="en-US" sz="1600" b="1" dirty="0">
                <a:latin typeface="Arial" panose="020B0604020202020204" pitchFamily="34" charset="0"/>
                <a:cs typeface="Arial" panose="020B0604020202020204" pitchFamily="34" charset="0"/>
              </a:endParaRPr>
            </a:p>
          </p:txBody>
        </p:sp>
        <p:sp>
          <p:nvSpPr>
            <p:cNvPr id="48" name="テキスト ボックス 47"/>
            <p:cNvSpPr txBox="1"/>
            <p:nvPr/>
          </p:nvSpPr>
          <p:spPr>
            <a:xfrm>
              <a:off x="8758398" y="4963151"/>
              <a:ext cx="740908"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HEBT</a:t>
              </a:r>
              <a:endParaRPr kumimoji="1" lang="ja-JP" altLang="en-US" sz="1600" b="1" dirty="0">
                <a:latin typeface="Arial" panose="020B0604020202020204" pitchFamily="34" charset="0"/>
                <a:cs typeface="Arial" panose="020B0604020202020204" pitchFamily="34" charset="0"/>
              </a:endParaRPr>
            </a:p>
          </p:txBody>
        </p:sp>
      </p:grpSp>
      <p:sp>
        <p:nvSpPr>
          <p:cNvPr id="3" name="日付プレースホルダー 2"/>
          <p:cNvSpPr>
            <a:spLocks noGrp="1"/>
          </p:cNvSpPr>
          <p:nvPr>
            <p:ph type="dt" sz="half" idx="10"/>
          </p:nvPr>
        </p:nvSpPr>
        <p:spPr>
          <a:xfrm>
            <a:off x="10840" y="6546830"/>
            <a:ext cx="1054117" cy="125448"/>
          </a:xfrm>
        </p:spPr>
        <p:txBody>
          <a:bodyPr/>
          <a:lstStyle/>
          <a:p>
            <a:r>
              <a:rPr lang="en-US" altLang="ja-JP"/>
              <a:t>11/10/22</a:t>
            </a:r>
            <a:endParaRPr lang="en-US" dirty="0"/>
          </a:p>
        </p:txBody>
      </p:sp>
      <p:sp>
        <p:nvSpPr>
          <p:cNvPr id="4" name="フッター プレースホルダー 3"/>
          <p:cNvSpPr>
            <a:spLocks noGrp="1"/>
          </p:cNvSpPr>
          <p:nvPr>
            <p:ph type="ftr" sz="quarter" idx="11"/>
          </p:nvPr>
        </p:nvSpPr>
        <p:spPr>
          <a:xfrm>
            <a:off x="4165600" y="6546830"/>
            <a:ext cx="4306664" cy="194538"/>
          </a:xfrm>
        </p:spPr>
        <p:txBody>
          <a:bodyPr/>
          <a:lstStyle/>
          <a:p>
            <a:r>
              <a:rPr lang="en-US"/>
              <a:t>Present status of LIPAc/IFMIF</a:t>
            </a:r>
            <a:endParaRPr lang="en-US" dirty="0"/>
          </a:p>
        </p:txBody>
      </p:sp>
      <p:sp>
        <p:nvSpPr>
          <p:cNvPr id="24" name="タイトル 1"/>
          <p:cNvSpPr txBox="1">
            <a:spLocks noChangeAspect="1"/>
          </p:cNvSpPr>
          <p:nvPr/>
        </p:nvSpPr>
        <p:spPr>
          <a:xfrm>
            <a:off x="1775520" y="116632"/>
            <a:ext cx="8280920"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ja-JP"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Stepped</a:t>
            </a:r>
            <a:r>
              <a:rPr lang="ja-JP" altLang="en-US"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 </a:t>
            </a:r>
            <a:r>
              <a:rPr lang="en-US" altLang="ja-JP"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approach toward CW/9MeV</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
        <p:nvSpPr>
          <p:cNvPr id="10" name="テキスト ボックス 9"/>
          <p:cNvSpPr txBox="1"/>
          <p:nvPr/>
        </p:nvSpPr>
        <p:spPr>
          <a:xfrm>
            <a:off x="767408" y="2636912"/>
            <a:ext cx="1726755" cy="584775"/>
          </a:xfrm>
          <a:prstGeom prst="rect">
            <a:avLst/>
          </a:prstGeom>
          <a:noFill/>
        </p:spPr>
        <p:txBody>
          <a:bodyPr wrap="none" rtlCol="0">
            <a:spAutoFit/>
          </a:bodyPr>
          <a:lstStyle/>
          <a:p>
            <a:r>
              <a:rPr kumimoji="1" lang="en-US" altLang="ja-JP" sz="3200" dirty="0">
                <a:solidFill>
                  <a:schemeClr val="accent6">
                    <a:lumMod val="75000"/>
                  </a:schemeClr>
                </a:solidFill>
              </a:rPr>
              <a:t>Phase-B+</a:t>
            </a:r>
            <a:endParaRPr kumimoji="1" lang="ja-JP" altLang="en-US" sz="3200" dirty="0">
              <a:solidFill>
                <a:schemeClr val="accent6">
                  <a:lumMod val="75000"/>
                </a:schemeClr>
              </a:solidFill>
            </a:endParaRPr>
          </a:p>
        </p:txBody>
      </p:sp>
      <p:sp>
        <p:nvSpPr>
          <p:cNvPr id="11" name="テキスト ボックス 10"/>
          <p:cNvSpPr txBox="1"/>
          <p:nvPr/>
        </p:nvSpPr>
        <p:spPr>
          <a:xfrm>
            <a:off x="767408" y="4365104"/>
            <a:ext cx="1521570" cy="584775"/>
          </a:xfrm>
          <a:prstGeom prst="rect">
            <a:avLst/>
          </a:prstGeom>
          <a:noFill/>
        </p:spPr>
        <p:txBody>
          <a:bodyPr wrap="none" rtlCol="0">
            <a:spAutoFit/>
          </a:bodyPr>
          <a:lstStyle/>
          <a:p>
            <a:r>
              <a:rPr kumimoji="1" lang="en-US" altLang="ja-JP" sz="3200" dirty="0">
                <a:solidFill>
                  <a:schemeClr val="accent2"/>
                </a:solidFill>
              </a:rPr>
              <a:t>Phase-C</a:t>
            </a:r>
            <a:endParaRPr kumimoji="1" lang="ja-JP" altLang="en-US" sz="3200" dirty="0">
              <a:solidFill>
                <a:schemeClr val="accent2"/>
              </a:solidFill>
            </a:endParaRPr>
          </a:p>
        </p:txBody>
      </p:sp>
      <p:sp>
        <p:nvSpPr>
          <p:cNvPr id="22" name="テキスト ボックス 21"/>
          <p:cNvSpPr txBox="1"/>
          <p:nvPr/>
        </p:nvSpPr>
        <p:spPr>
          <a:xfrm>
            <a:off x="10373673" y="2852936"/>
            <a:ext cx="1757982" cy="707886"/>
          </a:xfrm>
          <a:prstGeom prst="rect">
            <a:avLst/>
          </a:prstGeom>
          <a:noFill/>
        </p:spPr>
        <p:txBody>
          <a:bodyPr wrap="none" rtlCol="0">
            <a:spAutoFit/>
          </a:bodyPr>
          <a:lstStyle/>
          <a:p>
            <a:pPr algn="ctr"/>
            <a:r>
              <a:rPr kumimoji="1" lang="en-US" altLang="ja-JP" sz="2000" b="1" dirty="0">
                <a:solidFill>
                  <a:schemeClr val="accent6">
                    <a:lumMod val="75000"/>
                  </a:schemeClr>
                </a:solidFill>
              </a:rPr>
              <a:t>Beam dump</a:t>
            </a:r>
          </a:p>
          <a:p>
            <a:pPr algn="ctr"/>
            <a:r>
              <a:rPr kumimoji="1" lang="en-US" altLang="ja-JP" sz="2000" b="1" dirty="0">
                <a:solidFill>
                  <a:schemeClr val="accent6">
                    <a:lumMod val="75000"/>
                  </a:schemeClr>
                </a:solidFill>
              </a:rPr>
              <a:t>0.625 MW, CW</a:t>
            </a:r>
            <a:endParaRPr kumimoji="1" lang="ja-JP" altLang="en-US" sz="2000" b="1" dirty="0">
              <a:solidFill>
                <a:schemeClr val="accent6">
                  <a:lumMod val="75000"/>
                </a:schemeClr>
              </a:solidFill>
            </a:endParaRPr>
          </a:p>
        </p:txBody>
      </p:sp>
      <p:cxnSp>
        <p:nvCxnSpPr>
          <p:cNvPr id="28" name="直線矢印コネクタ 27"/>
          <p:cNvCxnSpPr/>
          <p:nvPr/>
        </p:nvCxnSpPr>
        <p:spPr>
          <a:xfrm flipH="1">
            <a:off x="10200456" y="3429000"/>
            <a:ext cx="216024" cy="36004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924168" y="2206020"/>
            <a:ext cx="739305" cy="338554"/>
          </a:xfrm>
          <a:prstGeom prst="rect">
            <a:avLst/>
          </a:prstGeom>
          <a:noFill/>
        </p:spPr>
        <p:txBody>
          <a:bodyPr wrap="none" rtlCol="0">
            <a:spAutoFit/>
          </a:bodyPr>
          <a:lstStyle/>
          <a:p>
            <a:r>
              <a:rPr kumimoji="1" lang="en-US" altLang="ja-JP" sz="1600" b="1" dirty="0">
                <a:solidFill>
                  <a:srgbClr val="0000FF"/>
                </a:solidFill>
              </a:rPr>
              <a:t>5 MeV</a:t>
            </a:r>
            <a:endParaRPr kumimoji="1" lang="ja-JP" altLang="en-US" sz="1600" b="1" dirty="0">
              <a:solidFill>
                <a:srgbClr val="0000FF"/>
              </a:solidFill>
            </a:endParaRPr>
          </a:p>
        </p:txBody>
      </p:sp>
      <p:sp>
        <p:nvSpPr>
          <p:cNvPr id="32" name="テキスト ボックス 31"/>
          <p:cNvSpPr txBox="1"/>
          <p:nvPr/>
        </p:nvSpPr>
        <p:spPr>
          <a:xfrm>
            <a:off x="5619180" y="3643511"/>
            <a:ext cx="739305" cy="338554"/>
          </a:xfrm>
          <a:prstGeom prst="rect">
            <a:avLst/>
          </a:prstGeom>
          <a:noFill/>
        </p:spPr>
        <p:txBody>
          <a:bodyPr wrap="none" rtlCol="0">
            <a:spAutoFit/>
          </a:bodyPr>
          <a:lstStyle/>
          <a:p>
            <a:r>
              <a:rPr kumimoji="1" lang="en-US" altLang="ja-JP" sz="1600" b="1" dirty="0">
                <a:solidFill>
                  <a:srgbClr val="0000FF"/>
                </a:solidFill>
              </a:rPr>
              <a:t>5 MeV</a:t>
            </a:r>
            <a:endParaRPr kumimoji="1" lang="ja-JP" altLang="en-US" sz="1600" b="1" dirty="0">
              <a:solidFill>
                <a:srgbClr val="0000FF"/>
              </a:solidFill>
            </a:endParaRPr>
          </a:p>
        </p:txBody>
      </p:sp>
      <p:sp>
        <p:nvSpPr>
          <p:cNvPr id="33" name="テキスト ボックス 32"/>
          <p:cNvSpPr txBox="1"/>
          <p:nvPr/>
        </p:nvSpPr>
        <p:spPr>
          <a:xfrm>
            <a:off x="7539583" y="5835377"/>
            <a:ext cx="739305" cy="338554"/>
          </a:xfrm>
          <a:prstGeom prst="rect">
            <a:avLst/>
          </a:prstGeom>
          <a:noFill/>
        </p:spPr>
        <p:txBody>
          <a:bodyPr wrap="none" rtlCol="0">
            <a:spAutoFit/>
          </a:bodyPr>
          <a:lstStyle/>
          <a:p>
            <a:r>
              <a:rPr kumimoji="1" lang="en-US" altLang="ja-JP" sz="1600" b="1" dirty="0">
                <a:solidFill>
                  <a:schemeClr val="accent2"/>
                </a:solidFill>
              </a:rPr>
              <a:t>9 MeV</a:t>
            </a:r>
            <a:endParaRPr kumimoji="1" lang="ja-JP" altLang="en-US" sz="1600" b="1" dirty="0">
              <a:solidFill>
                <a:schemeClr val="accent2"/>
              </a:solidFill>
            </a:endParaRPr>
          </a:p>
        </p:txBody>
      </p:sp>
      <p:sp>
        <p:nvSpPr>
          <p:cNvPr id="34" name="テキスト ボックス 33"/>
          <p:cNvSpPr txBox="1"/>
          <p:nvPr/>
        </p:nvSpPr>
        <p:spPr>
          <a:xfrm>
            <a:off x="5451351" y="5619353"/>
            <a:ext cx="739305" cy="338554"/>
          </a:xfrm>
          <a:prstGeom prst="rect">
            <a:avLst/>
          </a:prstGeom>
          <a:noFill/>
        </p:spPr>
        <p:txBody>
          <a:bodyPr wrap="none" rtlCol="0">
            <a:spAutoFit/>
          </a:bodyPr>
          <a:lstStyle/>
          <a:p>
            <a:r>
              <a:rPr kumimoji="1" lang="en-US" altLang="ja-JP" sz="1600" b="1" dirty="0">
                <a:solidFill>
                  <a:srgbClr val="0000FF"/>
                </a:solidFill>
              </a:rPr>
              <a:t>5 MeV</a:t>
            </a:r>
            <a:endParaRPr kumimoji="1" lang="ja-JP" altLang="en-US" sz="1600" b="1" dirty="0">
              <a:solidFill>
                <a:srgbClr val="0000FF"/>
              </a:solidFill>
            </a:endParaRPr>
          </a:p>
        </p:txBody>
      </p:sp>
      <p:grpSp>
        <p:nvGrpSpPr>
          <p:cNvPr id="27" name="グループ化 26"/>
          <p:cNvGrpSpPr/>
          <p:nvPr/>
        </p:nvGrpSpPr>
        <p:grpSpPr>
          <a:xfrm>
            <a:off x="1775520" y="2060848"/>
            <a:ext cx="10056209" cy="2800191"/>
            <a:chOff x="1775520" y="2060848"/>
            <a:chExt cx="10056209" cy="2800191"/>
          </a:xfrm>
        </p:grpSpPr>
        <p:pic>
          <p:nvPicPr>
            <p:cNvPr id="5" name="図 4"/>
            <p:cNvPicPr>
              <a:picLocks noChangeAspect="1"/>
            </p:cNvPicPr>
            <p:nvPr/>
          </p:nvPicPr>
          <p:blipFill rotWithShape="1">
            <a:blip r:embed="rId3">
              <a:clrChange>
                <a:clrFrom>
                  <a:srgbClr val="FFFFFF"/>
                </a:clrFrom>
                <a:clrTo>
                  <a:srgbClr val="FFFFFF">
                    <a:alpha val="0"/>
                  </a:srgbClr>
                </a:clrTo>
              </a:clrChange>
            </a:blip>
            <a:srcRect t="30006" b="20516"/>
            <a:stretch/>
          </p:blipFill>
          <p:spPr>
            <a:xfrm>
              <a:off x="1775520" y="2060848"/>
              <a:ext cx="10056209" cy="2800191"/>
            </a:xfrm>
            <a:prstGeom prst="rect">
              <a:avLst/>
            </a:prstGeom>
          </p:spPr>
        </p:pic>
        <p:cxnSp>
          <p:nvCxnSpPr>
            <p:cNvPr id="13" name="直線コネクタ 12"/>
            <p:cNvCxnSpPr/>
            <p:nvPr/>
          </p:nvCxnSpPr>
          <p:spPr>
            <a:xfrm flipH="1">
              <a:off x="6384032" y="2996952"/>
              <a:ext cx="504056" cy="86409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7608168" y="3212976"/>
              <a:ext cx="504056" cy="86409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rot="480421">
              <a:off x="5835937" y="4035110"/>
              <a:ext cx="2298193" cy="400110"/>
            </a:xfrm>
            <a:prstGeom prst="rect">
              <a:avLst/>
            </a:prstGeom>
            <a:noFill/>
          </p:spPr>
          <p:txBody>
            <a:bodyPr wrap="none" rtlCol="0">
              <a:spAutoFit/>
            </a:bodyPr>
            <a:lstStyle/>
            <a:p>
              <a:r>
                <a:rPr kumimoji="1" lang="en-US" altLang="ja-JP" sz="2000" b="1" dirty="0">
                  <a:solidFill>
                    <a:schemeClr val="accent6">
                      <a:lumMod val="75000"/>
                    </a:schemeClr>
                  </a:solidFill>
                </a:rPr>
                <a:t>Beam transport line</a:t>
              </a:r>
              <a:endParaRPr kumimoji="1" lang="ja-JP" altLang="en-US" sz="2000" b="1" dirty="0">
                <a:solidFill>
                  <a:schemeClr val="accent6">
                    <a:lumMod val="75000"/>
                  </a:schemeClr>
                </a:solidFill>
              </a:endParaRPr>
            </a:p>
          </p:txBody>
        </p:sp>
        <p:sp>
          <p:nvSpPr>
            <p:cNvPr id="41" name="テキスト ボックス 40"/>
            <p:cNvSpPr txBox="1"/>
            <p:nvPr/>
          </p:nvSpPr>
          <p:spPr>
            <a:xfrm>
              <a:off x="4927523" y="2711571"/>
              <a:ext cx="617477"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RFQ</a:t>
              </a:r>
              <a:endParaRPr kumimoji="1" lang="ja-JP" altLang="en-US" sz="1600" b="1" dirty="0">
                <a:latin typeface="Arial" panose="020B0604020202020204" pitchFamily="34" charset="0"/>
                <a:cs typeface="Arial" panose="020B0604020202020204" pitchFamily="34" charset="0"/>
              </a:endParaRPr>
            </a:p>
          </p:txBody>
        </p:sp>
        <p:sp>
          <p:nvSpPr>
            <p:cNvPr id="42" name="テキスト ボックス 41"/>
            <p:cNvSpPr txBox="1"/>
            <p:nvPr/>
          </p:nvSpPr>
          <p:spPr>
            <a:xfrm>
              <a:off x="6114549" y="2788622"/>
              <a:ext cx="764953"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MEBT</a:t>
              </a:r>
              <a:endParaRPr kumimoji="1" lang="ja-JP" altLang="en-US" sz="1600" b="1" dirty="0">
                <a:latin typeface="Arial" panose="020B0604020202020204" pitchFamily="34" charset="0"/>
                <a:cs typeface="Arial" panose="020B0604020202020204" pitchFamily="34" charset="0"/>
              </a:endParaRPr>
            </a:p>
          </p:txBody>
        </p:sp>
        <p:sp>
          <p:nvSpPr>
            <p:cNvPr id="43" name="テキスト ボックス 42"/>
            <p:cNvSpPr txBox="1"/>
            <p:nvPr/>
          </p:nvSpPr>
          <p:spPr>
            <a:xfrm>
              <a:off x="8044023" y="3115300"/>
              <a:ext cx="891591"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D-Plate</a:t>
              </a:r>
              <a:endParaRPr kumimoji="1" lang="ja-JP" altLang="en-US" sz="1600" b="1" dirty="0">
                <a:latin typeface="Arial" panose="020B0604020202020204" pitchFamily="34" charset="0"/>
                <a:cs typeface="Arial" panose="020B0604020202020204" pitchFamily="34" charset="0"/>
              </a:endParaRPr>
            </a:p>
          </p:txBody>
        </p:sp>
        <p:sp>
          <p:nvSpPr>
            <p:cNvPr id="44" name="テキスト ボックス 43"/>
            <p:cNvSpPr txBox="1"/>
            <p:nvPr/>
          </p:nvSpPr>
          <p:spPr>
            <a:xfrm>
              <a:off x="8977473" y="3272463"/>
              <a:ext cx="740908"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HEBT</a:t>
              </a:r>
              <a:endParaRPr kumimoji="1" lang="ja-JP" altLang="en-US" sz="1600" b="1" dirty="0">
                <a:latin typeface="Arial" panose="020B0604020202020204" pitchFamily="34" charset="0"/>
                <a:cs typeface="Arial" panose="020B0604020202020204" pitchFamily="34" charset="0"/>
              </a:endParaRPr>
            </a:p>
          </p:txBody>
        </p:sp>
      </p:grpSp>
      <p:sp>
        <p:nvSpPr>
          <p:cNvPr id="52" name="テキスト ボックス 51"/>
          <p:cNvSpPr txBox="1"/>
          <p:nvPr/>
        </p:nvSpPr>
        <p:spPr>
          <a:xfrm>
            <a:off x="10311762" y="4719836"/>
            <a:ext cx="1757982" cy="707886"/>
          </a:xfrm>
          <a:prstGeom prst="rect">
            <a:avLst/>
          </a:prstGeom>
          <a:noFill/>
        </p:spPr>
        <p:txBody>
          <a:bodyPr wrap="none" rtlCol="0">
            <a:spAutoFit/>
          </a:bodyPr>
          <a:lstStyle/>
          <a:p>
            <a:pPr algn="ctr"/>
            <a:r>
              <a:rPr kumimoji="1" lang="en-US" altLang="ja-JP" sz="2000" b="1" dirty="0">
                <a:solidFill>
                  <a:schemeClr val="accent2"/>
                </a:solidFill>
              </a:rPr>
              <a:t>Beam dump</a:t>
            </a:r>
          </a:p>
          <a:p>
            <a:pPr algn="ctr"/>
            <a:r>
              <a:rPr kumimoji="1" lang="en-US" altLang="ja-JP" sz="2000" b="1" dirty="0">
                <a:solidFill>
                  <a:schemeClr val="accent2"/>
                </a:solidFill>
              </a:rPr>
              <a:t>1.125MW, CW</a:t>
            </a:r>
            <a:endParaRPr kumimoji="1" lang="ja-JP" altLang="en-US" sz="2000" b="1" dirty="0">
              <a:solidFill>
                <a:schemeClr val="accent2"/>
              </a:solidFill>
            </a:endParaRPr>
          </a:p>
        </p:txBody>
      </p:sp>
      <p:cxnSp>
        <p:nvCxnSpPr>
          <p:cNvPr id="53" name="直線矢印コネクタ 52"/>
          <p:cNvCxnSpPr/>
          <p:nvPr/>
        </p:nvCxnSpPr>
        <p:spPr>
          <a:xfrm flipH="1">
            <a:off x="10057581" y="5238750"/>
            <a:ext cx="319907" cy="33622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8096729" y="1581202"/>
            <a:ext cx="4137660" cy="923330"/>
          </a:xfrm>
          <a:prstGeom prst="rect">
            <a:avLst/>
          </a:prstGeom>
        </p:spPr>
        <p:txBody>
          <a:bodyPr wrap="square">
            <a:spAutoFit/>
          </a:bodyPr>
          <a:lstStyle/>
          <a:p>
            <a:r>
              <a:rPr kumimoji="1" lang="en-US" altLang="ja-JP" sz="1800" b="1" dirty="0"/>
              <a:t>1</a:t>
            </a:r>
            <a:r>
              <a:rPr kumimoji="1" lang="en-US" altLang="ja-JP" sz="1800" b="1" baseline="30000" dirty="0"/>
              <a:t>st</a:t>
            </a:r>
            <a:r>
              <a:rPr kumimoji="1" lang="en-US" altLang="ja-JP" sz="1800" b="1" dirty="0"/>
              <a:t> proton beam: 	13 June 2018</a:t>
            </a:r>
          </a:p>
          <a:p>
            <a:r>
              <a:rPr kumimoji="1" lang="en-US" altLang="ja-JP" sz="1800" b="1" dirty="0"/>
              <a:t>1</a:t>
            </a:r>
            <a:r>
              <a:rPr kumimoji="1" lang="en-US" altLang="ja-JP" sz="1800" b="1" baseline="30000" dirty="0"/>
              <a:t>st</a:t>
            </a:r>
            <a:r>
              <a:rPr kumimoji="1" lang="en-US" altLang="ja-JP" sz="1800" b="1" dirty="0"/>
              <a:t> deuteron beam: 	11 March 2019</a:t>
            </a:r>
          </a:p>
          <a:p>
            <a:r>
              <a:rPr kumimoji="1" lang="en-US" altLang="ja-JP" sz="1800" b="1" dirty="0">
                <a:solidFill>
                  <a:srgbClr val="FF0000"/>
                </a:solidFill>
              </a:rPr>
              <a:t>Completed in Aug 2019</a:t>
            </a:r>
            <a:endParaRPr kumimoji="1" lang="ja-JP" altLang="en-US" sz="1800" b="1" dirty="0">
              <a:solidFill>
                <a:srgbClr val="FF0000"/>
              </a:solidFill>
            </a:endParaRPr>
          </a:p>
        </p:txBody>
      </p:sp>
      <p:sp>
        <p:nvSpPr>
          <p:cNvPr id="58" name="正方形/長方形 57"/>
          <p:cNvSpPr/>
          <p:nvPr/>
        </p:nvSpPr>
        <p:spPr>
          <a:xfrm>
            <a:off x="10706100" y="3638342"/>
            <a:ext cx="1363644" cy="646331"/>
          </a:xfrm>
          <a:prstGeom prst="rect">
            <a:avLst/>
          </a:prstGeom>
        </p:spPr>
        <p:txBody>
          <a:bodyPr wrap="square">
            <a:spAutoFit/>
          </a:bodyPr>
          <a:lstStyle/>
          <a:p>
            <a:r>
              <a:rPr kumimoji="1" lang="en-US" altLang="ja-JP" sz="1800" b="1" dirty="0">
                <a:solidFill>
                  <a:srgbClr val="FF0000"/>
                </a:solidFill>
              </a:rPr>
              <a:t>Started </a:t>
            </a:r>
            <a:br>
              <a:rPr kumimoji="1" lang="en-US" altLang="ja-JP" sz="1800" b="1" dirty="0">
                <a:solidFill>
                  <a:srgbClr val="FF0000"/>
                </a:solidFill>
              </a:rPr>
            </a:br>
            <a:r>
              <a:rPr kumimoji="1" lang="en-US" altLang="ja-JP" sz="1800" b="1" dirty="0">
                <a:solidFill>
                  <a:srgbClr val="FF0000"/>
                </a:solidFill>
              </a:rPr>
              <a:t>in July 2021</a:t>
            </a:r>
            <a:endParaRPr kumimoji="1" lang="ja-JP" altLang="en-US" sz="1800" b="1" dirty="0">
              <a:solidFill>
                <a:srgbClr val="FF0000"/>
              </a:solidFill>
            </a:endParaRPr>
          </a:p>
        </p:txBody>
      </p:sp>
      <p:grpSp>
        <p:nvGrpSpPr>
          <p:cNvPr id="21" name="グループ化 20"/>
          <p:cNvGrpSpPr/>
          <p:nvPr/>
        </p:nvGrpSpPr>
        <p:grpSpPr>
          <a:xfrm>
            <a:off x="2270051" y="528107"/>
            <a:ext cx="9732205" cy="2308849"/>
            <a:chOff x="2270051" y="545505"/>
            <a:chExt cx="9732205" cy="2308849"/>
          </a:xfrm>
        </p:grpSpPr>
        <p:sp>
          <p:nvSpPr>
            <p:cNvPr id="23" name="テキスト ボックス 22"/>
            <p:cNvSpPr txBox="1"/>
            <p:nvPr/>
          </p:nvSpPr>
          <p:spPr>
            <a:xfrm>
              <a:off x="8234535" y="818803"/>
              <a:ext cx="3767721" cy="707886"/>
            </a:xfrm>
            <a:prstGeom prst="rect">
              <a:avLst/>
            </a:prstGeom>
            <a:noFill/>
          </p:spPr>
          <p:txBody>
            <a:bodyPr wrap="square" rtlCol="0">
              <a:spAutoFit/>
            </a:bodyPr>
            <a:lstStyle/>
            <a:p>
              <a:r>
                <a:rPr kumimoji="1" lang="en-US" altLang="ja-JP" sz="2000" b="1" dirty="0">
                  <a:solidFill>
                    <a:srgbClr val="0000FF"/>
                  </a:solidFill>
                </a:rPr>
                <a:t>LPBD</a:t>
              </a:r>
              <a:r>
                <a:rPr kumimoji="1" lang="ja-JP" altLang="en-US" sz="2000" b="1" dirty="0">
                  <a:solidFill>
                    <a:srgbClr val="0000FF"/>
                  </a:solidFill>
                </a:rPr>
                <a:t> </a:t>
              </a:r>
              <a:r>
                <a:rPr kumimoji="1" lang="en-US" altLang="ja-JP" sz="2000" b="1" dirty="0">
                  <a:solidFill>
                    <a:srgbClr val="0000FF"/>
                  </a:solidFill>
                </a:rPr>
                <a:t>(Low Power Beam Dump)</a:t>
              </a:r>
            </a:p>
            <a:p>
              <a:r>
                <a:rPr kumimoji="1" lang="en-US" altLang="ja-JP" sz="2000" b="1" dirty="0">
                  <a:solidFill>
                    <a:srgbClr val="0000FF"/>
                  </a:solidFill>
                </a:rPr>
                <a:t>up to 1 </a:t>
              </a:r>
              <a:r>
                <a:rPr kumimoji="1" lang="en-US" altLang="ja-JP" sz="2000" b="1" dirty="0" err="1">
                  <a:solidFill>
                    <a:srgbClr val="0000FF"/>
                  </a:solidFill>
                </a:rPr>
                <a:t>ms</a:t>
              </a:r>
              <a:r>
                <a:rPr kumimoji="1" lang="en-US" altLang="ja-JP" sz="2000" b="1" dirty="0">
                  <a:solidFill>
                    <a:srgbClr val="0000FF"/>
                  </a:solidFill>
                </a:rPr>
                <a:t> (0.625 kW)</a:t>
              </a:r>
            </a:p>
          </p:txBody>
        </p:sp>
        <p:pic>
          <p:nvPicPr>
            <p:cNvPr id="7" name="図 6"/>
            <p:cNvPicPr>
              <a:picLocks noChangeAspect="1"/>
            </p:cNvPicPr>
            <p:nvPr/>
          </p:nvPicPr>
          <p:blipFill rotWithShape="1">
            <a:blip r:embed="rId4">
              <a:clrChange>
                <a:clrFrom>
                  <a:srgbClr val="FFFFFF"/>
                </a:clrFrom>
                <a:clrTo>
                  <a:srgbClr val="FFFFFF">
                    <a:alpha val="0"/>
                  </a:srgbClr>
                </a:clrTo>
              </a:clrChange>
            </a:blip>
            <a:srcRect l="3196" t="30493" r="37461" b="31710"/>
            <a:stretch/>
          </p:blipFill>
          <p:spPr>
            <a:xfrm>
              <a:off x="2270051" y="545505"/>
              <a:ext cx="5967623" cy="2139163"/>
            </a:xfrm>
            <a:prstGeom prst="rect">
              <a:avLst/>
            </a:prstGeom>
          </p:spPr>
        </p:pic>
        <p:sp>
          <p:nvSpPr>
            <p:cNvPr id="36" name="テキスト ボックス 35"/>
            <p:cNvSpPr txBox="1"/>
            <p:nvPr/>
          </p:nvSpPr>
          <p:spPr>
            <a:xfrm>
              <a:off x="5041822" y="1197096"/>
              <a:ext cx="617477"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RFQ</a:t>
              </a:r>
              <a:endParaRPr kumimoji="1" lang="ja-JP" altLang="en-US" sz="1600" b="1" dirty="0">
                <a:latin typeface="Arial" panose="020B0604020202020204" pitchFamily="34" charset="0"/>
                <a:cs typeface="Arial" panose="020B0604020202020204" pitchFamily="34" charset="0"/>
              </a:endParaRPr>
            </a:p>
          </p:txBody>
        </p:sp>
        <p:sp>
          <p:nvSpPr>
            <p:cNvPr id="54" name="テキスト ボックス 34"/>
            <p:cNvSpPr txBox="1"/>
            <p:nvPr/>
          </p:nvSpPr>
          <p:spPr>
            <a:xfrm>
              <a:off x="5979028" y="589951"/>
              <a:ext cx="1772344" cy="120032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b="1" dirty="0"/>
                <a:t>MEBT</a:t>
              </a:r>
            </a:p>
            <a:p>
              <a:pPr algn="ctr"/>
              <a:r>
                <a:rPr kumimoji="1" lang="en-US" altLang="ja-JP" b="1" dirty="0"/>
                <a:t>(Medium Energy</a:t>
              </a:r>
            </a:p>
            <a:p>
              <a:pPr algn="ctr"/>
              <a:r>
                <a:rPr kumimoji="1" lang="en-US" altLang="ja-JP" b="1" dirty="0"/>
                <a:t>Beam Transport)</a:t>
              </a:r>
            </a:p>
            <a:p>
              <a:pPr algn="ctr"/>
              <a:endParaRPr kumimoji="1" lang="ja-JP" altLang="en-US" b="1" dirty="0"/>
            </a:p>
          </p:txBody>
        </p:sp>
        <p:sp>
          <p:nvSpPr>
            <p:cNvPr id="55" name="テキスト ボックス 35"/>
            <p:cNvSpPr txBox="1"/>
            <p:nvPr/>
          </p:nvSpPr>
          <p:spPr>
            <a:xfrm>
              <a:off x="6827684" y="2208023"/>
              <a:ext cx="1858714" cy="6463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b="1" dirty="0"/>
                <a:t>D-Plate</a:t>
              </a:r>
            </a:p>
            <a:p>
              <a:pPr algn="ctr"/>
              <a:r>
                <a:rPr lang="en-US" altLang="ja-JP" b="1" dirty="0"/>
                <a:t>(Diagnostic Plate)</a:t>
              </a:r>
            </a:p>
          </p:txBody>
        </p:sp>
        <p:cxnSp>
          <p:nvCxnSpPr>
            <p:cNvPr id="59" name="直線矢印コネクタ 58"/>
            <p:cNvCxnSpPr/>
            <p:nvPr/>
          </p:nvCxnSpPr>
          <p:spPr>
            <a:xfrm>
              <a:off x="6496050" y="1441450"/>
              <a:ext cx="76200" cy="304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flipV="1">
              <a:off x="7151370" y="2047240"/>
              <a:ext cx="12954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7688561" y="1079500"/>
              <a:ext cx="521989" cy="76532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50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3000"/>
                                        <p:tgtEl>
                                          <p:spTgt spid="21"/>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3000"/>
                                        <p:tgtEl>
                                          <p:spTgt spid="49"/>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22" presetClass="entr" presetSubtype="8"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3000"/>
                                        <p:tgtEl>
                                          <p:spTgt spid="27"/>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3500"/>
                            </p:stCondLst>
                            <p:childTnLst>
                              <p:par>
                                <p:cTn id="60" presetID="10" presetClass="entr" presetSubtype="0" fill="hold" grpId="0" nodeType="after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2" grpId="0"/>
      <p:bldP spid="31" grpId="0"/>
      <p:bldP spid="32" grpId="0"/>
      <p:bldP spid="33" grpId="0"/>
      <p:bldP spid="34" grpId="0"/>
      <p:bldP spid="52" grpId="0"/>
      <p:bldP spid="57"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a:t>11/10/22</a:t>
            </a:r>
            <a:endParaRPr lang="en-US" dirty="0"/>
          </a:p>
        </p:txBody>
      </p:sp>
      <p:sp>
        <p:nvSpPr>
          <p:cNvPr id="4" name="フッター プレースホルダー 3"/>
          <p:cNvSpPr>
            <a:spLocks noGrp="1"/>
          </p:cNvSpPr>
          <p:nvPr>
            <p:ph type="ftr" sz="quarter" idx="11"/>
          </p:nvPr>
        </p:nvSpPr>
        <p:spPr/>
        <p:txBody>
          <a:bodyPr/>
          <a:lstStyle/>
          <a:p>
            <a:r>
              <a:rPr lang="en-US"/>
              <a:t>Present status of LIPAc/IFMIF</a:t>
            </a:r>
          </a:p>
        </p:txBody>
      </p:sp>
      <p:grpSp>
        <p:nvGrpSpPr>
          <p:cNvPr id="5" name="グループ化 4"/>
          <p:cNvGrpSpPr/>
          <p:nvPr/>
        </p:nvGrpSpPr>
        <p:grpSpPr>
          <a:xfrm>
            <a:off x="263352" y="768504"/>
            <a:ext cx="11662505" cy="3528392"/>
            <a:chOff x="191344" y="726717"/>
            <a:chExt cx="11900520" cy="3600401"/>
          </a:xfrm>
        </p:grpSpPr>
        <p:grpSp>
          <p:nvGrpSpPr>
            <p:cNvPr id="6" name="グループ化 5"/>
            <p:cNvGrpSpPr/>
            <p:nvPr/>
          </p:nvGrpSpPr>
          <p:grpSpPr>
            <a:xfrm>
              <a:off x="191344" y="726717"/>
              <a:ext cx="11900520" cy="3600401"/>
              <a:chOff x="463829" y="719742"/>
              <a:chExt cx="8164945" cy="2470234"/>
            </a:xfrm>
          </p:grpSpPr>
          <p:pic>
            <p:nvPicPr>
              <p:cNvPr id="10" name="図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3829" y="719742"/>
                <a:ext cx="8164945" cy="2470234"/>
              </a:xfrm>
              <a:prstGeom prst="rect">
                <a:avLst/>
              </a:prstGeom>
            </p:spPr>
          </p:pic>
          <p:sp>
            <p:nvSpPr>
              <p:cNvPr id="11" name="テキスト ボックス 10">
                <a:extLst>
                  <a:ext uri="{FF2B5EF4-FFF2-40B4-BE49-F238E27FC236}">
                    <a16:creationId xmlns:a16="http://schemas.microsoft.com/office/drawing/2014/main" id="{2775812A-AD36-AE4F-A3F1-734E9D8CF85F}"/>
                  </a:ext>
                </a:extLst>
              </p:cNvPr>
              <p:cNvSpPr txBox="1"/>
              <p:nvPr/>
            </p:nvSpPr>
            <p:spPr>
              <a:xfrm>
                <a:off x="4215303" y="1124969"/>
                <a:ext cx="642532" cy="258570"/>
              </a:xfrm>
              <a:prstGeom prst="rect">
                <a:avLst/>
              </a:prstGeom>
              <a:solidFill>
                <a:schemeClr val="bg1"/>
              </a:solidFill>
            </p:spPr>
            <p:txBody>
              <a:bodyPr wrap="square" rtlCol="0">
                <a:spAutoFit/>
              </a:bodyPr>
              <a:lstStyle/>
              <a:p>
                <a:pPr algn="ctr"/>
                <a:r>
                  <a:rPr kumimoji="1" lang="en-US" altLang="ja-JP" sz="1800" dirty="0">
                    <a:latin typeface="Tahoma" panose="020B0604030504040204" pitchFamily="34" charset="0"/>
                    <a:ea typeface="Tahoma" panose="020B0604030504040204" pitchFamily="34" charset="0"/>
                    <a:cs typeface="Tahoma" panose="020B0604030504040204" pitchFamily="34" charset="0"/>
                  </a:rPr>
                  <a:t>RFQ</a:t>
                </a:r>
                <a:endParaRPr kumimoji="1" lang="ja-JP" altLang="en-US" sz="1800" dirty="0">
                  <a:latin typeface="Tahoma" panose="020B0604030504040204" pitchFamily="34" charset="0"/>
                  <a:ea typeface="Meiryo" panose="020B0604030504040204" pitchFamily="34" charset="-128"/>
                  <a:cs typeface="Tahoma" panose="020B0604030504040204" pitchFamily="34" charset="0"/>
                </a:endParaRPr>
              </a:p>
            </p:txBody>
          </p:sp>
          <p:sp>
            <p:nvSpPr>
              <p:cNvPr id="12" name="テキスト ボックス 11">
                <a:extLst>
                  <a:ext uri="{FF2B5EF4-FFF2-40B4-BE49-F238E27FC236}">
                    <a16:creationId xmlns:a16="http://schemas.microsoft.com/office/drawing/2014/main" id="{717392A3-CC4A-DB4D-ACBE-786B1D7C98EE}"/>
                  </a:ext>
                </a:extLst>
              </p:cNvPr>
              <p:cNvSpPr txBox="1"/>
              <p:nvPr/>
            </p:nvSpPr>
            <p:spPr>
              <a:xfrm>
                <a:off x="6942050" y="850336"/>
                <a:ext cx="530068" cy="258570"/>
              </a:xfrm>
              <a:prstGeom prst="rect">
                <a:avLst/>
              </a:prstGeom>
              <a:solidFill>
                <a:schemeClr val="bg1"/>
              </a:solidFill>
            </p:spPr>
            <p:txBody>
              <a:bodyPr wrap="none" rtlCol="0">
                <a:spAutoFit/>
              </a:bodyPr>
              <a:lstStyle/>
              <a:p>
                <a:pPr algn="ctr"/>
                <a:r>
                  <a:rPr kumimoji="1" lang="en-US" altLang="ja-JP" sz="1800" dirty="0">
                    <a:latin typeface="Tahoma" panose="020B0604030504040204" pitchFamily="34" charset="0"/>
                    <a:ea typeface="Tahoma" panose="020B0604030504040204" pitchFamily="34" charset="0"/>
                    <a:cs typeface="Tahoma" panose="020B0604030504040204" pitchFamily="34" charset="0"/>
                  </a:rPr>
                  <a:t>MEBT</a:t>
                </a:r>
                <a:endParaRPr kumimoji="1" lang="ja-JP" altLang="en-US" sz="1800" dirty="0">
                  <a:latin typeface="Tahoma" panose="020B0604030504040204" pitchFamily="34" charset="0"/>
                  <a:ea typeface="Meiryo" panose="020B0604030504040204" pitchFamily="34" charset="-128"/>
                  <a:cs typeface="Tahoma" panose="020B0604030504040204" pitchFamily="34" charset="0"/>
                </a:endParaRPr>
              </a:p>
            </p:txBody>
          </p:sp>
          <p:sp>
            <p:nvSpPr>
              <p:cNvPr id="15" name="テキスト ボックス 14">
                <a:extLst>
                  <a:ext uri="{FF2B5EF4-FFF2-40B4-BE49-F238E27FC236}">
                    <a16:creationId xmlns:a16="http://schemas.microsoft.com/office/drawing/2014/main" id="{B1168B54-C0A0-2C4B-A394-41EB535A1876}"/>
                  </a:ext>
                </a:extLst>
              </p:cNvPr>
              <p:cNvSpPr txBox="1"/>
              <p:nvPr/>
            </p:nvSpPr>
            <p:spPr>
              <a:xfrm>
                <a:off x="7897519" y="841520"/>
                <a:ext cx="581524" cy="258570"/>
              </a:xfrm>
              <a:prstGeom prst="rect">
                <a:avLst/>
              </a:prstGeom>
              <a:solidFill>
                <a:schemeClr val="bg1"/>
              </a:solidFill>
            </p:spPr>
            <p:txBody>
              <a:bodyPr wrap="square" rtlCol="0">
                <a:spAutoFit/>
              </a:bodyPr>
              <a:lstStyle/>
              <a:p>
                <a:pPr algn="ctr"/>
                <a:r>
                  <a:rPr kumimoji="1" lang="en-US" altLang="ja-JP" sz="1800" dirty="0">
                    <a:latin typeface="Tahoma" panose="020B0604030504040204" pitchFamily="34" charset="0"/>
                    <a:ea typeface="Tahoma" panose="020B0604030504040204" pitchFamily="34" charset="0"/>
                    <a:cs typeface="Tahoma" panose="020B0604030504040204" pitchFamily="34" charset="0"/>
                  </a:rPr>
                  <a:t>LPBD</a:t>
                </a:r>
                <a:endParaRPr kumimoji="1" lang="ja-JP" altLang="en-US" sz="1800" dirty="0">
                  <a:latin typeface="Tahoma" panose="020B0604030504040204" pitchFamily="34" charset="0"/>
                  <a:ea typeface="Meiryo" panose="020B0604030504040204" pitchFamily="34" charset="-128"/>
                  <a:cs typeface="Tahoma" panose="020B0604030504040204" pitchFamily="34" charset="0"/>
                </a:endParaRPr>
              </a:p>
            </p:txBody>
          </p:sp>
          <p:sp>
            <p:nvSpPr>
              <p:cNvPr id="16" name="テキスト ボックス 15">
                <a:extLst>
                  <a:ext uri="{FF2B5EF4-FFF2-40B4-BE49-F238E27FC236}">
                    <a16:creationId xmlns:a16="http://schemas.microsoft.com/office/drawing/2014/main" id="{884DD85E-7537-4046-82BD-36817FCCD8C1}"/>
                  </a:ext>
                </a:extLst>
              </p:cNvPr>
              <p:cNvSpPr txBox="1"/>
              <p:nvPr/>
            </p:nvSpPr>
            <p:spPr>
              <a:xfrm>
                <a:off x="623049" y="922345"/>
                <a:ext cx="832049" cy="258570"/>
              </a:xfrm>
              <a:prstGeom prst="rect">
                <a:avLst/>
              </a:prstGeom>
              <a:solidFill>
                <a:schemeClr val="bg1"/>
              </a:solidFill>
            </p:spPr>
            <p:txBody>
              <a:bodyPr wrap="square" rtlCol="0">
                <a:spAutoFit/>
              </a:bodyPr>
              <a:lstStyle/>
              <a:p>
                <a:pPr algn="ctr"/>
                <a:r>
                  <a:rPr kumimoji="1" lang="en-US" altLang="ja-JP" sz="1800" dirty="0">
                    <a:latin typeface="Tahoma" panose="020B0604030504040204" pitchFamily="34" charset="0"/>
                    <a:ea typeface="Tahoma" panose="020B0604030504040204" pitchFamily="34" charset="0"/>
                    <a:cs typeface="Tahoma" panose="020B0604030504040204" pitchFamily="34" charset="0"/>
                  </a:rPr>
                  <a:t>Injector</a:t>
                </a:r>
                <a:endParaRPr kumimoji="1" lang="ja-JP" altLang="en-US" sz="1800" dirty="0">
                  <a:latin typeface="Tahoma" panose="020B0604030504040204" pitchFamily="34" charset="0"/>
                  <a:ea typeface="Meiryo" panose="020B0604030504040204" pitchFamily="34" charset="-128"/>
                  <a:cs typeface="Tahoma" panose="020B0604030504040204" pitchFamily="34" charset="0"/>
                </a:endParaRPr>
              </a:p>
            </p:txBody>
          </p:sp>
          <p:sp>
            <p:nvSpPr>
              <p:cNvPr id="17" name="テキスト ボックス 16">
                <a:extLst>
                  <a:ext uri="{FF2B5EF4-FFF2-40B4-BE49-F238E27FC236}">
                    <a16:creationId xmlns:a16="http://schemas.microsoft.com/office/drawing/2014/main" id="{F0B188D0-9C80-5C43-94CD-577EF983B73A}"/>
                  </a:ext>
                </a:extLst>
              </p:cNvPr>
              <p:cNvSpPr txBox="1"/>
              <p:nvPr/>
            </p:nvSpPr>
            <p:spPr>
              <a:xfrm>
                <a:off x="7340335" y="2896713"/>
                <a:ext cx="1266140" cy="258570"/>
              </a:xfrm>
              <a:prstGeom prst="rect">
                <a:avLst/>
              </a:prstGeom>
              <a:solidFill>
                <a:schemeClr val="bg1"/>
              </a:solidFill>
            </p:spPr>
            <p:txBody>
              <a:bodyPr wrap="none" rtlCol="0">
                <a:spAutoFit/>
              </a:bodyPr>
              <a:lstStyle/>
              <a:p>
                <a:pPr algn="ctr"/>
                <a:r>
                  <a:rPr kumimoji="1" lang="en-US" altLang="ja-JP" sz="1800" dirty="0">
                    <a:latin typeface="Tahoma" panose="020B0604030504040204" pitchFamily="34" charset="0"/>
                    <a:ea typeface="Tahoma" panose="020B0604030504040204" pitchFamily="34" charset="0"/>
                    <a:cs typeface="Tahoma" panose="020B0604030504040204" pitchFamily="34" charset="0"/>
                  </a:rPr>
                  <a:t>Diagnostic Plate</a:t>
                </a:r>
                <a:endParaRPr kumimoji="1" lang="ja-JP" altLang="en-US" sz="1800" dirty="0">
                  <a:latin typeface="Tahoma" panose="020B0604030504040204" pitchFamily="34" charset="0"/>
                  <a:ea typeface="Meiryo" panose="020B0604030504040204" pitchFamily="34" charset="-128"/>
                  <a:cs typeface="Tahoma" panose="020B0604030504040204" pitchFamily="34" charset="0"/>
                </a:endParaRPr>
              </a:p>
            </p:txBody>
          </p:sp>
        </p:grpSp>
        <p:cxnSp>
          <p:nvCxnSpPr>
            <p:cNvPr id="7" name="直線矢印コネクタ 6">
              <a:extLst>
                <a:ext uri="{FF2B5EF4-FFF2-40B4-BE49-F238E27FC236}">
                  <a16:creationId xmlns:a16="http://schemas.microsoft.com/office/drawing/2014/main" id="{B6FFEA22-B905-AD4D-9AC7-07AB6CD967A7}"/>
                </a:ext>
              </a:extLst>
            </p:cNvPr>
            <p:cNvCxnSpPr>
              <a:cxnSpLocks/>
            </p:cNvCxnSpPr>
            <p:nvPr/>
          </p:nvCxnSpPr>
          <p:spPr bwMode="auto">
            <a:xfrm>
              <a:off x="11407320" y="1246507"/>
              <a:ext cx="377312" cy="757672"/>
            </a:xfrm>
            <a:prstGeom prst="straightConnector1">
              <a:avLst/>
            </a:prstGeom>
            <a:solidFill>
              <a:srgbClr val="DDDDDD"/>
            </a:solidFill>
            <a:ln w="28575" cap="flat" cmpd="sng" algn="ctr">
              <a:solidFill>
                <a:schemeClr val="bg1"/>
              </a:solidFill>
              <a:prstDash val="solid"/>
              <a:round/>
              <a:headEnd type="none" w="med" len="med"/>
              <a:tailEnd type="triangle"/>
            </a:ln>
            <a:effectLst/>
          </p:spPr>
        </p:cxnSp>
        <p:cxnSp>
          <p:nvCxnSpPr>
            <p:cNvPr id="8" name="直線矢印コネクタ 7">
              <a:extLst>
                <a:ext uri="{FF2B5EF4-FFF2-40B4-BE49-F238E27FC236}">
                  <a16:creationId xmlns:a16="http://schemas.microsoft.com/office/drawing/2014/main" id="{397FDC1F-764E-774A-9A57-29330FF53F39}"/>
                </a:ext>
              </a:extLst>
            </p:cNvPr>
            <p:cNvCxnSpPr>
              <a:cxnSpLocks/>
            </p:cNvCxnSpPr>
            <p:nvPr/>
          </p:nvCxnSpPr>
          <p:spPr bwMode="auto">
            <a:xfrm>
              <a:off x="10053059" y="1298292"/>
              <a:ext cx="350950" cy="595891"/>
            </a:xfrm>
            <a:prstGeom prst="straightConnector1">
              <a:avLst/>
            </a:prstGeom>
            <a:solidFill>
              <a:srgbClr val="DDDDDD"/>
            </a:solidFill>
            <a:ln w="28575" cap="flat" cmpd="sng" algn="ctr">
              <a:solidFill>
                <a:schemeClr val="bg1"/>
              </a:solidFill>
              <a:prstDash val="solid"/>
              <a:round/>
              <a:headEnd type="none" w="med" len="med"/>
              <a:tailEnd type="triangle"/>
            </a:ln>
            <a:effectLst/>
          </p:spPr>
        </p:cxnSp>
        <p:cxnSp>
          <p:nvCxnSpPr>
            <p:cNvPr id="9" name="直線矢印コネクタ 8">
              <a:extLst>
                <a:ext uri="{FF2B5EF4-FFF2-40B4-BE49-F238E27FC236}">
                  <a16:creationId xmlns:a16="http://schemas.microsoft.com/office/drawing/2014/main" id="{397FDC1F-764E-774A-9A57-29330FF53F39}"/>
                </a:ext>
              </a:extLst>
            </p:cNvPr>
            <p:cNvCxnSpPr>
              <a:cxnSpLocks/>
            </p:cNvCxnSpPr>
            <p:nvPr/>
          </p:nvCxnSpPr>
          <p:spPr bwMode="auto">
            <a:xfrm flipV="1">
              <a:off x="11368173" y="2409439"/>
              <a:ext cx="316517" cy="1490826"/>
            </a:xfrm>
            <a:prstGeom prst="straightConnector1">
              <a:avLst/>
            </a:prstGeom>
            <a:solidFill>
              <a:srgbClr val="DDDDDD"/>
            </a:solidFill>
            <a:ln w="28575" cap="flat" cmpd="sng" algn="ctr">
              <a:solidFill>
                <a:schemeClr val="bg1"/>
              </a:solidFill>
              <a:prstDash val="solid"/>
              <a:round/>
              <a:headEnd type="none" w="med" len="med"/>
              <a:tailEnd type="triangle"/>
            </a:ln>
            <a:effectLst/>
          </p:spPr>
        </p:cxnSp>
      </p:grpSp>
      <p:sp>
        <p:nvSpPr>
          <p:cNvPr id="18" name="タイトル 1"/>
          <p:cNvSpPr txBox="1">
            <a:spLocks noChangeAspect="1"/>
          </p:cNvSpPr>
          <p:nvPr/>
        </p:nvSpPr>
        <p:spPr>
          <a:xfrm>
            <a:off x="1775520" y="116632"/>
            <a:ext cx="8280920"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err="1">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LIPAc</a:t>
            </a:r>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 installation for Phase-B</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
        <p:nvSpPr>
          <p:cNvPr id="19" name="正方形/長方形 18"/>
          <p:cNvSpPr/>
          <p:nvPr/>
        </p:nvSpPr>
        <p:spPr>
          <a:xfrm>
            <a:off x="238672" y="4599899"/>
            <a:ext cx="11953328" cy="1938992"/>
          </a:xfrm>
          <a:prstGeom prst="rect">
            <a:avLst/>
          </a:prstGeom>
        </p:spPr>
        <p:txBody>
          <a:bodyPr wrap="square">
            <a:spAutoFit/>
          </a:bodyPr>
          <a:lstStyle/>
          <a:p>
            <a:pPr marL="285750" indent="-285750">
              <a:buFont typeface="Arial" panose="020B0604020202020204" pitchFamily="34" charset="0"/>
              <a:buChar char="•"/>
            </a:pPr>
            <a:r>
              <a:rPr lang="en-US" altLang="ja-JP" sz="2400" b="1" dirty="0" err="1">
                <a:ea typeface="游ゴシック Medium" panose="020B0500000000000000" pitchFamily="50" charset="-128"/>
              </a:rPr>
              <a:t>LIPAc</a:t>
            </a:r>
            <a:r>
              <a:rPr lang="en-US" altLang="ja-JP" sz="2400" b="1" dirty="0">
                <a:ea typeface="游ゴシック Medium" panose="020B0500000000000000" pitchFamily="50" charset="-128"/>
              </a:rPr>
              <a:t> RFQ is the </a:t>
            </a:r>
            <a:r>
              <a:rPr lang="en-US" altLang="ja-JP" sz="2400" b="1" u="sng" dirty="0">
                <a:ea typeface="游ゴシック Medium" panose="020B0500000000000000" pitchFamily="50" charset="-128"/>
              </a:rPr>
              <a:t>world longest (9.8 m)</a:t>
            </a:r>
            <a:r>
              <a:rPr lang="en-US" altLang="ja-JP" sz="2400" b="1" dirty="0">
                <a:ea typeface="游ゴシック Medium" panose="020B0500000000000000" pitchFamily="50" charset="-128"/>
              </a:rPr>
              <a:t> and </a:t>
            </a:r>
            <a:r>
              <a:rPr lang="en-US" altLang="ja-JP" sz="2400" b="1" u="sng" dirty="0">
                <a:ea typeface="游ゴシック Medium" panose="020B0500000000000000" pitchFamily="50" charset="-128"/>
              </a:rPr>
              <a:t>delivering the highest power</a:t>
            </a:r>
            <a:r>
              <a:rPr lang="en-US" altLang="ja-JP" sz="2400" b="1" dirty="0">
                <a:ea typeface="游ゴシック Medium" panose="020B0500000000000000" pitchFamily="50" charset="-128"/>
              </a:rPr>
              <a:t> in the world</a:t>
            </a:r>
            <a:br>
              <a:rPr lang="en-US" altLang="ja-JP" sz="2400" b="1" u="sng" dirty="0">
                <a:ea typeface="游ゴシック Medium" panose="020B0500000000000000" pitchFamily="50" charset="-128"/>
              </a:rPr>
            </a:br>
            <a:r>
              <a:rPr lang="en-US" altLang="ja-JP" sz="2400" b="1" dirty="0">
                <a:ea typeface="游ゴシック Medium" panose="020B0500000000000000" pitchFamily="50" charset="-128"/>
              </a:rPr>
              <a:t> (5 MeV x 125 mA = 0.625 MW)</a:t>
            </a:r>
            <a:r>
              <a:rPr lang="en-US" altLang="ja-JP" sz="2400" dirty="0">
                <a:ea typeface="游ゴシック Medium" panose="020B0500000000000000" pitchFamily="50" charset="-128"/>
              </a:rPr>
              <a:t>. </a:t>
            </a:r>
            <a:r>
              <a:rPr kumimoji="1" lang="en-US" altLang="ja-JP" b="1" u="sng" dirty="0">
                <a:solidFill>
                  <a:srgbClr val="0000FF"/>
                </a:solidFill>
              </a:rPr>
              <a:t>125 mA deuteron beam</a:t>
            </a:r>
            <a:r>
              <a:rPr kumimoji="1" lang="en-US" altLang="ja-JP" b="1" dirty="0">
                <a:solidFill>
                  <a:srgbClr val="0000FF"/>
                </a:solidFill>
              </a:rPr>
              <a:t> (1 </a:t>
            </a:r>
            <a:r>
              <a:rPr kumimoji="1" lang="en-US" altLang="ja-JP" b="1" dirty="0" err="1">
                <a:solidFill>
                  <a:srgbClr val="0000FF"/>
                </a:solidFill>
              </a:rPr>
              <a:t>ms</a:t>
            </a:r>
            <a:r>
              <a:rPr kumimoji="1" lang="en-US" altLang="ja-JP" b="1" dirty="0">
                <a:solidFill>
                  <a:srgbClr val="0000FF"/>
                </a:solidFill>
              </a:rPr>
              <a:t>, 1 Hz) acceleration was successfully achieved on July 24, 2019 first time in the world</a:t>
            </a:r>
            <a:r>
              <a:rPr kumimoji="1" lang="en-US" altLang="ja-JP" b="1" dirty="0"/>
              <a:t>. </a:t>
            </a:r>
          </a:p>
          <a:p>
            <a:pPr marL="285750" indent="-285750">
              <a:buFont typeface="Arial" panose="020B0604020202020204" pitchFamily="34" charset="0"/>
              <a:buChar char="•"/>
            </a:pPr>
            <a:r>
              <a:rPr lang="en-US" altLang="ja-JP" b="1" dirty="0"/>
              <a:t>RF is injected from eight different RF couplers. </a:t>
            </a:r>
          </a:p>
          <a:p>
            <a:pPr marL="285750" indent="-285750">
              <a:buFont typeface="Arial" panose="020B0604020202020204" pitchFamily="34" charset="0"/>
              <a:buChar char="•"/>
            </a:pPr>
            <a:r>
              <a:rPr lang="en-US" altLang="ja-JP" b="1" dirty="0"/>
              <a:t>MEBT has two bunchers that perform matching to SRF.</a:t>
            </a:r>
          </a:p>
        </p:txBody>
      </p:sp>
      <p:grpSp>
        <p:nvGrpSpPr>
          <p:cNvPr id="24" name="グループ化 23"/>
          <p:cNvGrpSpPr/>
          <p:nvPr/>
        </p:nvGrpSpPr>
        <p:grpSpPr>
          <a:xfrm>
            <a:off x="1097280" y="1699260"/>
            <a:ext cx="6850380" cy="1452265"/>
            <a:chOff x="1097280" y="1699260"/>
            <a:chExt cx="6850380" cy="1452265"/>
          </a:xfrm>
        </p:grpSpPr>
        <p:sp>
          <p:nvSpPr>
            <p:cNvPr id="2" name="楕円 1"/>
            <p:cNvSpPr/>
            <p:nvPr/>
          </p:nvSpPr>
          <p:spPr>
            <a:xfrm>
              <a:off x="1097280" y="1699260"/>
              <a:ext cx="1600200" cy="746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7078980" y="1965960"/>
              <a:ext cx="868680" cy="746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522220" y="2689860"/>
              <a:ext cx="2013436" cy="461665"/>
            </a:xfrm>
            <a:prstGeom prst="rect">
              <a:avLst/>
            </a:prstGeom>
            <a:solidFill>
              <a:schemeClr val="bg1">
                <a:lumMod val="75000"/>
              </a:schemeClr>
            </a:solidFill>
          </p:spPr>
          <p:txBody>
            <a:bodyPr wrap="none" rtlCol="0">
              <a:spAutoFit/>
            </a:bodyPr>
            <a:lstStyle/>
            <a:p>
              <a:r>
                <a:rPr kumimoji="1" lang="en-US" altLang="ja-JP" b="1" dirty="0">
                  <a:solidFill>
                    <a:srgbClr val="FF0000"/>
                  </a:solidFill>
                </a:rPr>
                <a:t>10 </a:t>
              </a:r>
              <a:r>
                <a:rPr kumimoji="1" lang="en-US" altLang="ja-JP" b="1" dirty="0" err="1">
                  <a:solidFill>
                    <a:srgbClr val="FF0000"/>
                  </a:solidFill>
                </a:rPr>
                <a:t>Cryopumps</a:t>
              </a:r>
              <a:endParaRPr kumimoji="1" lang="ja-JP" altLang="en-US" b="1" dirty="0">
                <a:solidFill>
                  <a:srgbClr val="FF0000"/>
                </a:solidFill>
              </a:endParaRPr>
            </a:p>
          </p:txBody>
        </p:sp>
      </p:grpSp>
      <p:grpSp>
        <p:nvGrpSpPr>
          <p:cNvPr id="29" name="グループ化 28"/>
          <p:cNvGrpSpPr/>
          <p:nvPr/>
        </p:nvGrpSpPr>
        <p:grpSpPr>
          <a:xfrm>
            <a:off x="2788920" y="3162300"/>
            <a:ext cx="3611880" cy="1072949"/>
            <a:chOff x="2788920" y="3162300"/>
            <a:chExt cx="3634740" cy="1079740"/>
          </a:xfrm>
        </p:grpSpPr>
        <p:sp>
          <p:nvSpPr>
            <p:cNvPr id="25" name="下矢印 24"/>
            <p:cNvSpPr/>
            <p:nvPr/>
          </p:nvSpPr>
          <p:spPr>
            <a:xfrm rot="10800000">
              <a:off x="2788920" y="3162300"/>
              <a:ext cx="281940" cy="5692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6" name="下矢印 25"/>
            <p:cNvSpPr/>
            <p:nvPr/>
          </p:nvSpPr>
          <p:spPr>
            <a:xfrm rot="10800000">
              <a:off x="3634740" y="3337560"/>
              <a:ext cx="281940" cy="5692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下矢印 26"/>
            <p:cNvSpPr/>
            <p:nvPr/>
          </p:nvSpPr>
          <p:spPr>
            <a:xfrm rot="10800000">
              <a:off x="4678680" y="3474720"/>
              <a:ext cx="281940" cy="5692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8" name="下矢印 27"/>
            <p:cNvSpPr/>
            <p:nvPr/>
          </p:nvSpPr>
          <p:spPr>
            <a:xfrm rot="10800000">
              <a:off x="6141720" y="3672840"/>
              <a:ext cx="281940" cy="5692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30" name="楕円 29"/>
          <p:cNvSpPr/>
          <p:nvPr/>
        </p:nvSpPr>
        <p:spPr>
          <a:xfrm>
            <a:off x="4274820" y="1927860"/>
            <a:ext cx="434340" cy="42672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テキスト ボックス 30"/>
          <p:cNvSpPr txBox="1"/>
          <p:nvPr/>
        </p:nvSpPr>
        <p:spPr>
          <a:xfrm>
            <a:off x="2874234" y="4103486"/>
            <a:ext cx="3130344" cy="461665"/>
          </a:xfrm>
          <a:prstGeom prst="rect">
            <a:avLst/>
          </a:prstGeom>
          <a:solidFill>
            <a:schemeClr val="bg1">
              <a:lumMod val="75000"/>
            </a:schemeClr>
          </a:solidFill>
        </p:spPr>
        <p:txBody>
          <a:bodyPr wrap="none" rtlCol="0">
            <a:spAutoFit/>
          </a:bodyPr>
          <a:lstStyle/>
          <a:p>
            <a:r>
              <a:rPr kumimoji="1" lang="en-US" altLang="ja-JP" b="1" dirty="0">
                <a:solidFill>
                  <a:srgbClr val="FF0000"/>
                </a:solidFill>
              </a:rPr>
              <a:t>Coaxial RF wave guides</a:t>
            </a:r>
            <a:endParaRPr kumimoji="1" lang="ja-JP" altLang="en-US" b="1" dirty="0">
              <a:solidFill>
                <a:srgbClr val="FF0000"/>
              </a:solidFill>
            </a:endParaRPr>
          </a:p>
        </p:txBody>
      </p:sp>
      <p:grpSp>
        <p:nvGrpSpPr>
          <p:cNvPr id="35" name="グループ化 34"/>
          <p:cNvGrpSpPr/>
          <p:nvPr/>
        </p:nvGrpSpPr>
        <p:grpSpPr>
          <a:xfrm>
            <a:off x="4213860" y="937260"/>
            <a:ext cx="1529714" cy="944880"/>
            <a:chOff x="4213860" y="937260"/>
            <a:chExt cx="1529714" cy="944880"/>
          </a:xfrm>
        </p:grpSpPr>
        <p:cxnSp>
          <p:nvCxnSpPr>
            <p:cNvPr id="33" name="直線矢印コネクタ 32"/>
            <p:cNvCxnSpPr/>
            <p:nvPr/>
          </p:nvCxnSpPr>
          <p:spPr>
            <a:xfrm flipH="1">
              <a:off x="4594860" y="1417320"/>
              <a:ext cx="289560" cy="4648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4213860" y="937260"/>
              <a:ext cx="1529714" cy="461665"/>
            </a:xfrm>
            <a:prstGeom prst="rect">
              <a:avLst/>
            </a:prstGeom>
            <a:solidFill>
              <a:schemeClr val="bg1">
                <a:lumMod val="75000"/>
              </a:schemeClr>
            </a:solidFill>
          </p:spPr>
          <p:txBody>
            <a:bodyPr wrap="none" rtlCol="0">
              <a:spAutoFit/>
            </a:bodyPr>
            <a:lstStyle/>
            <a:p>
              <a:r>
                <a:rPr kumimoji="1" lang="en-US" altLang="ja-JP" b="1" dirty="0">
                  <a:solidFill>
                    <a:srgbClr val="FF0000"/>
                  </a:solidFill>
                </a:rPr>
                <a:t>RF coupler</a:t>
              </a:r>
              <a:endParaRPr kumimoji="1" lang="ja-JP" altLang="en-US" b="1" dirty="0">
                <a:solidFill>
                  <a:srgbClr val="FF0000"/>
                </a:solidFill>
              </a:endParaRPr>
            </a:p>
          </p:txBody>
        </p:sp>
      </p:grpSp>
      <p:grpSp>
        <p:nvGrpSpPr>
          <p:cNvPr id="46" name="グループ化 45"/>
          <p:cNvGrpSpPr/>
          <p:nvPr/>
        </p:nvGrpSpPr>
        <p:grpSpPr>
          <a:xfrm>
            <a:off x="7572535" y="1813560"/>
            <a:ext cx="3613625" cy="2479948"/>
            <a:chOff x="7572535" y="1813560"/>
            <a:chExt cx="3613625" cy="2479948"/>
          </a:xfrm>
        </p:grpSpPr>
        <p:sp>
          <p:nvSpPr>
            <p:cNvPr id="42" name="楕円 41"/>
            <p:cNvSpPr/>
            <p:nvPr/>
          </p:nvSpPr>
          <p:spPr>
            <a:xfrm>
              <a:off x="10066020" y="1813560"/>
              <a:ext cx="1120140" cy="8382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3" name="テキスト ボックス 42"/>
            <p:cNvSpPr txBox="1"/>
            <p:nvPr/>
          </p:nvSpPr>
          <p:spPr>
            <a:xfrm>
              <a:off x="7572535" y="3462511"/>
              <a:ext cx="2141933" cy="830997"/>
            </a:xfrm>
            <a:prstGeom prst="rect">
              <a:avLst/>
            </a:prstGeom>
            <a:solidFill>
              <a:schemeClr val="bg1">
                <a:lumMod val="75000"/>
              </a:schemeClr>
            </a:solidFill>
          </p:spPr>
          <p:txBody>
            <a:bodyPr wrap="none" rtlCol="0">
              <a:spAutoFit/>
            </a:bodyPr>
            <a:lstStyle/>
            <a:p>
              <a:pPr algn="ctr"/>
              <a:r>
                <a:rPr kumimoji="1" lang="en-US" altLang="ja-JP" b="1" dirty="0">
                  <a:solidFill>
                    <a:srgbClr val="FF0000"/>
                  </a:solidFill>
                </a:rPr>
                <a:t>5 Quadrupoles,</a:t>
              </a:r>
            </a:p>
            <a:p>
              <a:pPr algn="ctr"/>
              <a:r>
                <a:rPr kumimoji="1" lang="en-US" altLang="ja-JP" b="1" dirty="0">
                  <a:solidFill>
                    <a:srgbClr val="FF0000"/>
                  </a:solidFill>
                </a:rPr>
                <a:t>2 </a:t>
              </a:r>
              <a:r>
                <a:rPr kumimoji="1" lang="en-US" altLang="ja-JP" b="1" dirty="0" err="1">
                  <a:solidFill>
                    <a:srgbClr val="FF0000"/>
                  </a:solidFill>
                </a:rPr>
                <a:t>Bunchers</a:t>
              </a:r>
              <a:r>
                <a:rPr kumimoji="1" lang="en-US" altLang="ja-JP" b="1" dirty="0">
                  <a:solidFill>
                    <a:srgbClr val="FF0000"/>
                  </a:solidFill>
                </a:rPr>
                <a:t> </a:t>
              </a:r>
              <a:endParaRPr kumimoji="1" lang="ja-JP" altLang="en-US" b="1" dirty="0">
                <a:solidFill>
                  <a:srgbClr val="FF0000"/>
                </a:solidFill>
              </a:endParaRPr>
            </a:p>
          </p:txBody>
        </p:sp>
        <p:cxnSp>
          <p:nvCxnSpPr>
            <p:cNvPr id="44" name="直線矢印コネクタ 43"/>
            <p:cNvCxnSpPr>
              <a:cxnSpLocks/>
            </p:cNvCxnSpPr>
            <p:nvPr/>
          </p:nvCxnSpPr>
          <p:spPr>
            <a:xfrm flipV="1">
              <a:off x="9097360" y="2628900"/>
              <a:ext cx="1182020" cy="8438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746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4"/>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a:t>11/10/22</a:t>
            </a:r>
            <a:endParaRPr lang="en-US" dirty="0"/>
          </a:p>
        </p:txBody>
      </p:sp>
      <p:sp>
        <p:nvSpPr>
          <p:cNvPr id="4" name="フッター プレースホルダー 3"/>
          <p:cNvSpPr>
            <a:spLocks noGrp="1"/>
          </p:cNvSpPr>
          <p:nvPr>
            <p:ph type="ftr" sz="quarter" idx="11"/>
          </p:nvPr>
        </p:nvSpPr>
        <p:spPr/>
        <p:txBody>
          <a:bodyPr/>
          <a:lstStyle/>
          <a:p>
            <a:r>
              <a:rPr lang="en-US"/>
              <a:t>Present status of LIPAc/IFMIF</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915" y="1401619"/>
            <a:ext cx="5597237" cy="4197928"/>
          </a:xfrm>
          <a:prstGeom prst="rect">
            <a:avLst/>
          </a:prstGeom>
        </p:spPr>
      </p:pic>
      <p:sp>
        <p:nvSpPr>
          <p:cNvPr id="7" name="楕円 6"/>
          <p:cNvSpPr/>
          <p:nvPr/>
        </p:nvSpPr>
        <p:spPr>
          <a:xfrm>
            <a:off x="3420702" y="2024424"/>
            <a:ext cx="373496" cy="373496"/>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1755256" y="4222318"/>
            <a:ext cx="373496" cy="373496"/>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589020" y="2392680"/>
            <a:ext cx="1254639" cy="400110"/>
          </a:xfrm>
          <a:prstGeom prst="rect">
            <a:avLst/>
          </a:prstGeom>
          <a:noFill/>
        </p:spPr>
        <p:txBody>
          <a:bodyPr wrap="none" rtlCol="0">
            <a:spAutoFit/>
          </a:bodyPr>
          <a:lstStyle/>
          <a:p>
            <a:r>
              <a:rPr kumimoji="1" lang="en-US" altLang="ja-JP" sz="2000" b="1" dirty="0">
                <a:solidFill>
                  <a:srgbClr val="FF0000"/>
                </a:solidFill>
              </a:rPr>
              <a:t>MEBT exit</a:t>
            </a:r>
            <a:endParaRPr kumimoji="1" lang="ja-JP" altLang="en-US" sz="2000" b="1" dirty="0">
              <a:solidFill>
                <a:srgbClr val="FF0000"/>
              </a:solidFill>
            </a:endParaRPr>
          </a:p>
        </p:txBody>
      </p:sp>
      <p:sp>
        <p:nvSpPr>
          <p:cNvPr id="10" name="テキスト ボックス 9"/>
          <p:cNvSpPr txBox="1"/>
          <p:nvPr/>
        </p:nvSpPr>
        <p:spPr>
          <a:xfrm>
            <a:off x="742950" y="4661535"/>
            <a:ext cx="1597681" cy="400110"/>
          </a:xfrm>
          <a:prstGeom prst="rect">
            <a:avLst/>
          </a:prstGeom>
          <a:noFill/>
        </p:spPr>
        <p:txBody>
          <a:bodyPr wrap="none" rtlCol="0">
            <a:spAutoFit/>
          </a:bodyPr>
          <a:lstStyle/>
          <a:p>
            <a:r>
              <a:rPr kumimoji="1" lang="en-US" altLang="ja-JP" sz="2000" b="1" dirty="0">
                <a:solidFill>
                  <a:srgbClr val="FF0000"/>
                </a:solidFill>
              </a:rPr>
              <a:t>HEBT </a:t>
            </a:r>
            <a:r>
              <a:rPr kumimoji="1" lang="en-US" altLang="ja-JP" sz="2000" b="1" dirty="0" err="1">
                <a:solidFill>
                  <a:srgbClr val="FF0000"/>
                </a:solidFill>
              </a:rPr>
              <a:t>entrace</a:t>
            </a:r>
            <a:endParaRPr kumimoji="1" lang="ja-JP" altLang="en-US" sz="2000" b="1" dirty="0">
              <a:solidFill>
                <a:srgbClr val="FF0000"/>
              </a:solidFill>
            </a:endParaRPr>
          </a:p>
        </p:txBody>
      </p:sp>
      <p:sp>
        <p:nvSpPr>
          <p:cNvPr id="13" name="テキスト ボックス 12"/>
          <p:cNvSpPr txBox="1"/>
          <p:nvPr/>
        </p:nvSpPr>
        <p:spPr>
          <a:xfrm>
            <a:off x="2102254" y="5554980"/>
            <a:ext cx="2777427" cy="461665"/>
          </a:xfrm>
          <a:prstGeom prst="rect">
            <a:avLst/>
          </a:prstGeom>
          <a:noFill/>
        </p:spPr>
        <p:txBody>
          <a:bodyPr wrap="none" rtlCol="0">
            <a:spAutoFit/>
          </a:bodyPr>
          <a:lstStyle/>
          <a:p>
            <a:r>
              <a:rPr kumimoji="1" lang="en-US" altLang="ja-JP" b="1" dirty="0">
                <a:solidFill>
                  <a:srgbClr val="FF0000"/>
                </a:solidFill>
              </a:rPr>
              <a:t>MEBT extension line</a:t>
            </a:r>
            <a:endParaRPr kumimoji="1" lang="ja-JP" altLang="en-US" b="1" dirty="0">
              <a:solidFill>
                <a:srgbClr val="FF0000"/>
              </a:solidFill>
            </a:endParaRPr>
          </a:p>
        </p:txBody>
      </p:sp>
      <p:sp>
        <p:nvSpPr>
          <p:cNvPr id="14" name="テキスト ボックス 13"/>
          <p:cNvSpPr txBox="1"/>
          <p:nvPr/>
        </p:nvSpPr>
        <p:spPr>
          <a:xfrm>
            <a:off x="5235825" y="756583"/>
            <a:ext cx="6737100" cy="2246769"/>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en-US" altLang="ja-JP" sz="2000" b="1" dirty="0">
                <a:ea typeface="游ゴシック Medium" panose="020B0500000000000000" pitchFamily="50" charset="-128"/>
              </a:rPr>
              <a:t>Construction of the MEBT extension line (MEL), connecting MEBT and HEBT, started 2019 summer and completed in Mar 2020.</a:t>
            </a:r>
          </a:p>
          <a:p>
            <a:pPr marL="285750" indent="-285750">
              <a:buFont typeface="Arial" panose="020B0604020202020204" pitchFamily="34" charset="0"/>
              <a:buChar char="•"/>
            </a:pPr>
            <a:r>
              <a:rPr lang="en-US" altLang="ja-JP" sz="2000" b="1" dirty="0">
                <a:ea typeface="游ゴシック Medium" panose="020B0500000000000000" pitchFamily="50" charset="-128"/>
              </a:rPr>
              <a:t>MEL enables the beam injection to the high-power beam dump that can accept 1 MW, CW beam. </a:t>
            </a:r>
          </a:p>
          <a:p>
            <a:pPr marL="285750" indent="-285750">
              <a:buFont typeface="Arial" panose="020B0604020202020204" pitchFamily="34" charset="0"/>
              <a:buChar char="•"/>
            </a:pPr>
            <a:r>
              <a:rPr kumimoji="1" lang="en-US" altLang="ja-JP" sz="2000" b="1" dirty="0">
                <a:ea typeface="游ゴシック Medium" panose="020B0500000000000000" pitchFamily="50" charset="-128"/>
              </a:rPr>
              <a:t>Great care was taken to avoid the contamination in MEBT and HEBT and kept its cleanliness during the installation.</a:t>
            </a:r>
            <a:endParaRPr kumimoji="1" lang="en-US" altLang="ja-JP" sz="2000" b="1" dirty="0"/>
          </a:p>
        </p:txBody>
      </p:sp>
      <p:cxnSp>
        <p:nvCxnSpPr>
          <p:cNvPr id="16" name="直線矢印コネクタ 15"/>
          <p:cNvCxnSpPr/>
          <p:nvPr/>
        </p:nvCxnSpPr>
        <p:spPr>
          <a:xfrm flipH="1" flipV="1">
            <a:off x="2781300" y="3333750"/>
            <a:ext cx="1476376" cy="22764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FA5491BF-E08B-1E00-5487-EBC2BD8BA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918" y="3107558"/>
            <a:ext cx="4267200" cy="3200400"/>
          </a:xfrm>
          <a:prstGeom prst="rect">
            <a:avLst/>
          </a:prstGeom>
        </p:spPr>
      </p:pic>
      <p:sp>
        <p:nvSpPr>
          <p:cNvPr id="11" name="テキスト ボックス 10">
            <a:extLst>
              <a:ext uri="{FF2B5EF4-FFF2-40B4-BE49-F238E27FC236}">
                <a16:creationId xmlns:a16="http://schemas.microsoft.com/office/drawing/2014/main" id="{EBA7CA98-11EE-D06D-C5AF-729132AFC98F}"/>
              </a:ext>
            </a:extLst>
          </p:cNvPr>
          <p:cNvSpPr txBox="1"/>
          <p:nvPr/>
        </p:nvSpPr>
        <p:spPr>
          <a:xfrm>
            <a:off x="9885387" y="5102395"/>
            <a:ext cx="2304256" cy="1015663"/>
          </a:xfrm>
          <a:prstGeom prst="rect">
            <a:avLst/>
          </a:prstGeom>
          <a:noFill/>
        </p:spPr>
        <p:txBody>
          <a:bodyPr wrap="square" rtlCol="0">
            <a:spAutoFit/>
          </a:bodyPr>
          <a:lstStyle/>
          <a:p>
            <a:r>
              <a:rPr kumimoji="1" lang="en-US" altLang="ja-JP" sz="2000" dirty="0"/>
              <a:t>Construction of the beam line</a:t>
            </a:r>
            <a:br>
              <a:rPr kumimoji="1" lang="en-US" altLang="ja-JP" sz="2000" dirty="0"/>
            </a:br>
            <a:r>
              <a:rPr kumimoji="1" lang="en-US" altLang="ja-JP" sz="2000" dirty="0"/>
              <a:t>in local clean unit.</a:t>
            </a:r>
          </a:p>
        </p:txBody>
      </p:sp>
      <p:sp>
        <p:nvSpPr>
          <p:cNvPr id="19" name="タイトル 1">
            <a:extLst>
              <a:ext uri="{FF2B5EF4-FFF2-40B4-BE49-F238E27FC236}">
                <a16:creationId xmlns:a16="http://schemas.microsoft.com/office/drawing/2014/main" id="{0F722581-C9EF-6C61-2EC8-C5EFAF1E27FE}"/>
              </a:ext>
            </a:extLst>
          </p:cNvPr>
          <p:cNvSpPr txBox="1">
            <a:spLocks noChangeAspect="1"/>
          </p:cNvSpPr>
          <p:nvPr/>
        </p:nvSpPr>
        <p:spPr>
          <a:xfrm>
            <a:off x="1775520" y="116632"/>
            <a:ext cx="8280920"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Phase-B+ beam line construction</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91927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59A95C-3985-4BEF-AE69-A35520ACC152}"/>
              </a:ext>
            </a:extLst>
          </p:cNvPr>
          <p:cNvSpPr>
            <a:spLocks noGrp="1"/>
          </p:cNvSpPr>
          <p:nvPr>
            <p:ph idx="1"/>
          </p:nvPr>
        </p:nvSpPr>
        <p:spPr>
          <a:xfrm>
            <a:off x="623392" y="764705"/>
            <a:ext cx="10972800" cy="5366056"/>
          </a:xfrm>
        </p:spPr>
        <p:txBody>
          <a:bodyPr/>
          <a:lstStyle/>
          <a:p>
            <a:pPr marL="457200" indent="-457200" algn="just">
              <a:buFont typeface="Arial" panose="020B0604020202020204" pitchFamily="34" charset="0"/>
              <a:buChar char="•"/>
            </a:pPr>
            <a:r>
              <a:rPr kumimoji="1" lang="en-US" altLang="ja-JP" sz="2400" dirty="0"/>
              <a:t>COVID significantly impacted on the check out of HEBT and BD.</a:t>
            </a:r>
          </a:p>
          <a:p>
            <a:pPr marL="457200" indent="-457200" algn="just">
              <a:buFont typeface="Arial" panose="020B0604020202020204" pitchFamily="34" charset="0"/>
              <a:buChar char="•"/>
            </a:pPr>
            <a:r>
              <a:rPr kumimoji="1" lang="en-US" altLang="ja-JP" sz="2400" dirty="0"/>
              <a:t>On-site staff finished the HEBT/BD system commissioning with the assistance of Spanish experts via remote connection. </a:t>
            </a:r>
          </a:p>
          <a:p>
            <a:pPr marL="457200" indent="-457200" algn="just">
              <a:buFont typeface="Arial" panose="020B0604020202020204" pitchFamily="34" charset="0"/>
              <a:buChar char="•"/>
            </a:pPr>
            <a:r>
              <a:rPr kumimoji="1" lang="en-US" altLang="ja-JP" sz="2400" dirty="0"/>
              <a:t>Effort was paid on training of the onsite staff, documentation and preparation of data sharing with Europe.</a:t>
            </a:r>
          </a:p>
          <a:p>
            <a:pPr marL="457200" indent="-457200" algn="just">
              <a:buFont typeface="Arial" panose="020B0604020202020204" pitchFamily="34" charset="0"/>
              <a:buChar char="•"/>
            </a:pPr>
            <a:r>
              <a:rPr kumimoji="1" lang="en-US" altLang="ja-JP" sz="2400" dirty="0"/>
              <a:t>Finally, </a:t>
            </a:r>
            <a:r>
              <a:rPr kumimoji="1" lang="en-US" altLang="ja-JP" sz="2400" dirty="0">
                <a:solidFill>
                  <a:srgbClr val="0000FF"/>
                </a:solidFill>
              </a:rPr>
              <a:t>the beam injection into the beam dump were carried out in July 2021</a:t>
            </a:r>
            <a:r>
              <a:rPr kumimoji="1" lang="en-US" altLang="ja-JP" sz="2400" dirty="0"/>
              <a:t>. The real-time data sharing system was employed to connect with European research institutes over the Internet.</a:t>
            </a:r>
          </a:p>
          <a:p>
            <a:pPr marL="457200" indent="-457200" algn="l">
              <a:buFont typeface="Arial" panose="020B0604020202020204" pitchFamily="34" charset="0"/>
              <a:buChar char="•"/>
            </a:pPr>
            <a:r>
              <a:rPr kumimoji="1" lang="en-US" altLang="ja-JP" sz="2400" dirty="0"/>
              <a:t>The characterization of the beam with </a:t>
            </a:r>
            <a:br>
              <a:rPr kumimoji="1" lang="en-US" altLang="ja-JP" sz="2400" dirty="0"/>
            </a:br>
            <a:r>
              <a:rPr kumimoji="1" lang="en-US" altLang="ja-JP" sz="2400" dirty="0"/>
              <a:t>short pulse was completed</a:t>
            </a:r>
            <a:br>
              <a:rPr kumimoji="1" lang="en-US" altLang="ja-JP" sz="2400" dirty="0"/>
            </a:br>
            <a:r>
              <a:rPr kumimoji="1" lang="en-US" altLang="ja-JP" sz="2400" dirty="0"/>
              <a:t>by the end of 2021.</a:t>
            </a:r>
          </a:p>
          <a:p>
            <a:pPr marL="457200" indent="-457200" algn="just">
              <a:buFont typeface="Arial" panose="020B0604020202020204" pitchFamily="34" charset="0"/>
              <a:buChar char="•"/>
            </a:pPr>
            <a:endParaRPr kumimoji="1" lang="ja-JP" altLang="en-US" sz="2400" dirty="0"/>
          </a:p>
          <a:p>
            <a:pPr marL="457200" indent="-457200" algn="just">
              <a:buFont typeface="Arial" panose="020B0604020202020204" pitchFamily="34" charset="0"/>
              <a:buChar char="•"/>
            </a:pPr>
            <a:endParaRPr kumimoji="1" lang="en-US" altLang="ja-JP" sz="2400" dirty="0"/>
          </a:p>
        </p:txBody>
      </p:sp>
      <p:sp>
        <p:nvSpPr>
          <p:cNvPr id="3" name="Date Placeholder 2">
            <a:extLst>
              <a:ext uri="{FF2B5EF4-FFF2-40B4-BE49-F238E27FC236}">
                <a16:creationId xmlns:a16="http://schemas.microsoft.com/office/drawing/2014/main" id="{854553BB-32B2-4570-AF0D-EC342D765D26}"/>
              </a:ext>
            </a:extLst>
          </p:cNvPr>
          <p:cNvSpPr>
            <a:spLocks noGrp="1"/>
          </p:cNvSpPr>
          <p:nvPr>
            <p:ph type="dt" sz="half" idx="10"/>
          </p:nvPr>
        </p:nvSpPr>
        <p:spPr/>
        <p:txBody>
          <a:bodyPr/>
          <a:lstStyle/>
          <a:p>
            <a:r>
              <a:rPr lang="en-US" altLang="ja-JP"/>
              <a:t>11/10/22</a:t>
            </a:r>
            <a:endParaRPr lang="en-US" dirty="0"/>
          </a:p>
        </p:txBody>
      </p:sp>
      <p:sp>
        <p:nvSpPr>
          <p:cNvPr id="4" name="Footer Placeholder 3">
            <a:extLst>
              <a:ext uri="{FF2B5EF4-FFF2-40B4-BE49-F238E27FC236}">
                <a16:creationId xmlns:a16="http://schemas.microsoft.com/office/drawing/2014/main" id="{FE3CC336-1B4E-41C4-A3B9-1C7BFE3AB09F}"/>
              </a:ext>
            </a:extLst>
          </p:cNvPr>
          <p:cNvSpPr>
            <a:spLocks noGrp="1"/>
          </p:cNvSpPr>
          <p:nvPr>
            <p:ph type="ftr" sz="quarter" idx="11"/>
          </p:nvPr>
        </p:nvSpPr>
        <p:spPr/>
        <p:txBody>
          <a:bodyPr/>
          <a:lstStyle/>
          <a:p>
            <a:r>
              <a:rPr lang="en-US"/>
              <a:t>Present status of LIPAc/IFMIF</a:t>
            </a:r>
          </a:p>
        </p:txBody>
      </p:sp>
      <p:sp>
        <p:nvSpPr>
          <p:cNvPr id="5" name="タイトル 1">
            <a:extLst>
              <a:ext uri="{FF2B5EF4-FFF2-40B4-BE49-F238E27FC236}">
                <a16:creationId xmlns:a16="http://schemas.microsoft.com/office/drawing/2014/main" id="{D9869B8E-7944-467D-A1A8-98285CAD106E}"/>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COVID and preparation for Phase-B+</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grpSp>
        <p:nvGrpSpPr>
          <p:cNvPr id="8" name="Group 1">
            <a:extLst>
              <a:ext uri="{FF2B5EF4-FFF2-40B4-BE49-F238E27FC236}">
                <a16:creationId xmlns:a16="http://schemas.microsoft.com/office/drawing/2014/main" id="{B112D1B1-2364-DC60-41C3-22C0012D576E}"/>
              </a:ext>
            </a:extLst>
          </p:cNvPr>
          <p:cNvGrpSpPr/>
          <p:nvPr/>
        </p:nvGrpSpPr>
        <p:grpSpPr>
          <a:xfrm>
            <a:off x="2135560" y="3713567"/>
            <a:ext cx="9118836" cy="2836686"/>
            <a:chOff x="349089" y="3120161"/>
            <a:chExt cx="11515980" cy="3628815"/>
          </a:xfrm>
        </p:grpSpPr>
        <p:pic>
          <p:nvPicPr>
            <p:cNvPr id="9" name="Picture 2">
              <a:extLst>
                <a:ext uri="{FF2B5EF4-FFF2-40B4-BE49-F238E27FC236}">
                  <a16:creationId xmlns:a16="http://schemas.microsoft.com/office/drawing/2014/main" id="{46985B64-7E04-AAA9-3AF2-D9ACF7222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142" y="3300986"/>
              <a:ext cx="3456384" cy="32003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959E4769-7C6D-82C5-C9C9-38C5460B8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89" y="5394070"/>
              <a:ext cx="5584893" cy="1178762"/>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29">
              <a:extLst>
                <a:ext uri="{FF2B5EF4-FFF2-40B4-BE49-F238E27FC236}">
                  <a16:creationId xmlns:a16="http://schemas.microsoft.com/office/drawing/2014/main" id="{B9B91AD5-2D78-D26B-B9D4-5FE8D39CC4A5}"/>
                </a:ext>
              </a:extLst>
            </p:cNvPr>
            <p:cNvPicPr/>
            <p:nvPr/>
          </p:nvPicPr>
          <p:blipFill rotWithShape="1">
            <a:blip r:embed="rId4" cstate="print">
              <a:extLst>
                <a:ext uri="{28A0092B-C50C-407E-A947-70E740481C1C}">
                  <a14:useLocalDpi xmlns:a14="http://schemas.microsoft.com/office/drawing/2010/main" val="0"/>
                </a:ext>
              </a:extLst>
            </a:blip>
            <a:srcRect t="50233"/>
            <a:stretch/>
          </p:blipFill>
          <p:spPr bwMode="auto">
            <a:xfrm>
              <a:off x="9501913" y="3120161"/>
              <a:ext cx="2354229" cy="1596315"/>
            </a:xfrm>
            <a:prstGeom prst="rect">
              <a:avLst/>
            </a:prstGeom>
            <a:noFill/>
            <a:ln>
              <a:noFill/>
            </a:ln>
          </p:spPr>
        </p:pic>
        <p:cxnSp>
          <p:nvCxnSpPr>
            <p:cNvPr id="12" name="直線コネクタ 30">
              <a:extLst>
                <a:ext uri="{FF2B5EF4-FFF2-40B4-BE49-F238E27FC236}">
                  <a16:creationId xmlns:a16="http://schemas.microsoft.com/office/drawing/2014/main" id="{E6C2441F-2760-01A4-FBCA-E51123F041FB}"/>
                </a:ext>
              </a:extLst>
            </p:cNvPr>
            <p:cNvCxnSpPr>
              <a:cxnSpLocks/>
            </p:cNvCxnSpPr>
            <p:nvPr/>
          </p:nvCxnSpPr>
          <p:spPr>
            <a:xfrm flipH="1">
              <a:off x="1314677" y="4076700"/>
              <a:ext cx="4902694" cy="2121897"/>
            </a:xfrm>
            <a:prstGeom prst="line">
              <a:avLst/>
            </a:prstGeom>
            <a:ln w="28575">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線コネクタ 31">
              <a:extLst>
                <a:ext uri="{FF2B5EF4-FFF2-40B4-BE49-F238E27FC236}">
                  <a16:creationId xmlns:a16="http://schemas.microsoft.com/office/drawing/2014/main" id="{32F67682-4291-B5A2-7434-F9C1773D6541}"/>
                </a:ext>
              </a:extLst>
            </p:cNvPr>
            <p:cNvCxnSpPr>
              <a:cxnSpLocks/>
            </p:cNvCxnSpPr>
            <p:nvPr/>
          </p:nvCxnSpPr>
          <p:spPr>
            <a:xfrm flipH="1">
              <a:off x="2735513" y="4768236"/>
              <a:ext cx="4053426" cy="1430361"/>
            </a:xfrm>
            <a:prstGeom prst="line">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線コネクタ 32">
              <a:extLst>
                <a:ext uri="{FF2B5EF4-FFF2-40B4-BE49-F238E27FC236}">
                  <a16:creationId xmlns:a16="http://schemas.microsoft.com/office/drawing/2014/main" id="{35683817-22AC-0013-FEFD-A379FE137DD9}"/>
                </a:ext>
              </a:extLst>
            </p:cNvPr>
            <p:cNvCxnSpPr>
              <a:cxnSpLocks/>
            </p:cNvCxnSpPr>
            <p:nvPr/>
          </p:nvCxnSpPr>
          <p:spPr>
            <a:xfrm flipV="1">
              <a:off x="4238625" y="5282058"/>
              <a:ext cx="2857500" cy="914884"/>
            </a:xfrm>
            <a:prstGeom prst="line">
              <a:avLst/>
            </a:prstGeom>
            <a:ln w="28575">
              <a:solidFill>
                <a:srgbClr val="FF00F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線コネクタ 33">
              <a:extLst>
                <a:ext uri="{FF2B5EF4-FFF2-40B4-BE49-F238E27FC236}">
                  <a16:creationId xmlns:a16="http://schemas.microsoft.com/office/drawing/2014/main" id="{DC72973C-E319-732C-9A98-B19419898AF7}"/>
                </a:ext>
              </a:extLst>
            </p:cNvPr>
            <p:cNvCxnSpPr>
              <a:cxnSpLocks/>
            </p:cNvCxnSpPr>
            <p:nvPr/>
          </p:nvCxnSpPr>
          <p:spPr>
            <a:xfrm flipV="1">
              <a:off x="4967086" y="5895630"/>
              <a:ext cx="2625313" cy="302967"/>
            </a:xfrm>
            <a:prstGeom prst="line">
              <a:avLst/>
            </a:prstGeom>
            <a:ln w="28575">
              <a:solidFill>
                <a:srgbClr val="00B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直線コネクタ 34">
              <a:extLst>
                <a:ext uri="{FF2B5EF4-FFF2-40B4-BE49-F238E27FC236}">
                  <a16:creationId xmlns:a16="http://schemas.microsoft.com/office/drawing/2014/main" id="{8651A736-1BC4-D59B-3FA1-8158B17C9C16}"/>
                </a:ext>
              </a:extLst>
            </p:cNvPr>
            <p:cNvCxnSpPr/>
            <p:nvPr/>
          </p:nvCxnSpPr>
          <p:spPr>
            <a:xfrm>
              <a:off x="8395858" y="3156970"/>
              <a:ext cx="0" cy="34563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35">
              <a:extLst>
                <a:ext uri="{FF2B5EF4-FFF2-40B4-BE49-F238E27FC236}">
                  <a16:creationId xmlns:a16="http://schemas.microsoft.com/office/drawing/2014/main" id="{125C308A-EB2D-2D4A-FD45-99A9E776319B}"/>
                </a:ext>
              </a:extLst>
            </p:cNvPr>
            <p:cNvCxnSpPr/>
            <p:nvPr/>
          </p:nvCxnSpPr>
          <p:spPr>
            <a:xfrm>
              <a:off x="8774761" y="3292592"/>
              <a:ext cx="0" cy="34563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矢印コネクタ 36">
              <a:extLst>
                <a:ext uri="{FF2B5EF4-FFF2-40B4-BE49-F238E27FC236}">
                  <a16:creationId xmlns:a16="http://schemas.microsoft.com/office/drawing/2014/main" id="{32EA86C3-8981-4291-4B35-FF9C88B293EC}"/>
                </a:ext>
              </a:extLst>
            </p:cNvPr>
            <p:cNvCxnSpPr/>
            <p:nvPr/>
          </p:nvCxnSpPr>
          <p:spPr>
            <a:xfrm>
              <a:off x="8075603" y="3538035"/>
              <a:ext cx="281803"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37">
              <a:extLst>
                <a:ext uri="{FF2B5EF4-FFF2-40B4-BE49-F238E27FC236}">
                  <a16:creationId xmlns:a16="http://schemas.microsoft.com/office/drawing/2014/main" id="{8CC7DEF2-D93E-5578-F706-A674BE5C0DEE}"/>
                </a:ext>
              </a:extLst>
            </p:cNvPr>
            <p:cNvCxnSpPr>
              <a:cxnSpLocks/>
            </p:cNvCxnSpPr>
            <p:nvPr/>
          </p:nvCxnSpPr>
          <p:spPr>
            <a:xfrm flipH="1">
              <a:off x="8774761" y="3538035"/>
              <a:ext cx="26495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38">
              <a:extLst>
                <a:ext uri="{FF2B5EF4-FFF2-40B4-BE49-F238E27FC236}">
                  <a16:creationId xmlns:a16="http://schemas.microsoft.com/office/drawing/2014/main" id="{5419142F-C2B6-0008-38B5-47DE3406D8B8}"/>
                </a:ext>
              </a:extLst>
            </p:cNvPr>
            <p:cNvSpPr txBox="1"/>
            <p:nvPr/>
          </p:nvSpPr>
          <p:spPr>
            <a:xfrm>
              <a:off x="7226304" y="3337980"/>
              <a:ext cx="880369" cy="400110"/>
            </a:xfrm>
            <a:prstGeom prst="rect">
              <a:avLst/>
            </a:prstGeom>
            <a:noFill/>
          </p:spPr>
          <p:txBody>
            <a:bodyPr wrap="none" rtlCol="0">
              <a:spAutoFit/>
            </a:bodyPr>
            <a:lstStyle/>
            <a:p>
              <a:r>
                <a:rPr kumimoji="1" lang="en-US" altLang="ja-JP" sz="2000" b="1" dirty="0">
                  <a:solidFill>
                    <a:schemeClr val="bg1"/>
                  </a:solidFill>
                </a:rPr>
                <a:t>100 </a:t>
              </a:r>
              <a:r>
                <a:rPr kumimoji="1" lang="en-US" altLang="ja-JP" sz="2000" b="1" dirty="0" err="1">
                  <a:solidFill>
                    <a:schemeClr val="bg1"/>
                  </a:solidFill>
                  <a:latin typeface="Symbol" panose="05050102010706020507" pitchFamily="18" charset="2"/>
                </a:rPr>
                <a:t>m</a:t>
              </a:r>
              <a:r>
                <a:rPr kumimoji="1" lang="en-US" altLang="ja-JP" sz="2000" b="1" dirty="0" err="1">
                  <a:solidFill>
                    <a:schemeClr val="bg1"/>
                  </a:solidFill>
                </a:rPr>
                <a:t>s</a:t>
              </a:r>
              <a:endParaRPr kumimoji="1" lang="ja-JP" altLang="en-US" sz="2000" b="1" dirty="0">
                <a:solidFill>
                  <a:schemeClr val="bg1"/>
                </a:solidFill>
              </a:endParaRPr>
            </a:p>
          </p:txBody>
        </p:sp>
        <p:sp>
          <p:nvSpPr>
            <p:cNvPr id="21" name="テキスト ボックス 40">
              <a:extLst>
                <a:ext uri="{FF2B5EF4-FFF2-40B4-BE49-F238E27FC236}">
                  <a16:creationId xmlns:a16="http://schemas.microsoft.com/office/drawing/2014/main" id="{3B145C61-484B-1AE1-B39F-268350C497ED}"/>
                </a:ext>
              </a:extLst>
            </p:cNvPr>
            <p:cNvSpPr txBox="1"/>
            <p:nvPr/>
          </p:nvSpPr>
          <p:spPr>
            <a:xfrm>
              <a:off x="7284740" y="4230885"/>
              <a:ext cx="1051891" cy="400110"/>
            </a:xfrm>
            <a:prstGeom prst="rect">
              <a:avLst/>
            </a:prstGeom>
            <a:noFill/>
          </p:spPr>
          <p:txBody>
            <a:bodyPr wrap="none" rtlCol="0">
              <a:spAutoFit/>
            </a:bodyPr>
            <a:lstStyle/>
            <a:p>
              <a:r>
                <a:rPr kumimoji="1" lang="en-US" altLang="ja-JP" sz="2000" b="1" dirty="0">
                  <a:solidFill>
                    <a:schemeClr val="bg1"/>
                  </a:solidFill>
                </a:rPr>
                <a:t>~ 16 mA</a:t>
              </a:r>
              <a:endParaRPr kumimoji="1" lang="ja-JP" altLang="en-US" sz="2000" b="1" dirty="0">
                <a:solidFill>
                  <a:schemeClr val="bg1"/>
                </a:solidFill>
              </a:endParaRPr>
            </a:p>
          </p:txBody>
        </p:sp>
        <p:pic>
          <p:nvPicPr>
            <p:cNvPr id="22" name="図 44">
              <a:extLst>
                <a:ext uri="{FF2B5EF4-FFF2-40B4-BE49-F238E27FC236}">
                  <a16:creationId xmlns:a16="http://schemas.microsoft.com/office/drawing/2014/main" id="{C8784981-6117-B9B7-B3CC-BA34D55D6F4A}"/>
                </a:ext>
              </a:extLst>
            </p:cNvPr>
            <p:cNvPicPr/>
            <p:nvPr/>
          </p:nvPicPr>
          <p:blipFill rotWithShape="1">
            <a:blip r:embed="rId4" cstate="print">
              <a:extLst>
                <a:ext uri="{28A0092B-C50C-407E-A947-70E740481C1C}">
                  <a14:useLocalDpi xmlns:a14="http://schemas.microsoft.com/office/drawing/2010/main" val="0"/>
                </a:ext>
              </a:extLst>
            </a:blip>
            <a:srcRect b="49055"/>
            <a:stretch/>
          </p:blipFill>
          <p:spPr bwMode="auto">
            <a:xfrm>
              <a:off x="9510840" y="4867237"/>
              <a:ext cx="2354229" cy="1634105"/>
            </a:xfrm>
            <a:prstGeom prst="rect">
              <a:avLst/>
            </a:prstGeom>
            <a:noFill/>
            <a:ln>
              <a:noFill/>
            </a:ln>
          </p:spPr>
        </p:pic>
      </p:grpSp>
    </p:spTree>
    <p:extLst>
      <p:ext uri="{BB962C8B-B14F-4D97-AF65-F5344CB8AC3E}">
        <p14:creationId xmlns:p14="http://schemas.microsoft.com/office/powerpoint/2010/main" val="552930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09A749C-F3D4-48A2-84DF-89AD68DCAE95}"/>
              </a:ext>
            </a:extLst>
          </p:cNvPr>
          <p:cNvSpPr>
            <a:spLocks noGrp="1"/>
          </p:cNvSpPr>
          <p:nvPr>
            <p:ph type="dt" sz="half" idx="10"/>
          </p:nvPr>
        </p:nvSpPr>
        <p:spPr/>
        <p:txBody>
          <a:bodyPr/>
          <a:lstStyle/>
          <a:p>
            <a:r>
              <a:rPr lang="en-US" altLang="ja-JP"/>
              <a:t>11/10/22</a:t>
            </a:r>
            <a:endParaRPr lang="en-US" dirty="0"/>
          </a:p>
        </p:txBody>
      </p:sp>
      <p:sp>
        <p:nvSpPr>
          <p:cNvPr id="4" name="Footer Placeholder 3">
            <a:extLst>
              <a:ext uri="{FF2B5EF4-FFF2-40B4-BE49-F238E27FC236}">
                <a16:creationId xmlns:a16="http://schemas.microsoft.com/office/drawing/2014/main" id="{F15DC00B-3E02-404E-B2D4-A4DCD14ABA47}"/>
              </a:ext>
            </a:extLst>
          </p:cNvPr>
          <p:cNvSpPr>
            <a:spLocks noGrp="1"/>
          </p:cNvSpPr>
          <p:nvPr>
            <p:ph type="ftr" sz="quarter" idx="11"/>
          </p:nvPr>
        </p:nvSpPr>
        <p:spPr/>
        <p:txBody>
          <a:bodyPr/>
          <a:lstStyle/>
          <a:p>
            <a:r>
              <a:rPr lang="en-US"/>
              <a:t>Present status of LIPAc/IFMIF</a:t>
            </a:r>
          </a:p>
        </p:txBody>
      </p:sp>
      <p:sp>
        <p:nvSpPr>
          <p:cNvPr id="5" name="タイトル 1">
            <a:extLst>
              <a:ext uri="{FF2B5EF4-FFF2-40B4-BE49-F238E27FC236}">
                <a16:creationId xmlns:a16="http://schemas.microsoft.com/office/drawing/2014/main" id="{AA7FE8C9-7A8A-4E0E-97EA-CB8234B8CF4B}"/>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RFQ cavity conditioning towards CW</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
        <p:nvSpPr>
          <p:cNvPr id="6" name="Content Placeholder 1">
            <a:extLst>
              <a:ext uri="{FF2B5EF4-FFF2-40B4-BE49-F238E27FC236}">
                <a16:creationId xmlns:a16="http://schemas.microsoft.com/office/drawing/2014/main" id="{F72245D8-3275-4DE7-B710-D363C0834D6B}"/>
              </a:ext>
            </a:extLst>
          </p:cNvPr>
          <p:cNvSpPr>
            <a:spLocks noGrp="1"/>
          </p:cNvSpPr>
          <p:nvPr>
            <p:ph idx="1"/>
          </p:nvPr>
        </p:nvSpPr>
        <p:spPr>
          <a:xfrm>
            <a:off x="335360" y="764704"/>
            <a:ext cx="11593288" cy="4525963"/>
          </a:xfrm>
        </p:spPr>
        <p:txBody>
          <a:bodyPr/>
          <a:lstStyle/>
          <a:p>
            <a:pPr marL="457200" indent="-457200" algn="l">
              <a:buFont typeface="Arial" panose="020B0604020202020204" pitchFamily="34" charset="0"/>
              <a:buChar char="•"/>
            </a:pPr>
            <a:r>
              <a:rPr kumimoji="1" lang="en-US" altLang="ja-JP" sz="2400" dirty="0"/>
              <a:t>Completed RF conditioning of the RFQ cavity up to 25% duty (pulse width 5 </a:t>
            </a:r>
            <a:r>
              <a:rPr kumimoji="1" lang="en-US" altLang="ja-JP" sz="2400" dirty="0" err="1"/>
              <a:t>ms</a:t>
            </a:r>
            <a:r>
              <a:rPr kumimoji="1" lang="en-US" altLang="ja-JP" sz="2400" dirty="0"/>
              <a:t>, repetition 50 Hz) at the nominal vane voltage of 132 kV for deuteron acceleration.</a:t>
            </a:r>
          </a:p>
          <a:p>
            <a:pPr marL="457200" indent="-457200" algn="l">
              <a:buFont typeface="Arial" panose="020B0604020202020204" pitchFamily="34" charset="0"/>
              <a:buChar char="•"/>
            </a:pPr>
            <a:r>
              <a:rPr kumimoji="1" lang="en-US" altLang="ja-JP" sz="2400" dirty="0">
                <a:solidFill>
                  <a:srgbClr val="0000FF"/>
                </a:solidFill>
              </a:rPr>
              <a:t>Successfully achieved steady-state (CW) injection of RF at 80% of the nominal voltage (about 105 kV) by the end of 2021</a:t>
            </a:r>
            <a:r>
              <a:rPr kumimoji="1" lang="en-US" altLang="ja-JP" sz="2400" dirty="0"/>
              <a:t>. RF characteristics and cooling functions were confirmed to be working as designed.</a:t>
            </a:r>
          </a:p>
          <a:p>
            <a:pPr algn="l"/>
            <a:r>
              <a:rPr kumimoji="1" lang="en-US" altLang="ja-JP" sz="2400" dirty="0"/>
              <a:t>	</a:t>
            </a:r>
            <a:r>
              <a:rPr kumimoji="1" lang="en-US" altLang="ja-JP" sz="2400" dirty="0">
                <a:solidFill>
                  <a:srgbClr val="C00000"/>
                </a:solidFill>
                <a:sym typeface="Wingdings" panose="05000000000000000000" pitchFamily="2" charset="2"/>
              </a:rPr>
              <a:t> Demonstrate that </a:t>
            </a:r>
            <a:r>
              <a:rPr kumimoji="1" lang="en-US" altLang="ja-JP" sz="2400" dirty="0" err="1">
                <a:solidFill>
                  <a:srgbClr val="C00000"/>
                </a:solidFill>
                <a:sym typeface="Wingdings" panose="05000000000000000000" pitchFamily="2" charset="2"/>
              </a:rPr>
              <a:t>LIPAc</a:t>
            </a:r>
            <a:r>
              <a:rPr kumimoji="1" lang="en-US" altLang="ja-JP" sz="2400" dirty="0">
                <a:solidFill>
                  <a:srgbClr val="C00000"/>
                </a:solidFill>
                <a:sym typeface="Wingdings" panose="05000000000000000000" pitchFamily="2" charset="2"/>
              </a:rPr>
              <a:t> RFQ is capable of steady-state operation</a:t>
            </a:r>
          </a:p>
          <a:p>
            <a:pPr algn="l"/>
            <a:r>
              <a:rPr kumimoji="1" lang="en-US" altLang="ja-JP" sz="2400" dirty="0">
                <a:solidFill>
                  <a:srgbClr val="C00000"/>
                </a:solidFill>
                <a:sym typeface="Wingdings" panose="05000000000000000000" pitchFamily="2" charset="2"/>
              </a:rPr>
              <a:t>	 Important step for the beam commissioning targeting CW ! </a:t>
            </a:r>
            <a:endParaRPr kumimoji="1" lang="en-US" altLang="ja-JP" sz="2400" dirty="0">
              <a:solidFill>
                <a:srgbClr val="C00000"/>
              </a:solidFill>
            </a:endParaRPr>
          </a:p>
        </p:txBody>
      </p:sp>
      <p:grpSp>
        <p:nvGrpSpPr>
          <p:cNvPr id="7" name="グループ化 4">
            <a:extLst>
              <a:ext uri="{FF2B5EF4-FFF2-40B4-BE49-F238E27FC236}">
                <a16:creationId xmlns:a16="http://schemas.microsoft.com/office/drawing/2014/main" id="{B31E9122-B91E-48A1-81A5-DD24604CBCF5}"/>
              </a:ext>
            </a:extLst>
          </p:cNvPr>
          <p:cNvGrpSpPr/>
          <p:nvPr/>
        </p:nvGrpSpPr>
        <p:grpSpPr>
          <a:xfrm>
            <a:off x="767408" y="3717032"/>
            <a:ext cx="9929154" cy="2480944"/>
            <a:chOff x="2405590" y="4914752"/>
            <a:chExt cx="6772616" cy="1692237"/>
          </a:xfrm>
        </p:grpSpPr>
        <p:pic>
          <p:nvPicPr>
            <p:cNvPr id="8" name="図 13" descr="タイムライン&#10;&#10;自動的に生成された説明">
              <a:extLst>
                <a:ext uri="{FF2B5EF4-FFF2-40B4-BE49-F238E27FC236}">
                  <a16:creationId xmlns:a16="http://schemas.microsoft.com/office/drawing/2014/main" id="{E867E51E-156F-47BD-8271-5B06B630C2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854" t="12903" b="69080"/>
            <a:stretch/>
          </p:blipFill>
          <p:spPr bwMode="auto">
            <a:xfrm>
              <a:off x="3603541" y="4914752"/>
              <a:ext cx="5574665" cy="571648"/>
            </a:xfrm>
            <a:prstGeom prst="rect">
              <a:avLst/>
            </a:prstGeom>
            <a:noFill/>
            <a:ln>
              <a:noFill/>
            </a:ln>
            <a:extLst>
              <a:ext uri="{53640926-AAD7-44D8-BBD7-CCE9431645EC}">
                <a14:shadowObscured xmlns:a14="http://schemas.microsoft.com/office/drawing/2010/main"/>
              </a:ext>
            </a:extLst>
          </p:spPr>
        </p:pic>
        <p:sp>
          <p:nvSpPr>
            <p:cNvPr id="9" name="TextBox 13">
              <a:extLst>
                <a:ext uri="{FF2B5EF4-FFF2-40B4-BE49-F238E27FC236}">
                  <a16:creationId xmlns:a16="http://schemas.microsoft.com/office/drawing/2014/main" id="{43E145D9-A81E-40F4-A4A7-258712BE546C}"/>
                </a:ext>
              </a:extLst>
            </p:cNvPr>
            <p:cNvSpPr txBox="1"/>
            <p:nvPr/>
          </p:nvSpPr>
          <p:spPr>
            <a:xfrm>
              <a:off x="2470628" y="5104973"/>
              <a:ext cx="970137" cy="2309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kumimoji="1" lang="en-US" altLang="ja-JP" sz="1600" b="1" dirty="0">
                  <a:solidFill>
                    <a:srgbClr val="7030A0"/>
                  </a:solidFill>
                </a:rPr>
                <a:t>Duty Cycle</a:t>
              </a:r>
              <a:endParaRPr kumimoji="1" lang="ja-JP" altLang="en-US" sz="1600" b="1" dirty="0">
                <a:solidFill>
                  <a:srgbClr val="7030A0"/>
                </a:solidFill>
              </a:endParaRPr>
            </a:p>
          </p:txBody>
        </p:sp>
        <p:sp>
          <p:nvSpPr>
            <p:cNvPr id="10" name="TextBox 11">
              <a:extLst>
                <a:ext uri="{FF2B5EF4-FFF2-40B4-BE49-F238E27FC236}">
                  <a16:creationId xmlns:a16="http://schemas.microsoft.com/office/drawing/2014/main" id="{D2370E18-4D5B-453E-9B09-835C72B61E19}"/>
                </a:ext>
              </a:extLst>
            </p:cNvPr>
            <p:cNvSpPr txBox="1"/>
            <p:nvPr/>
          </p:nvSpPr>
          <p:spPr>
            <a:xfrm>
              <a:off x="2405590" y="6182619"/>
              <a:ext cx="1080120" cy="2309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kumimoji="1" lang="en-US" altLang="ja-JP" sz="1600" b="1" dirty="0">
                  <a:solidFill>
                    <a:schemeClr val="accent2"/>
                  </a:solidFill>
                </a:rPr>
                <a:t>Vacuum</a:t>
              </a:r>
              <a:endParaRPr kumimoji="1" lang="ja-JP" altLang="en-US" sz="1600" b="1" dirty="0">
                <a:solidFill>
                  <a:schemeClr val="accent2"/>
                </a:solidFill>
              </a:endParaRPr>
            </a:p>
          </p:txBody>
        </p:sp>
        <p:sp>
          <p:nvSpPr>
            <p:cNvPr id="11" name="TextBox 11">
              <a:extLst>
                <a:ext uri="{FF2B5EF4-FFF2-40B4-BE49-F238E27FC236}">
                  <a16:creationId xmlns:a16="http://schemas.microsoft.com/office/drawing/2014/main" id="{40386F80-523B-4FD2-8ABF-3BBA42D1BC48}"/>
                </a:ext>
              </a:extLst>
            </p:cNvPr>
            <p:cNvSpPr txBox="1"/>
            <p:nvPr/>
          </p:nvSpPr>
          <p:spPr>
            <a:xfrm>
              <a:off x="2409122" y="5678150"/>
              <a:ext cx="1080120" cy="2309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kumimoji="1" lang="en-US" altLang="ja-JP" sz="1600" b="1" dirty="0">
                  <a:solidFill>
                    <a:srgbClr val="FFCC00"/>
                  </a:solidFill>
                </a:rPr>
                <a:t>RF power</a:t>
              </a:r>
              <a:endParaRPr kumimoji="1" lang="ja-JP" altLang="en-US" sz="1600" b="1" dirty="0">
                <a:solidFill>
                  <a:srgbClr val="FFCC00"/>
                </a:solidFill>
              </a:endParaRPr>
            </a:p>
          </p:txBody>
        </p:sp>
        <p:pic>
          <p:nvPicPr>
            <p:cNvPr id="12" name="図 20" descr="タイムライン&#10;&#10;自動的に生成された説明">
              <a:extLst>
                <a:ext uri="{FF2B5EF4-FFF2-40B4-BE49-F238E27FC236}">
                  <a16:creationId xmlns:a16="http://schemas.microsoft.com/office/drawing/2014/main" id="{D207BD5F-06DA-4682-A2F2-0555350A3B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854" t="64894" b="1"/>
            <a:stretch/>
          </p:blipFill>
          <p:spPr bwMode="auto">
            <a:xfrm>
              <a:off x="3601300" y="5493122"/>
              <a:ext cx="5574665" cy="1113867"/>
            </a:xfrm>
            <a:prstGeom prst="rect">
              <a:avLst/>
            </a:prstGeom>
            <a:noFill/>
            <a:ln>
              <a:noFill/>
            </a:ln>
            <a:extLst>
              <a:ext uri="{53640926-AAD7-44D8-BBD7-CCE9431645EC}">
                <a14:shadowObscured xmlns:a14="http://schemas.microsoft.com/office/drawing/2010/main"/>
              </a:ext>
            </a:extLst>
          </p:spPr>
        </p:pic>
      </p:grpSp>
      <p:sp>
        <p:nvSpPr>
          <p:cNvPr id="13" name="テキスト ボックス 5">
            <a:extLst>
              <a:ext uri="{FF2B5EF4-FFF2-40B4-BE49-F238E27FC236}">
                <a16:creationId xmlns:a16="http://schemas.microsoft.com/office/drawing/2014/main" id="{81A53B56-5B66-4723-ABF6-DCF016A5939F}"/>
              </a:ext>
            </a:extLst>
          </p:cNvPr>
          <p:cNvSpPr txBox="1"/>
          <p:nvPr/>
        </p:nvSpPr>
        <p:spPr>
          <a:xfrm>
            <a:off x="10973744" y="3515722"/>
            <a:ext cx="980089" cy="461665"/>
          </a:xfrm>
          <a:prstGeom prst="rect">
            <a:avLst/>
          </a:prstGeom>
          <a:noFill/>
        </p:spPr>
        <p:txBody>
          <a:bodyPr wrap="square" rtlCol="0">
            <a:spAutoFit/>
          </a:bodyPr>
          <a:lstStyle/>
          <a:p>
            <a:pPr>
              <a:buNone/>
            </a:pPr>
            <a:r>
              <a:rPr kumimoji="1" lang="en-US" altLang="ja-JP" dirty="0"/>
              <a:t>90%</a:t>
            </a:r>
            <a:endParaRPr kumimoji="1" lang="ja-JP" altLang="en-US" dirty="0"/>
          </a:p>
        </p:txBody>
      </p:sp>
      <p:cxnSp>
        <p:nvCxnSpPr>
          <p:cNvPr id="14" name="直線矢印コネクタ 7">
            <a:extLst>
              <a:ext uri="{FF2B5EF4-FFF2-40B4-BE49-F238E27FC236}">
                <a16:creationId xmlns:a16="http://schemas.microsoft.com/office/drawing/2014/main" id="{CC2F0009-55AF-47D9-A8A5-79C813EA7598}"/>
              </a:ext>
            </a:extLst>
          </p:cNvPr>
          <p:cNvCxnSpPr>
            <a:cxnSpLocks/>
          </p:cNvCxnSpPr>
          <p:nvPr/>
        </p:nvCxnSpPr>
        <p:spPr bwMode="auto">
          <a:xfrm flipV="1">
            <a:off x="10393115" y="3727667"/>
            <a:ext cx="557641" cy="23181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5" name="テキスト ボックス 29">
            <a:extLst>
              <a:ext uri="{FF2B5EF4-FFF2-40B4-BE49-F238E27FC236}">
                <a16:creationId xmlns:a16="http://schemas.microsoft.com/office/drawing/2014/main" id="{663E4D24-C052-4AED-A3A6-6A25D7764FF5}"/>
              </a:ext>
            </a:extLst>
          </p:cNvPr>
          <p:cNvSpPr txBox="1"/>
          <p:nvPr/>
        </p:nvSpPr>
        <p:spPr>
          <a:xfrm>
            <a:off x="10742951" y="5159737"/>
            <a:ext cx="1449049" cy="461665"/>
          </a:xfrm>
          <a:prstGeom prst="rect">
            <a:avLst/>
          </a:prstGeom>
          <a:noFill/>
        </p:spPr>
        <p:txBody>
          <a:bodyPr wrap="square" rtlCol="0">
            <a:spAutoFit/>
          </a:bodyPr>
          <a:lstStyle/>
          <a:p>
            <a:pPr>
              <a:buNone/>
            </a:pPr>
            <a:r>
              <a:rPr kumimoji="1" lang="en-US" altLang="ja-JP" dirty="0"/>
              <a:t> ~ 400 kW</a:t>
            </a:r>
            <a:endParaRPr kumimoji="1" lang="ja-JP" altLang="en-US" dirty="0"/>
          </a:p>
        </p:txBody>
      </p:sp>
      <p:cxnSp>
        <p:nvCxnSpPr>
          <p:cNvPr id="16" name="直線矢印コネクタ 31">
            <a:extLst>
              <a:ext uri="{FF2B5EF4-FFF2-40B4-BE49-F238E27FC236}">
                <a16:creationId xmlns:a16="http://schemas.microsoft.com/office/drawing/2014/main" id="{94676482-F23B-46D6-9004-FAA93A95B515}"/>
              </a:ext>
            </a:extLst>
          </p:cNvPr>
          <p:cNvCxnSpPr>
            <a:cxnSpLocks/>
          </p:cNvCxnSpPr>
          <p:nvPr/>
        </p:nvCxnSpPr>
        <p:spPr bwMode="auto">
          <a:xfrm>
            <a:off x="10280104" y="5005507"/>
            <a:ext cx="538863" cy="28516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テキスト ボックス 5">
            <a:extLst>
              <a:ext uri="{FF2B5EF4-FFF2-40B4-BE49-F238E27FC236}">
                <a16:creationId xmlns:a16="http://schemas.microsoft.com/office/drawing/2014/main" id="{F9F8816B-5FEC-4383-8866-A19A15854113}"/>
              </a:ext>
            </a:extLst>
          </p:cNvPr>
          <p:cNvSpPr txBox="1"/>
          <p:nvPr/>
        </p:nvSpPr>
        <p:spPr>
          <a:xfrm>
            <a:off x="2385347" y="4386956"/>
            <a:ext cx="948991" cy="461665"/>
          </a:xfrm>
          <a:prstGeom prst="rect">
            <a:avLst/>
          </a:prstGeom>
          <a:noFill/>
        </p:spPr>
        <p:txBody>
          <a:bodyPr wrap="square" rtlCol="0">
            <a:spAutoFit/>
          </a:bodyPr>
          <a:lstStyle/>
          <a:p>
            <a:pPr>
              <a:buNone/>
            </a:pPr>
            <a:r>
              <a:rPr kumimoji="1" lang="en-US" altLang="ja-JP" dirty="0"/>
              <a:t>17:00</a:t>
            </a:r>
            <a:endParaRPr kumimoji="1" lang="ja-JP" altLang="en-US" dirty="0"/>
          </a:p>
        </p:txBody>
      </p:sp>
      <p:sp>
        <p:nvSpPr>
          <p:cNvPr id="21" name="テキスト ボックス 5">
            <a:extLst>
              <a:ext uri="{FF2B5EF4-FFF2-40B4-BE49-F238E27FC236}">
                <a16:creationId xmlns:a16="http://schemas.microsoft.com/office/drawing/2014/main" id="{AEF507C3-A183-4D2D-BB02-10C1CC1C8CF0}"/>
              </a:ext>
            </a:extLst>
          </p:cNvPr>
          <p:cNvSpPr txBox="1"/>
          <p:nvPr/>
        </p:nvSpPr>
        <p:spPr>
          <a:xfrm>
            <a:off x="9869976" y="4367244"/>
            <a:ext cx="948991" cy="461665"/>
          </a:xfrm>
          <a:prstGeom prst="rect">
            <a:avLst/>
          </a:prstGeom>
          <a:noFill/>
        </p:spPr>
        <p:txBody>
          <a:bodyPr wrap="square" rtlCol="0">
            <a:spAutoFit/>
          </a:bodyPr>
          <a:lstStyle/>
          <a:p>
            <a:pPr>
              <a:buNone/>
            </a:pPr>
            <a:r>
              <a:rPr kumimoji="1" lang="en-US" altLang="ja-JP" dirty="0"/>
              <a:t>09:30</a:t>
            </a:r>
            <a:endParaRPr kumimoji="1" lang="ja-JP" altLang="en-US" dirty="0"/>
          </a:p>
        </p:txBody>
      </p:sp>
    </p:spTree>
    <p:extLst>
      <p:ext uri="{BB962C8B-B14F-4D97-AF65-F5344CB8AC3E}">
        <p14:creationId xmlns:p14="http://schemas.microsoft.com/office/powerpoint/2010/main" val="860967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5F25A56F-C17B-6FBE-750A-658FD00FCD3A}"/>
              </a:ext>
            </a:extLst>
          </p:cNvPr>
          <p:cNvSpPr>
            <a:spLocks noGrp="1"/>
          </p:cNvSpPr>
          <p:nvPr>
            <p:ph type="dt" sz="half" idx="10"/>
          </p:nvPr>
        </p:nvSpPr>
        <p:spPr/>
        <p:txBody>
          <a:bodyPr/>
          <a:lstStyle/>
          <a:p>
            <a:r>
              <a:rPr lang="en-US" altLang="ja-JP"/>
              <a:t>11/10/22</a:t>
            </a:r>
            <a:endParaRPr lang="en-US" dirty="0"/>
          </a:p>
        </p:txBody>
      </p:sp>
      <p:sp>
        <p:nvSpPr>
          <p:cNvPr id="4" name="フッター プレースホルダー 3">
            <a:extLst>
              <a:ext uri="{FF2B5EF4-FFF2-40B4-BE49-F238E27FC236}">
                <a16:creationId xmlns:a16="http://schemas.microsoft.com/office/drawing/2014/main" id="{145406CB-4D1D-3187-25D4-BFDC097D4397}"/>
              </a:ext>
            </a:extLst>
          </p:cNvPr>
          <p:cNvSpPr>
            <a:spLocks noGrp="1"/>
          </p:cNvSpPr>
          <p:nvPr>
            <p:ph type="ftr" sz="quarter" idx="11"/>
          </p:nvPr>
        </p:nvSpPr>
        <p:spPr/>
        <p:txBody>
          <a:bodyPr/>
          <a:lstStyle/>
          <a:p>
            <a:r>
              <a:rPr lang="en-US"/>
              <a:t>Present status of LIPAc/IFMIF</a:t>
            </a:r>
          </a:p>
        </p:txBody>
      </p:sp>
      <p:sp>
        <p:nvSpPr>
          <p:cNvPr id="5" name="タイトル 1">
            <a:extLst>
              <a:ext uri="{FF2B5EF4-FFF2-40B4-BE49-F238E27FC236}">
                <a16:creationId xmlns:a16="http://schemas.microsoft.com/office/drawing/2014/main" id="{69EA72A0-87F1-0C8B-B013-5FB174FE34B0}"/>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Injector operation at high current, CW</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
        <p:nvSpPr>
          <p:cNvPr id="6" name="TextBox 9">
            <a:extLst>
              <a:ext uri="{FF2B5EF4-FFF2-40B4-BE49-F238E27FC236}">
                <a16:creationId xmlns:a16="http://schemas.microsoft.com/office/drawing/2014/main" id="{5C6954D8-6B72-F1D7-D856-56561D6515E0}"/>
              </a:ext>
            </a:extLst>
          </p:cNvPr>
          <p:cNvSpPr txBox="1"/>
          <p:nvPr/>
        </p:nvSpPr>
        <p:spPr>
          <a:xfrm>
            <a:off x="10070189" y="4797152"/>
            <a:ext cx="1324195" cy="369332"/>
          </a:xfrm>
          <a:prstGeom prst="rect">
            <a:avLst/>
          </a:prstGeom>
          <a:noFill/>
        </p:spPr>
        <p:txBody>
          <a:bodyPr wrap="square" rtlCol="0">
            <a:spAutoFit/>
          </a:bodyPr>
          <a:lstStyle/>
          <a:p>
            <a:r>
              <a:rPr kumimoji="1" lang="en-US" altLang="ja-JP" sz="1800" b="1" dirty="0"/>
              <a:t>Duty cycle</a:t>
            </a:r>
            <a:endParaRPr kumimoji="1" lang="ja-JP" altLang="en-US" sz="1800" b="1" dirty="0"/>
          </a:p>
        </p:txBody>
      </p:sp>
      <p:sp>
        <p:nvSpPr>
          <p:cNvPr id="7" name="TextBox 10">
            <a:extLst>
              <a:ext uri="{FF2B5EF4-FFF2-40B4-BE49-F238E27FC236}">
                <a16:creationId xmlns:a16="http://schemas.microsoft.com/office/drawing/2014/main" id="{94E4D72E-5938-B229-896F-36A0FD8F0C0E}"/>
              </a:ext>
            </a:extLst>
          </p:cNvPr>
          <p:cNvSpPr txBox="1"/>
          <p:nvPr/>
        </p:nvSpPr>
        <p:spPr>
          <a:xfrm>
            <a:off x="10070189" y="4248263"/>
            <a:ext cx="1907273" cy="369332"/>
          </a:xfrm>
          <a:prstGeom prst="rect">
            <a:avLst/>
          </a:prstGeom>
          <a:noFill/>
        </p:spPr>
        <p:txBody>
          <a:bodyPr wrap="square" rtlCol="0">
            <a:spAutoFit/>
          </a:bodyPr>
          <a:lstStyle/>
          <a:p>
            <a:r>
              <a:rPr kumimoji="1" lang="en-US" altLang="ja-JP" sz="1800" b="1" dirty="0"/>
              <a:t>Measured Current </a:t>
            </a:r>
            <a:endParaRPr kumimoji="1" lang="ja-JP" altLang="en-US" sz="1800" b="1" dirty="0"/>
          </a:p>
        </p:txBody>
      </p:sp>
      <p:sp>
        <p:nvSpPr>
          <p:cNvPr id="8" name="TextBox 11">
            <a:extLst>
              <a:ext uri="{FF2B5EF4-FFF2-40B4-BE49-F238E27FC236}">
                <a16:creationId xmlns:a16="http://schemas.microsoft.com/office/drawing/2014/main" id="{300293D0-9CFD-22B2-1C99-DA3BD3216D95}"/>
              </a:ext>
            </a:extLst>
          </p:cNvPr>
          <p:cNvSpPr txBox="1"/>
          <p:nvPr/>
        </p:nvSpPr>
        <p:spPr>
          <a:xfrm>
            <a:off x="10070189" y="3519816"/>
            <a:ext cx="2063552" cy="646331"/>
          </a:xfrm>
          <a:prstGeom prst="rect">
            <a:avLst/>
          </a:prstGeom>
          <a:noFill/>
        </p:spPr>
        <p:txBody>
          <a:bodyPr wrap="square" rtlCol="0">
            <a:spAutoFit/>
          </a:bodyPr>
          <a:lstStyle/>
          <a:p>
            <a:r>
              <a:rPr kumimoji="1" lang="en-US" altLang="ja-JP" sz="1800" b="1" dirty="0"/>
              <a:t>Total extracted current</a:t>
            </a:r>
            <a:endParaRPr kumimoji="1" lang="ja-JP" altLang="en-US" sz="1800" b="1" dirty="0"/>
          </a:p>
        </p:txBody>
      </p:sp>
      <p:sp>
        <p:nvSpPr>
          <p:cNvPr id="9" name="TextBox 12">
            <a:extLst>
              <a:ext uri="{FF2B5EF4-FFF2-40B4-BE49-F238E27FC236}">
                <a16:creationId xmlns:a16="http://schemas.microsoft.com/office/drawing/2014/main" id="{94BB8DC8-FC71-723A-84BE-9EBA2093C048}"/>
              </a:ext>
            </a:extLst>
          </p:cNvPr>
          <p:cNvSpPr txBox="1"/>
          <p:nvPr/>
        </p:nvSpPr>
        <p:spPr>
          <a:xfrm>
            <a:off x="10070189" y="5469993"/>
            <a:ext cx="2086597" cy="369332"/>
          </a:xfrm>
          <a:prstGeom prst="rect">
            <a:avLst/>
          </a:prstGeom>
          <a:noFill/>
        </p:spPr>
        <p:txBody>
          <a:bodyPr wrap="none" rtlCol="0">
            <a:spAutoFit/>
          </a:bodyPr>
          <a:lstStyle/>
          <a:p>
            <a:r>
              <a:rPr kumimoji="1" lang="en-US" altLang="ja-JP" sz="1800" b="1" dirty="0"/>
              <a:t>Neutron production</a:t>
            </a:r>
            <a:endParaRPr kumimoji="1" lang="ja-JP" altLang="en-US" sz="1800" b="1" dirty="0"/>
          </a:p>
        </p:txBody>
      </p:sp>
      <p:pic>
        <p:nvPicPr>
          <p:cNvPr id="10" name="Picture 5">
            <a:extLst>
              <a:ext uri="{FF2B5EF4-FFF2-40B4-BE49-F238E27FC236}">
                <a16:creationId xmlns:a16="http://schemas.microsoft.com/office/drawing/2014/main" id="{53FBE315-6F0E-A0AE-C6CB-841A354C5A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43472" y="2877705"/>
            <a:ext cx="8508694" cy="3338334"/>
          </a:xfrm>
          <a:prstGeom prst="rect">
            <a:avLst/>
          </a:prstGeom>
          <a:noFill/>
          <a:ln>
            <a:noFill/>
          </a:ln>
        </p:spPr>
      </p:pic>
      <p:sp>
        <p:nvSpPr>
          <p:cNvPr id="11" name="Content Placeholder 1">
            <a:extLst>
              <a:ext uri="{FF2B5EF4-FFF2-40B4-BE49-F238E27FC236}">
                <a16:creationId xmlns:a16="http://schemas.microsoft.com/office/drawing/2014/main" id="{0EBADDCE-4283-3006-049D-876D65E1C678}"/>
              </a:ext>
            </a:extLst>
          </p:cNvPr>
          <p:cNvSpPr>
            <a:spLocks noGrp="1"/>
          </p:cNvSpPr>
          <p:nvPr>
            <p:ph idx="1"/>
          </p:nvPr>
        </p:nvSpPr>
        <p:spPr>
          <a:xfrm>
            <a:off x="335360" y="764704"/>
            <a:ext cx="10945216" cy="4525963"/>
          </a:xfrm>
        </p:spPr>
        <p:txBody>
          <a:bodyPr/>
          <a:lstStyle/>
          <a:p>
            <a:pPr marL="457200" indent="-457200" algn="l">
              <a:buFont typeface="Arial" panose="020B0604020202020204" pitchFamily="34" charset="0"/>
              <a:buChar char="•"/>
            </a:pPr>
            <a:r>
              <a:rPr kumimoji="1" lang="en-US" altLang="ja-JP" sz="2400" dirty="0"/>
              <a:t>Injector is tested for CW at high current (150-160 mA required)</a:t>
            </a:r>
          </a:p>
          <a:p>
            <a:pPr marL="457200" indent="-457200" algn="l">
              <a:buFont typeface="Arial" panose="020B0604020202020204" pitchFamily="34" charset="0"/>
              <a:buChar char="•"/>
            </a:pPr>
            <a:r>
              <a:rPr kumimoji="1" lang="en-US" altLang="ja-JP" sz="2400" dirty="0">
                <a:solidFill>
                  <a:srgbClr val="0000FF"/>
                </a:solidFill>
              </a:rPr>
              <a:t>Successfully completed long-time continuous CW operation tests at 140 mA and 150 mA beam current (CW operation for &gt; 10 hours )</a:t>
            </a:r>
          </a:p>
          <a:p>
            <a:pPr marL="457200" indent="-457200" algn="l">
              <a:buFont typeface="Arial" panose="020B0604020202020204" pitchFamily="34" charset="0"/>
              <a:buChar char="•"/>
            </a:pPr>
            <a:r>
              <a:rPr kumimoji="1" lang="en-US" altLang="ja-JP" sz="2400" dirty="0">
                <a:solidFill>
                  <a:srgbClr val="C00000"/>
                </a:solidFill>
              </a:rPr>
              <a:t>CW operation at 160 mA extraction achieved in July 2022. Continued optimization for stable operation over long periods</a:t>
            </a:r>
          </a:p>
        </p:txBody>
      </p:sp>
      <p:sp>
        <p:nvSpPr>
          <p:cNvPr id="12" name="テキスト ボックス 11">
            <a:extLst>
              <a:ext uri="{FF2B5EF4-FFF2-40B4-BE49-F238E27FC236}">
                <a16:creationId xmlns:a16="http://schemas.microsoft.com/office/drawing/2014/main" id="{5556D7A4-879D-9E5F-AD07-FF170C913FFE}"/>
              </a:ext>
            </a:extLst>
          </p:cNvPr>
          <p:cNvSpPr txBox="1"/>
          <p:nvPr/>
        </p:nvSpPr>
        <p:spPr>
          <a:xfrm>
            <a:off x="1559496" y="6177498"/>
            <a:ext cx="8187105" cy="369332"/>
          </a:xfrm>
          <a:prstGeom prst="rect">
            <a:avLst/>
          </a:prstGeom>
          <a:noFill/>
        </p:spPr>
        <p:txBody>
          <a:bodyPr wrap="square">
            <a:spAutoFit/>
          </a:bodyPr>
          <a:lstStyle/>
          <a:p>
            <a:pPr algn="ctr"/>
            <a:r>
              <a:rPr lang="en-US" altLang="ja-JP" sz="1800" kern="0" dirty="0">
                <a:effectLst/>
                <a:ea typeface="MS UI Gothic" panose="020B0600070205080204" pitchFamily="50" charset="-128"/>
                <a:cs typeface="Times New Roman" panose="02020603050405020304" pitchFamily="18" charset="0"/>
              </a:rPr>
              <a:t>Trend during long-time CW operation tests of the injector at 140 mA</a:t>
            </a:r>
            <a:endParaRPr lang="ja-JP" altLang="en-US" dirty="0"/>
          </a:p>
        </p:txBody>
      </p:sp>
    </p:spTree>
    <p:extLst>
      <p:ext uri="{BB962C8B-B14F-4D97-AF65-F5344CB8AC3E}">
        <p14:creationId xmlns:p14="http://schemas.microsoft.com/office/powerpoint/2010/main" val="334929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a:t>11/10/22</a:t>
            </a:r>
            <a:endParaRPr lang="en-US" dirty="0"/>
          </a:p>
        </p:txBody>
      </p:sp>
      <p:sp>
        <p:nvSpPr>
          <p:cNvPr id="4" name="フッター プレースホルダー 3"/>
          <p:cNvSpPr>
            <a:spLocks noGrp="1"/>
          </p:cNvSpPr>
          <p:nvPr>
            <p:ph type="ftr" sz="quarter" idx="11"/>
          </p:nvPr>
        </p:nvSpPr>
        <p:spPr/>
        <p:txBody>
          <a:bodyPr/>
          <a:lstStyle/>
          <a:p>
            <a:r>
              <a:rPr lang="en-US"/>
              <a:t>Present status of LIPAc/IFMIF</a:t>
            </a:r>
          </a:p>
        </p:txBody>
      </p:sp>
      <p:pic>
        <p:nvPicPr>
          <p:cNvPr id="7" name="Image 3">
            <a:extLst>
              <a:ext uri="{FF2B5EF4-FFF2-40B4-BE49-F238E27FC236}">
                <a16:creationId xmlns:a16="http://schemas.microsoft.com/office/drawing/2014/main" id="{0CA38C67-C0AC-A243-BEA1-2689C6B9BE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952" y="756569"/>
            <a:ext cx="4443088" cy="2808312"/>
          </a:xfrm>
          <a:prstGeom prst="rect">
            <a:avLst/>
          </a:prstGeom>
        </p:spPr>
      </p:pic>
      <p:grpSp>
        <p:nvGrpSpPr>
          <p:cNvPr id="20" name="グループ化 19"/>
          <p:cNvGrpSpPr/>
          <p:nvPr/>
        </p:nvGrpSpPr>
        <p:grpSpPr>
          <a:xfrm>
            <a:off x="120793" y="3617492"/>
            <a:ext cx="4609960" cy="2926757"/>
            <a:chOff x="262657" y="3621472"/>
            <a:chExt cx="4093892" cy="2599118"/>
          </a:xfrm>
        </p:grpSpPr>
        <p:pic>
          <p:nvPicPr>
            <p:cNvPr id="8" name="Image 5">
              <a:extLst>
                <a:ext uri="{FF2B5EF4-FFF2-40B4-BE49-F238E27FC236}">
                  <a16:creationId xmlns:a16="http://schemas.microsoft.com/office/drawing/2014/main" id="{FCF7C2CC-6ED9-8F41-90C9-606C122721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1586" y="3696155"/>
              <a:ext cx="3806201" cy="2262176"/>
            </a:xfrm>
            <a:prstGeom prst="rect">
              <a:avLst/>
            </a:prstGeom>
          </p:spPr>
        </p:pic>
        <p:sp>
          <p:nvSpPr>
            <p:cNvPr id="9" name="ZoneTexte 9">
              <a:extLst>
                <a:ext uri="{FF2B5EF4-FFF2-40B4-BE49-F238E27FC236}">
                  <a16:creationId xmlns:a16="http://schemas.microsoft.com/office/drawing/2014/main" id="{B046B6C1-4BA6-C349-A0C1-E390A5A6B57B}"/>
                </a:ext>
              </a:extLst>
            </p:cNvPr>
            <p:cNvSpPr txBox="1"/>
            <p:nvPr/>
          </p:nvSpPr>
          <p:spPr>
            <a:xfrm>
              <a:off x="986789" y="4050909"/>
              <a:ext cx="632342" cy="300654"/>
            </a:xfrm>
            <a:prstGeom prst="rect">
              <a:avLst/>
            </a:prstGeom>
            <a:noFill/>
          </p:spPr>
          <p:txBody>
            <a:bodyPr wrap="none" rtlCol="0">
              <a:spAutoFit/>
            </a:bodyPr>
            <a:lstStyle/>
            <a:p>
              <a:r>
                <a:rPr lang="en-GB" sz="1600" b="1" i="1" dirty="0"/>
                <a:t>Cavity</a:t>
              </a:r>
            </a:p>
          </p:txBody>
        </p:sp>
        <p:cxnSp>
          <p:nvCxnSpPr>
            <p:cNvPr id="10" name="Connecteur droit avec flèche 16">
              <a:extLst>
                <a:ext uri="{FF2B5EF4-FFF2-40B4-BE49-F238E27FC236}">
                  <a16:creationId xmlns:a16="http://schemas.microsoft.com/office/drawing/2014/main" id="{344AF9E3-A1E5-9144-82BB-FFE3D96D38F3}"/>
                </a:ext>
              </a:extLst>
            </p:cNvPr>
            <p:cNvCxnSpPr/>
            <p:nvPr/>
          </p:nvCxnSpPr>
          <p:spPr>
            <a:xfrm>
              <a:off x="1445961" y="4330149"/>
              <a:ext cx="144709" cy="4997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3">
              <a:extLst>
                <a:ext uri="{FF2B5EF4-FFF2-40B4-BE49-F238E27FC236}">
                  <a16:creationId xmlns:a16="http://schemas.microsoft.com/office/drawing/2014/main" id="{E80B3B9F-74FD-E941-B842-2BE22506E38A}"/>
                </a:ext>
              </a:extLst>
            </p:cNvPr>
            <p:cNvSpPr txBox="1"/>
            <p:nvPr/>
          </p:nvSpPr>
          <p:spPr>
            <a:xfrm>
              <a:off x="3317874" y="4911824"/>
              <a:ext cx="1017328" cy="519312"/>
            </a:xfrm>
            <a:prstGeom prst="rect">
              <a:avLst/>
            </a:prstGeom>
            <a:noFill/>
          </p:spPr>
          <p:txBody>
            <a:bodyPr wrap="none" rtlCol="0">
              <a:spAutoFit/>
            </a:bodyPr>
            <a:lstStyle/>
            <a:p>
              <a:r>
                <a:rPr lang="en-GB" sz="1600" b="1" i="1" dirty="0"/>
                <a:t>Cold-Warm</a:t>
              </a:r>
            </a:p>
            <a:p>
              <a:r>
                <a:rPr lang="en-GB" sz="1600" b="1" i="1" dirty="0"/>
                <a:t>transition</a:t>
              </a:r>
            </a:p>
          </p:txBody>
        </p:sp>
        <p:cxnSp>
          <p:nvCxnSpPr>
            <p:cNvPr id="12" name="Connecteur droit avec flèche 20">
              <a:extLst>
                <a:ext uri="{FF2B5EF4-FFF2-40B4-BE49-F238E27FC236}">
                  <a16:creationId xmlns:a16="http://schemas.microsoft.com/office/drawing/2014/main" id="{47FF3B6F-5976-7444-A39D-DCB52117AA91}"/>
                </a:ext>
              </a:extLst>
            </p:cNvPr>
            <p:cNvCxnSpPr/>
            <p:nvPr/>
          </p:nvCxnSpPr>
          <p:spPr>
            <a:xfrm flipV="1">
              <a:off x="3844259" y="3975720"/>
              <a:ext cx="144016" cy="908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4">
              <a:extLst>
                <a:ext uri="{FF2B5EF4-FFF2-40B4-BE49-F238E27FC236}">
                  <a16:creationId xmlns:a16="http://schemas.microsoft.com/office/drawing/2014/main" id="{497D410B-7DA4-CB4D-9561-0ABD3EDE9458}"/>
                </a:ext>
              </a:extLst>
            </p:cNvPr>
            <p:cNvSpPr txBox="1"/>
            <p:nvPr/>
          </p:nvSpPr>
          <p:spPr>
            <a:xfrm>
              <a:off x="1992094" y="3945523"/>
              <a:ext cx="814557" cy="300654"/>
            </a:xfrm>
            <a:prstGeom prst="rect">
              <a:avLst/>
            </a:prstGeom>
            <a:noFill/>
          </p:spPr>
          <p:txBody>
            <a:bodyPr wrap="none" rtlCol="0">
              <a:spAutoFit/>
            </a:bodyPr>
            <a:lstStyle/>
            <a:p>
              <a:r>
                <a:rPr lang="en-GB" sz="1600" b="1" i="1" dirty="0"/>
                <a:t>Solenoid</a:t>
              </a:r>
            </a:p>
          </p:txBody>
        </p:sp>
        <p:cxnSp>
          <p:nvCxnSpPr>
            <p:cNvPr id="14" name="Connecteur droit avec flèche 18">
              <a:extLst>
                <a:ext uri="{FF2B5EF4-FFF2-40B4-BE49-F238E27FC236}">
                  <a16:creationId xmlns:a16="http://schemas.microsoft.com/office/drawing/2014/main" id="{D2F2456F-681B-1C4A-896E-21424248E312}"/>
                </a:ext>
              </a:extLst>
            </p:cNvPr>
            <p:cNvCxnSpPr/>
            <p:nvPr/>
          </p:nvCxnSpPr>
          <p:spPr>
            <a:xfrm>
              <a:off x="2332091" y="4191744"/>
              <a:ext cx="426594" cy="303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0">
              <a:extLst>
                <a:ext uri="{FF2B5EF4-FFF2-40B4-BE49-F238E27FC236}">
                  <a16:creationId xmlns:a16="http://schemas.microsoft.com/office/drawing/2014/main" id="{88BD536B-8EAE-5940-8B61-627EAE576BBA}"/>
                </a:ext>
              </a:extLst>
            </p:cNvPr>
            <p:cNvSpPr txBox="1"/>
            <p:nvPr/>
          </p:nvSpPr>
          <p:spPr>
            <a:xfrm>
              <a:off x="1828035" y="5919936"/>
              <a:ext cx="1246121" cy="300654"/>
            </a:xfrm>
            <a:prstGeom prst="rect">
              <a:avLst/>
            </a:prstGeom>
            <a:noFill/>
          </p:spPr>
          <p:txBody>
            <a:bodyPr wrap="none" rtlCol="0">
              <a:spAutoFit/>
            </a:bodyPr>
            <a:lstStyle/>
            <a:p>
              <a:r>
                <a:rPr lang="en-GB" sz="1600" b="1" i="1" dirty="0"/>
                <a:t>Power coupler</a:t>
              </a:r>
            </a:p>
          </p:txBody>
        </p:sp>
        <p:cxnSp>
          <p:nvCxnSpPr>
            <p:cNvPr id="16" name="Connecteur droit avec flèche 23">
              <a:extLst>
                <a:ext uri="{FF2B5EF4-FFF2-40B4-BE49-F238E27FC236}">
                  <a16:creationId xmlns:a16="http://schemas.microsoft.com/office/drawing/2014/main" id="{6F9BE60C-8996-C244-AED2-D8ED94AA092C}"/>
                </a:ext>
              </a:extLst>
            </p:cNvPr>
            <p:cNvCxnSpPr/>
            <p:nvPr/>
          </p:nvCxnSpPr>
          <p:spPr>
            <a:xfrm flipH="1" flipV="1">
              <a:off x="1756028" y="5487889"/>
              <a:ext cx="508659" cy="4619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2">
              <a:extLst>
                <a:ext uri="{FF2B5EF4-FFF2-40B4-BE49-F238E27FC236}">
                  <a16:creationId xmlns:a16="http://schemas.microsoft.com/office/drawing/2014/main" id="{484600A0-E37F-CB41-9800-55197229271C}"/>
                </a:ext>
              </a:extLst>
            </p:cNvPr>
            <p:cNvSpPr txBox="1"/>
            <p:nvPr/>
          </p:nvSpPr>
          <p:spPr>
            <a:xfrm>
              <a:off x="2692131" y="5559896"/>
              <a:ext cx="1664418" cy="300654"/>
            </a:xfrm>
            <a:prstGeom prst="rect">
              <a:avLst/>
            </a:prstGeom>
            <a:noFill/>
          </p:spPr>
          <p:txBody>
            <a:bodyPr wrap="none" rtlCol="0">
              <a:spAutoFit/>
            </a:bodyPr>
            <a:lstStyle/>
            <a:p>
              <a:r>
                <a:rPr lang="en-GB" sz="1600" b="1" i="1" dirty="0"/>
                <a:t>Cavity pumping line</a:t>
              </a:r>
            </a:p>
          </p:txBody>
        </p:sp>
        <p:cxnSp>
          <p:nvCxnSpPr>
            <p:cNvPr id="18" name="Connecteur droit avec flèche 26">
              <a:extLst>
                <a:ext uri="{FF2B5EF4-FFF2-40B4-BE49-F238E27FC236}">
                  <a16:creationId xmlns:a16="http://schemas.microsoft.com/office/drawing/2014/main" id="{4FD877F4-4A52-BE42-B52C-2F9AF3557902}"/>
                </a:ext>
              </a:extLst>
            </p:cNvPr>
            <p:cNvCxnSpPr/>
            <p:nvPr/>
          </p:nvCxnSpPr>
          <p:spPr>
            <a:xfrm flipH="1" flipV="1">
              <a:off x="2764140" y="5415881"/>
              <a:ext cx="288031" cy="144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5DF3C2D-AC29-ED42-8512-E6588ED94599}"/>
                </a:ext>
              </a:extLst>
            </p:cNvPr>
            <p:cNvSpPr txBox="1"/>
            <p:nvPr/>
          </p:nvSpPr>
          <p:spPr>
            <a:xfrm>
              <a:off x="262657" y="3621472"/>
              <a:ext cx="2167615" cy="327987"/>
            </a:xfrm>
            <a:prstGeom prst="rect">
              <a:avLst/>
            </a:prstGeom>
            <a:noFill/>
          </p:spPr>
          <p:txBody>
            <a:bodyPr wrap="none" rtlCol="0">
              <a:spAutoFit/>
            </a:bodyPr>
            <a:lstStyle/>
            <a:p>
              <a:r>
                <a:rPr lang="en-GB" altLang="ja-JP" sz="1800" b="1" dirty="0"/>
                <a:t>Cavity string, Cold mass</a:t>
              </a:r>
            </a:p>
          </p:txBody>
        </p:sp>
      </p:grpSp>
      <p:sp>
        <p:nvSpPr>
          <p:cNvPr id="21" name="テキスト ボックス 20"/>
          <p:cNvSpPr txBox="1"/>
          <p:nvPr/>
        </p:nvSpPr>
        <p:spPr>
          <a:xfrm>
            <a:off x="4778477" y="719667"/>
            <a:ext cx="7413524" cy="6247864"/>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dirty="0"/>
              <a:t>Design under CEA/</a:t>
            </a:r>
            <a:r>
              <a:rPr kumimoji="1" lang="en-US" altLang="ja-JP" dirty="0" err="1"/>
              <a:t>Saclay</a:t>
            </a:r>
            <a:r>
              <a:rPr kumimoji="1" lang="en-US" altLang="ja-JP" dirty="0"/>
              <a:t> responsibility as well as procurement of the individuals components except the solenoid packages designed and procured by CIEMAT.</a:t>
            </a:r>
          </a:p>
          <a:p>
            <a:pPr marL="342900" indent="-342900">
              <a:buFont typeface="Arial" panose="020B0604020202020204" pitchFamily="34" charset="0"/>
              <a:buChar char="•"/>
            </a:pPr>
            <a:r>
              <a:rPr kumimoji="1" lang="en-US" altLang="ja-JP" dirty="0"/>
              <a:t>Eight half-wave resonators</a:t>
            </a:r>
          </a:p>
          <a:p>
            <a:pPr marL="952485" lvl="1" indent="-342900">
              <a:buFont typeface="Arial" panose="020B0604020202020204" pitchFamily="34" charset="0"/>
              <a:buChar char="•"/>
            </a:pPr>
            <a:r>
              <a:rPr kumimoji="1" lang="en-US" altLang="ja-JP" dirty="0"/>
              <a:t>175 MHz, </a:t>
            </a:r>
            <a:r>
              <a:rPr kumimoji="1" lang="en-US" altLang="ja-JP" dirty="0">
                <a:latin typeface="Symbol" panose="05050102010706020507" pitchFamily="18" charset="2"/>
              </a:rPr>
              <a:t>b</a:t>
            </a:r>
            <a:r>
              <a:rPr kumimoji="1" lang="en-US" altLang="ja-JP" dirty="0"/>
              <a:t>=0.094</a:t>
            </a:r>
          </a:p>
          <a:p>
            <a:pPr marL="952485" lvl="1" indent="-342900">
              <a:buFont typeface="Arial" panose="020B0604020202020204" pitchFamily="34" charset="0"/>
              <a:buChar char="•"/>
            </a:pPr>
            <a:r>
              <a:rPr kumimoji="1" lang="en-US" altLang="ja-JP" dirty="0" err="1"/>
              <a:t>E</a:t>
            </a:r>
            <a:r>
              <a:rPr kumimoji="1" lang="en-US" altLang="ja-JP" baseline="-25000" dirty="0" err="1"/>
              <a:t>acc</a:t>
            </a:r>
            <a:r>
              <a:rPr kumimoji="1" lang="en-US" altLang="ja-JP" baseline="-25000" dirty="0"/>
              <a:t>-nom</a:t>
            </a:r>
            <a:r>
              <a:rPr kumimoji="1" lang="en-US" altLang="ja-JP" dirty="0"/>
              <a:t> = 4.5 MV/m, Q</a:t>
            </a:r>
            <a:r>
              <a:rPr kumimoji="1" lang="en-US" altLang="ja-JP" baseline="-25000" dirty="0"/>
              <a:t>0</a:t>
            </a:r>
            <a:r>
              <a:rPr kumimoji="1" lang="en-US" altLang="ja-JP" dirty="0"/>
              <a:t> ≥ 5×10</a:t>
            </a:r>
            <a:r>
              <a:rPr kumimoji="1" lang="en-US" altLang="ja-JP" baseline="30000" dirty="0"/>
              <a:t>8</a:t>
            </a:r>
          </a:p>
          <a:p>
            <a:pPr marL="952485" lvl="1" indent="-342900">
              <a:buFont typeface="Arial" panose="020B0604020202020204" pitchFamily="34" charset="0"/>
              <a:buChar char="•"/>
            </a:pPr>
            <a:r>
              <a:rPr kumimoji="1" lang="en-US" altLang="ja-JP" dirty="0"/>
              <a:t>Operating temperature: 4.4 K</a:t>
            </a:r>
          </a:p>
          <a:p>
            <a:pPr marL="342900" indent="-342900">
              <a:buFont typeface="Arial" panose="020B0604020202020204" pitchFamily="34" charset="0"/>
              <a:buChar char="•"/>
            </a:pPr>
            <a:r>
              <a:rPr kumimoji="1" lang="en-US" altLang="ja-JP" dirty="0"/>
              <a:t>Power Couplers</a:t>
            </a:r>
          </a:p>
          <a:p>
            <a:pPr marL="952485" lvl="1" indent="-342900">
              <a:buFont typeface="Arial" panose="020B0604020202020204" pitchFamily="34" charset="0"/>
              <a:buChar char="•"/>
            </a:pPr>
            <a:r>
              <a:rPr kumimoji="1" lang="en-US" altLang="ja-JP" dirty="0"/>
              <a:t>Designed to handle 200 kW CW</a:t>
            </a:r>
          </a:p>
          <a:p>
            <a:pPr marL="952485" lvl="1" indent="-342900">
              <a:buFont typeface="Arial" panose="020B0604020202020204" pitchFamily="34" charset="0"/>
              <a:buChar char="•"/>
            </a:pPr>
            <a:r>
              <a:rPr kumimoji="1" lang="en-US" altLang="ja-JP" dirty="0"/>
              <a:t>70 kW CW maximum on </a:t>
            </a:r>
            <a:r>
              <a:rPr kumimoji="1" lang="en-US" altLang="ja-JP" dirty="0" err="1"/>
              <a:t>LIPAc</a:t>
            </a:r>
            <a:endParaRPr kumimoji="1" lang="en-US" altLang="ja-JP" dirty="0"/>
          </a:p>
          <a:p>
            <a:pPr marL="342900" indent="-342900">
              <a:buFont typeface="Arial" panose="020B0604020202020204" pitchFamily="34" charset="0"/>
              <a:buChar char="•"/>
            </a:pPr>
            <a:r>
              <a:rPr kumimoji="1" lang="en-US" altLang="ja-JP" dirty="0"/>
              <a:t>Eight superconducting solenoid packages</a:t>
            </a:r>
          </a:p>
          <a:p>
            <a:pPr marL="952485" lvl="1" indent="-342900">
              <a:buFont typeface="Arial" panose="020B0604020202020204" pitchFamily="34" charset="0"/>
              <a:buChar char="•"/>
            </a:pPr>
            <a:r>
              <a:rPr kumimoji="1" lang="en-US" altLang="ja-JP" dirty="0"/>
              <a:t>Two-nested solenoids to focus the beam (6T) with reduced fringe field (20 </a:t>
            </a:r>
            <a:r>
              <a:rPr kumimoji="1" lang="en-US" altLang="ja-JP" dirty="0" err="1"/>
              <a:t>mT</a:t>
            </a:r>
            <a:r>
              <a:rPr kumimoji="1" lang="en-US" altLang="ja-JP" dirty="0"/>
              <a:t> on cavity flange)</a:t>
            </a:r>
          </a:p>
          <a:p>
            <a:pPr marL="952485" lvl="1" indent="-342900">
              <a:buFont typeface="Arial" panose="020B0604020202020204" pitchFamily="34" charset="0"/>
              <a:buChar char="•"/>
            </a:pPr>
            <a:r>
              <a:rPr kumimoji="1" lang="en-US" altLang="ja-JP" dirty="0"/>
              <a:t>Two </a:t>
            </a:r>
            <a:r>
              <a:rPr kumimoji="1" lang="en-US" altLang="ja-JP" dirty="0" err="1"/>
              <a:t>steerers</a:t>
            </a:r>
            <a:r>
              <a:rPr kumimoji="1" lang="en-US" altLang="ja-JP" dirty="0"/>
              <a:t> for horizontal and vertical orbits</a:t>
            </a:r>
          </a:p>
          <a:p>
            <a:pPr marL="952485" lvl="1" indent="-342900">
              <a:buFont typeface="Arial" panose="020B0604020202020204" pitchFamily="34" charset="0"/>
              <a:buChar char="•"/>
            </a:pPr>
            <a:r>
              <a:rPr kumimoji="1" lang="en-US" altLang="ja-JP" dirty="0"/>
              <a:t>Beam position monitor (BPM)</a:t>
            </a:r>
          </a:p>
          <a:p>
            <a:pPr marL="952485" lvl="1" indent="-342900">
              <a:buFont typeface="Arial" panose="020B0604020202020204" pitchFamily="34" charset="0"/>
              <a:buChar char="•"/>
            </a:pPr>
            <a:endParaRPr kumimoji="1" lang="en-US" altLang="ja-JP" dirty="0"/>
          </a:p>
          <a:p>
            <a:pPr marL="952485" lvl="1" indent="-342900">
              <a:buFont typeface="Arial" panose="020B0604020202020204" pitchFamily="34" charset="0"/>
              <a:buChar char="•"/>
            </a:pPr>
            <a:endParaRPr kumimoji="1" lang="ja-JP" altLang="en-US" baseline="30000" dirty="0"/>
          </a:p>
        </p:txBody>
      </p:sp>
      <p:sp>
        <p:nvSpPr>
          <p:cNvPr id="2" name="タイトル 1">
            <a:extLst>
              <a:ext uri="{FF2B5EF4-FFF2-40B4-BE49-F238E27FC236}">
                <a16:creationId xmlns:a16="http://schemas.microsoft.com/office/drawing/2014/main" id="{1104C7EF-E0BA-53F6-97A0-B8F7020AB504}"/>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err="1">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LIPAc</a:t>
            </a:r>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 Cryomodule</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4087067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a:t>11/10/22</a:t>
            </a:r>
            <a:endParaRPr lang="en-US" dirty="0"/>
          </a:p>
        </p:txBody>
      </p:sp>
      <p:sp>
        <p:nvSpPr>
          <p:cNvPr id="4" name="フッター プレースホルダー 3"/>
          <p:cNvSpPr>
            <a:spLocks noGrp="1"/>
          </p:cNvSpPr>
          <p:nvPr>
            <p:ph type="ftr" sz="quarter" idx="11"/>
          </p:nvPr>
        </p:nvSpPr>
        <p:spPr/>
        <p:txBody>
          <a:bodyPr/>
          <a:lstStyle/>
          <a:p>
            <a:r>
              <a:rPr lang="en-US"/>
              <a:t>Present status of LIPAc/IFMIF</a:t>
            </a:r>
          </a:p>
        </p:txBody>
      </p:sp>
      <p:sp>
        <p:nvSpPr>
          <p:cNvPr id="8" name="テキスト ボックス 7"/>
          <p:cNvSpPr txBox="1"/>
          <p:nvPr/>
        </p:nvSpPr>
        <p:spPr>
          <a:xfrm>
            <a:off x="292100" y="685800"/>
            <a:ext cx="11684000" cy="2677656"/>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dirty="0"/>
              <a:t>Most of the cryomodule components (cavity, power coupler, and cryostat) were delivered to Rokkasho by March 2019, and the solenoids arrived by the end of 2021 finally.</a:t>
            </a:r>
          </a:p>
          <a:p>
            <a:pPr marL="342900" indent="-342900">
              <a:buFont typeface="Arial" panose="020B0604020202020204" pitchFamily="34" charset="0"/>
              <a:buChar char="•"/>
            </a:pPr>
            <a:r>
              <a:rPr lang="en-US" altLang="ja-JP" dirty="0">
                <a:effectLst/>
              </a:rPr>
              <a:t>QST are taking the responsibility to prepare the infrastructure and F4E to assemble the Cryomodule with the support of the experts from CEA and KEK.</a:t>
            </a:r>
            <a:endParaRPr kumimoji="1" lang="en-US" altLang="ja-JP" sz="2400" dirty="0"/>
          </a:p>
          <a:p>
            <a:pPr marL="342900" indent="-342900">
              <a:buFont typeface="Arial" panose="020B0604020202020204" pitchFamily="34" charset="0"/>
              <a:buChar char="•"/>
            </a:pPr>
            <a:r>
              <a:rPr kumimoji="1" lang="en-US" altLang="ja-JP" dirty="0">
                <a:solidFill>
                  <a:srgbClr val="C00000"/>
                </a:solidFill>
              </a:rPr>
              <a:t>Assembly of the cryomodule is resumed in Aug 2022!</a:t>
            </a:r>
          </a:p>
          <a:p>
            <a:pPr lvl="1"/>
            <a:r>
              <a:rPr kumimoji="1" lang="en-US" altLang="ja-JP" dirty="0">
                <a:solidFill>
                  <a:srgbClr val="0000FF"/>
                </a:solidFill>
                <a:sym typeface="Wingdings" panose="05000000000000000000" pitchFamily="2" charset="2"/>
              </a:rPr>
              <a:t> </a:t>
            </a:r>
            <a:r>
              <a:rPr kumimoji="1" lang="en-US" altLang="ja-JP" dirty="0">
                <a:solidFill>
                  <a:srgbClr val="0000FF"/>
                </a:solidFill>
              </a:rPr>
              <a:t>Details will be presented in WG2 on 12th by Janic (F4E) and </a:t>
            </a:r>
            <a:r>
              <a:rPr kumimoji="1" lang="en-US" altLang="ja-JP" dirty="0" err="1">
                <a:solidFill>
                  <a:srgbClr val="0000FF"/>
                </a:solidFill>
              </a:rPr>
              <a:t>Ebisawa-san</a:t>
            </a:r>
            <a:r>
              <a:rPr kumimoji="1" lang="en-US" altLang="ja-JP" dirty="0">
                <a:solidFill>
                  <a:srgbClr val="0000FF"/>
                </a:solidFill>
              </a:rPr>
              <a:t> (QST)</a:t>
            </a:r>
          </a:p>
          <a:p>
            <a:pPr marL="342900" indent="-342900">
              <a:buFont typeface="Arial" panose="020B0604020202020204" pitchFamily="34" charset="0"/>
              <a:buChar char="•"/>
            </a:pPr>
            <a:endParaRPr kumimoji="1" lang="ja-JP" altLang="en-US" dirty="0"/>
          </a:p>
        </p:txBody>
      </p:sp>
      <p:grpSp>
        <p:nvGrpSpPr>
          <p:cNvPr id="2" name="Group 1">
            <a:extLst>
              <a:ext uri="{FF2B5EF4-FFF2-40B4-BE49-F238E27FC236}">
                <a16:creationId xmlns:a16="http://schemas.microsoft.com/office/drawing/2014/main" id="{790DF5D9-208A-47A4-BDFA-166E20A5653F}"/>
              </a:ext>
            </a:extLst>
          </p:cNvPr>
          <p:cNvGrpSpPr/>
          <p:nvPr/>
        </p:nvGrpSpPr>
        <p:grpSpPr>
          <a:xfrm>
            <a:off x="184199" y="3142811"/>
            <a:ext cx="9468788" cy="3292245"/>
            <a:chOff x="249174" y="2421195"/>
            <a:chExt cx="11279170" cy="3921704"/>
          </a:xfrm>
        </p:grpSpPr>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10263" r="10917"/>
            <a:stretch/>
          </p:blipFill>
          <p:spPr>
            <a:xfrm rot="5400000">
              <a:off x="-258875" y="2976341"/>
              <a:ext cx="3877306" cy="2767013"/>
            </a:xfrm>
            <a:prstGeom prst="rect">
              <a:avLst/>
            </a:prstGeom>
          </p:spPr>
        </p:pic>
        <p:sp>
          <p:nvSpPr>
            <p:cNvPr id="20" name="テキスト ボックス 29">
              <a:extLst>
                <a:ext uri="{FF2B5EF4-FFF2-40B4-BE49-F238E27FC236}">
                  <a16:creationId xmlns:a16="http://schemas.microsoft.com/office/drawing/2014/main" id="{F7710552-C78C-D34C-8F84-20EC02A19731}"/>
                </a:ext>
              </a:extLst>
            </p:cNvPr>
            <p:cNvSpPr txBox="1"/>
            <p:nvPr/>
          </p:nvSpPr>
          <p:spPr>
            <a:xfrm>
              <a:off x="1558355" y="5911853"/>
              <a:ext cx="2038190" cy="403284"/>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20 Feb 2018</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sp>
          <p:nvSpPr>
            <p:cNvPr id="22" name="テキスト ボックス 29">
              <a:extLst>
                <a:ext uri="{FF2B5EF4-FFF2-40B4-BE49-F238E27FC236}">
                  <a16:creationId xmlns:a16="http://schemas.microsoft.com/office/drawing/2014/main" id="{F7710552-C78C-D34C-8F84-20EC02A19731}"/>
                </a:ext>
              </a:extLst>
            </p:cNvPr>
            <p:cNvSpPr txBox="1"/>
            <p:nvPr/>
          </p:nvSpPr>
          <p:spPr>
            <a:xfrm>
              <a:off x="5496686" y="5939615"/>
              <a:ext cx="3238545" cy="403284"/>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Cavity-coupler assembled</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pic>
          <p:nvPicPr>
            <p:cNvPr id="24" name="図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441" y="2438000"/>
              <a:ext cx="2169914" cy="3857625"/>
            </a:xfrm>
            <a:prstGeom prst="rect">
              <a:avLst/>
            </a:prstGeom>
          </p:spPr>
        </p:pic>
        <p:sp>
          <p:nvSpPr>
            <p:cNvPr id="27" name="テキスト ボックス 29">
              <a:extLst>
                <a:ext uri="{FF2B5EF4-FFF2-40B4-BE49-F238E27FC236}">
                  <a16:creationId xmlns:a16="http://schemas.microsoft.com/office/drawing/2014/main" id="{F7710552-C78C-D34C-8F84-20EC02A19731}"/>
                </a:ext>
              </a:extLst>
            </p:cNvPr>
            <p:cNvSpPr txBox="1"/>
            <p:nvPr/>
          </p:nvSpPr>
          <p:spPr>
            <a:xfrm>
              <a:off x="5521883" y="4044139"/>
              <a:ext cx="3384221" cy="403284"/>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Tooling ready in clean room</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sp>
          <p:nvSpPr>
            <p:cNvPr id="28" name="テキスト ボックス 29">
              <a:extLst>
                <a:ext uri="{FF2B5EF4-FFF2-40B4-BE49-F238E27FC236}">
                  <a16:creationId xmlns:a16="http://schemas.microsoft.com/office/drawing/2014/main" id="{F7710552-C78C-D34C-8F84-20EC02A19731}"/>
                </a:ext>
              </a:extLst>
            </p:cNvPr>
            <p:cNvSpPr txBox="1"/>
            <p:nvPr/>
          </p:nvSpPr>
          <p:spPr>
            <a:xfrm>
              <a:off x="249174" y="5621941"/>
              <a:ext cx="3568545" cy="696581"/>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Cryostat arrived at </a:t>
              </a:r>
            </a:p>
            <a:p>
              <a:r>
                <a:rPr kumimoji="1" lang="en-US" altLang="ja-JP" sz="1600" b="1" dirty="0" err="1">
                  <a:solidFill>
                    <a:schemeClr val="bg1"/>
                  </a:solidFill>
                  <a:latin typeface="游ゴシック Medium" panose="020B0500000000000000" pitchFamily="50" charset="-128"/>
                  <a:ea typeface="游ゴシック Medium" panose="020B0500000000000000" pitchFamily="50" charset="-128"/>
                </a:rPr>
                <a:t>Rokkasho</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sp>
          <p:nvSpPr>
            <p:cNvPr id="33" name="テキスト ボックス 29">
              <a:extLst>
                <a:ext uri="{FF2B5EF4-FFF2-40B4-BE49-F238E27FC236}">
                  <a16:creationId xmlns:a16="http://schemas.microsoft.com/office/drawing/2014/main" id="{F7710552-C78C-D34C-8F84-20EC02A19731}"/>
                </a:ext>
              </a:extLst>
            </p:cNvPr>
            <p:cNvSpPr txBox="1"/>
            <p:nvPr/>
          </p:nvSpPr>
          <p:spPr>
            <a:xfrm>
              <a:off x="3579270" y="2739214"/>
              <a:ext cx="2574685" cy="338554"/>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Cryostat</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sp>
          <p:nvSpPr>
            <p:cNvPr id="34" name="テキスト ボックス 29">
              <a:extLst>
                <a:ext uri="{FF2B5EF4-FFF2-40B4-BE49-F238E27FC236}">
                  <a16:creationId xmlns:a16="http://schemas.microsoft.com/office/drawing/2014/main" id="{F7710552-C78C-D34C-8F84-20EC02A19731}"/>
                </a:ext>
              </a:extLst>
            </p:cNvPr>
            <p:cNvSpPr txBox="1"/>
            <p:nvPr/>
          </p:nvSpPr>
          <p:spPr>
            <a:xfrm>
              <a:off x="3331620" y="5501464"/>
              <a:ext cx="2574685" cy="338554"/>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Thermal shield</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sp>
          <p:nvSpPr>
            <p:cNvPr id="35" name="テキスト ボックス 29">
              <a:extLst>
                <a:ext uri="{FF2B5EF4-FFF2-40B4-BE49-F238E27FC236}">
                  <a16:creationId xmlns:a16="http://schemas.microsoft.com/office/drawing/2014/main" id="{F7710552-C78C-D34C-8F84-20EC02A19731}"/>
                </a:ext>
              </a:extLst>
            </p:cNvPr>
            <p:cNvSpPr txBox="1"/>
            <p:nvPr/>
          </p:nvSpPr>
          <p:spPr>
            <a:xfrm>
              <a:off x="3217320" y="4482289"/>
              <a:ext cx="2574685" cy="338554"/>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Phase </a:t>
              </a:r>
              <a:r>
                <a:rPr kumimoji="1" lang="en-US" altLang="ja-JP" sz="1600" b="1" dirty="0" err="1">
                  <a:solidFill>
                    <a:schemeClr val="bg1"/>
                  </a:solidFill>
                  <a:latin typeface="游ゴシック Medium" panose="020B0500000000000000" pitchFamily="50" charset="-128"/>
                  <a:ea typeface="游ゴシック Medium" panose="020B0500000000000000" pitchFamily="50" charset="-128"/>
                </a:rPr>
                <a:t>separateor</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cxnSp>
          <p:nvCxnSpPr>
            <p:cNvPr id="37" name="直線矢印コネクタ 36"/>
            <p:cNvCxnSpPr/>
            <p:nvPr/>
          </p:nvCxnSpPr>
          <p:spPr>
            <a:xfrm flipV="1">
              <a:off x="4953228" y="4362051"/>
              <a:ext cx="247650" cy="2285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4848453" y="5257400"/>
              <a:ext cx="314325" cy="3524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4038828" y="3047601"/>
              <a:ext cx="209550" cy="4190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29">
              <a:extLst>
                <a:ext uri="{FF2B5EF4-FFF2-40B4-BE49-F238E27FC236}">
                  <a16:creationId xmlns:a16="http://schemas.microsoft.com/office/drawing/2014/main" id="{4F3F9226-6A1C-436B-812A-A9A245ED561F}"/>
                </a:ext>
              </a:extLst>
            </p:cNvPr>
            <p:cNvSpPr txBox="1"/>
            <p:nvPr/>
          </p:nvSpPr>
          <p:spPr>
            <a:xfrm>
              <a:off x="8953659" y="4939313"/>
              <a:ext cx="2574685" cy="338554"/>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Solenoid package</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grpSp>
      <p:pic>
        <p:nvPicPr>
          <p:cNvPr id="1026" name="Picture 2" descr="屋内, いっぱい, テーブル, キッチン が含まれている画像&#10;&#10;自動的に生成された説明">
            <a:extLst>
              <a:ext uri="{FF2B5EF4-FFF2-40B4-BE49-F238E27FC236}">
                <a16:creationId xmlns:a16="http://schemas.microsoft.com/office/drawing/2014/main" id="{6A2CB88C-A788-2835-C8DB-DF723CCD8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166" y="3185092"/>
            <a:ext cx="4280371" cy="3210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B91F9B2-56B2-D54B-3D7C-181BBB1A4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648" y="3168621"/>
            <a:ext cx="2730471" cy="320671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29">
            <a:extLst>
              <a:ext uri="{FF2B5EF4-FFF2-40B4-BE49-F238E27FC236}">
                <a16:creationId xmlns:a16="http://schemas.microsoft.com/office/drawing/2014/main" id="{7548AFAF-7683-929C-AF5D-B1E5E2157281}"/>
              </a:ext>
            </a:extLst>
          </p:cNvPr>
          <p:cNvSpPr txBox="1"/>
          <p:nvPr/>
        </p:nvSpPr>
        <p:spPr>
          <a:xfrm>
            <a:off x="4801390" y="5781427"/>
            <a:ext cx="2506797" cy="584775"/>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Solenoid HPR at MHI</a:t>
            </a:r>
          </a:p>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in Apr-June 2022</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sp>
        <p:nvSpPr>
          <p:cNvPr id="7" name="テキスト ボックス 29">
            <a:extLst>
              <a:ext uri="{FF2B5EF4-FFF2-40B4-BE49-F238E27FC236}">
                <a16:creationId xmlns:a16="http://schemas.microsoft.com/office/drawing/2014/main" id="{080639E6-F505-9C60-2882-890785BE8D38}"/>
              </a:ext>
            </a:extLst>
          </p:cNvPr>
          <p:cNvSpPr txBox="1"/>
          <p:nvPr/>
        </p:nvSpPr>
        <p:spPr>
          <a:xfrm>
            <a:off x="7766075" y="5790562"/>
            <a:ext cx="3658517" cy="584775"/>
          </a:xfrm>
          <a:prstGeom prst="rect">
            <a:avLst/>
          </a:prstGeom>
          <a:noFill/>
        </p:spPr>
        <p:txBody>
          <a:bodyPr wrap="square" rtlCol="0">
            <a:spAutoFit/>
          </a:bodyPr>
          <a:lstStyle/>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Cavity-coupler connection completed</a:t>
            </a:r>
          </a:p>
          <a:p>
            <a:r>
              <a:rPr kumimoji="1" lang="en-US" altLang="ja-JP" sz="1600" b="1" dirty="0">
                <a:solidFill>
                  <a:schemeClr val="bg1"/>
                </a:solidFill>
                <a:latin typeface="游ゴシック Medium" panose="020B0500000000000000" pitchFamily="50" charset="-128"/>
                <a:ea typeface="游ゴシック Medium" panose="020B0500000000000000" pitchFamily="50" charset="-128"/>
              </a:rPr>
              <a:t>in Sep 2022</a:t>
            </a:r>
            <a:endParaRPr kumimoji="1" lang="ja-JP" altLang="en-US" sz="1600" b="1" dirty="0">
              <a:solidFill>
                <a:schemeClr val="bg1"/>
              </a:solidFill>
              <a:latin typeface="游ゴシック Medium" panose="020B0500000000000000" pitchFamily="50" charset="-128"/>
              <a:ea typeface="游ゴシック Medium" panose="020B0500000000000000" pitchFamily="50" charset="-128"/>
            </a:endParaRPr>
          </a:p>
        </p:txBody>
      </p:sp>
      <p:sp>
        <p:nvSpPr>
          <p:cNvPr id="9" name="タイトル 1">
            <a:extLst>
              <a:ext uri="{FF2B5EF4-FFF2-40B4-BE49-F238E27FC236}">
                <a16:creationId xmlns:a16="http://schemas.microsoft.com/office/drawing/2014/main" id="{4F677197-3359-7160-CA6B-4D1C9B7F9171}"/>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Cryomodule assembly</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214041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90500" y="630633"/>
            <a:ext cx="11738148" cy="5864775"/>
          </a:xfrm>
        </p:spPr>
        <p:txBody>
          <a:bodyPr/>
          <a:lstStyle/>
          <a:p>
            <a:pPr marL="457200" indent="-457200" algn="l">
              <a:buFont typeface="Arial" panose="020B0604020202020204" pitchFamily="34" charset="0"/>
              <a:buChar char="•"/>
            </a:pPr>
            <a:r>
              <a:rPr kumimoji="1" lang="en-US" altLang="ja-JP" sz="2800" dirty="0"/>
              <a:t>Validation of Linear IFMIF Prototype Accelerator (</a:t>
            </a:r>
            <a:r>
              <a:rPr kumimoji="1" lang="en-US" altLang="ja-JP" sz="2800" dirty="0" err="1"/>
              <a:t>LIPAc</a:t>
            </a:r>
            <a:r>
              <a:rPr kumimoji="1" lang="en-US" altLang="ja-JP" sz="2800" dirty="0"/>
              <a:t>) is </a:t>
            </a:r>
            <a:r>
              <a:rPr kumimoji="1" lang="en-US" altLang="ja-JP" sz="2800"/>
              <a:t>ongoing at </a:t>
            </a:r>
            <a:r>
              <a:rPr kumimoji="1" lang="en-US" altLang="ja-JP" sz="2800" dirty="0"/>
              <a:t>QST Rokkasho Fusion Institute in collaboration with EU and Japan. </a:t>
            </a:r>
          </a:p>
          <a:p>
            <a:pPr marL="457200" indent="-457200" algn="l">
              <a:buFont typeface="Arial" panose="020B0604020202020204" pitchFamily="34" charset="0"/>
              <a:buChar char="•"/>
            </a:pPr>
            <a:r>
              <a:rPr kumimoji="1" lang="en-US" altLang="ja-JP" sz="2800" dirty="0" err="1"/>
              <a:t>LIPAc</a:t>
            </a:r>
            <a:r>
              <a:rPr kumimoji="1" lang="en-US" altLang="ja-JP" sz="2800" dirty="0"/>
              <a:t> RFQ demonstrated that 125 mA, 5 MeV deuteron acceleration with short pulses in 2019 first time in the world.</a:t>
            </a:r>
          </a:p>
          <a:p>
            <a:pPr marL="457200" indent="-457200" algn="l">
              <a:buFont typeface="Arial" panose="020B0604020202020204" pitchFamily="34" charset="0"/>
              <a:buChar char="•"/>
            </a:pPr>
            <a:r>
              <a:rPr kumimoji="1" lang="en-US" altLang="ja-JP" sz="2800" dirty="0"/>
              <a:t>Due to COVID outbreak, there was a delay of about 1 year, nevertheless the new beam line, including MEL, HEBT and the beam dump, to operate RFQ at CW was completed by intense collaboration with Europe experts remotely.</a:t>
            </a:r>
          </a:p>
          <a:p>
            <a:pPr marL="457200" indent="-457200" algn="l">
              <a:buFont typeface="Arial" panose="020B0604020202020204" pitchFamily="34" charset="0"/>
              <a:buChar char="•"/>
            </a:pPr>
            <a:r>
              <a:rPr kumimoji="1" lang="en-US" altLang="ja-JP" sz="2800" dirty="0"/>
              <a:t>First deuteron beam was injected into the beam dump in July 2021, and the result is promising. Commissioning is progressing to achieve the nominal current and longer pulse operation targeting CW.</a:t>
            </a:r>
          </a:p>
          <a:p>
            <a:pPr marL="457200" indent="-457200" algn="l">
              <a:buFont typeface="Arial" panose="020B0604020202020204" pitchFamily="34" charset="0"/>
              <a:buChar char="•"/>
            </a:pPr>
            <a:r>
              <a:rPr kumimoji="1" lang="en-US" altLang="ja-JP" sz="2800" dirty="0"/>
              <a:t>Finally, the assembly of SRF cryomodule is resumed in Aug 2022! </a:t>
            </a:r>
          </a:p>
          <a:p>
            <a:pPr marL="457200" indent="-457200" algn="l">
              <a:buFont typeface="Arial" panose="020B0604020202020204" pitchFamily="34" charset="0"/>
              <a:buChar char="•"/>
            </a:pPr>
            <a:endParaRPr kumimoji="1" lang="ja-JP" altLang="en-US" sz="2800" dirty="0"/>
          </a:p>
        </p:txBody>
      </p:sp>
      <p:sp>
        <p:nvSpPr>
          <p:cNvPr id="3" name="日付プレースホルダー 2"/>
          <p:cNvSpPr>
            <a:spLocks noGrp="1"/>
          </p:cNvSpPr>
          <p:nvPr>
            <p:ph type="dt" sz="half" idx="10"/>
          </p:nvPr>
        </p:nvSpPr>
        <p:spPr/>
        <p:txBody>
          <a:bodyPr/>
          <a:lstStyle/>
          <a:p>
            <a:r>
              <a:rPr lang="en-US" altLang="ja-JP"/>
              <a:t>11/10/22</a:t>
            </a:r>
            <a:endParaRPr lang="en-US" dirty="0"/>
          </a:p>
        </p:txBody>
      </p:sp>
      <p:sp>
        <p:nvSpPr>
          <p:cNvPr id="4" name="フッター プレースホルダー 3"/>
          <p:cNvSpPr>
            <a:spLocks noGrp="1"/>
          </p:cNvSpPr>
          <p:nvPr>
            <p:ph type="ftr" sz="quarter" idx="11"/>
          </p:nvPr>
        </p:nvSpPr>
        <p:spPr/>
        <p:txBody>
          <a:bodyPr/>
          <a:lstStyle/>
          <a:p>
            <a:r>
              <a:rPr lang="en-US"/>
              <a:t>Present status of LIPAc/IFMIF</a:t>
            </a:r>
            <a:endParaRPr lang="en-US" dirty="0"/>
          </a:p>
        </p:txBody>
      </p:sp>
      <p:sp>
        <p:nvSpPr>
          <p:cNvPr id="8" name="タイトル 1">
            <a:extLst>
              <a:ext uri="{FF2B5EF4-FFF2-40B4-BE49-F238E27FC236}">
                <a16:creationId xmlns:a16="http://schemas.microsoft.com/office/drawing/2014/main" id="{2DA2B14F-41EE-163A-50EB-E2DF13EEC7AD}"/>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Summary</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370462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1F06EB0A-DBA3-FED4-0E01-99F9132079DE}"/>
              </a:ext>
            </a:extLst>
          </p:cNvPr>
          <p:cNvSpPr>
            <a:spLocks noGrp="1"/>
          </p:cNvSpPr>
          <p:nvPr>
            <p:ph idx="1"/>
          </p:nvPr>
        </p:nvSpPr>
        <p:spPr>
          <a:xfrm>
            <a:off x="623392" y="836713"/>
            <a:ext cx="10972800" cy="5294048"/>
          </a:xfrm>
        </p:spPr>
        <p:txBody>
          <a:bodyPr/>
          <a:lstStyle/>
          <a:p>
            <a:pPr marL="457200" indent="-457200" algn="l">
              <a:buFont typeface="Arial" panose="020B0604020202020204" pitchFamily="34" charset="0"/>
              <a:buChar char="•"/>
            </a:pPr>
            <a:r>
              <a:rPr lang="en-US" altLang="ja-JP" dirty="0"/>
              <a:t>Meeting rooms are opened at 8:45 every morning.</a:t>
            </a:r>
          </a:p>
          <a:p>
            <a:pPr marL="457200" indent="-457200" algn="l">
              <a:buFont typeface="Arial" panose="020B0604020202020204" pitchFamily="34" charset="0"/>
              <a:buChar char="•"/>
            </a:pPr>
            <a:r>
              <a:rPr lang="en-US" altLang="ja-JP" dirty="0"/>
              <a:t>Please wear your mask at all time.</a:t>
            </a:r>
          </a:p>
          <a:p>
            <a:pPr marL="457200" indent="-457200" algn="l">
              <a:buFont typeface="Arial" panose="020B0604020202020204" pitchFamily="34" charset="0"/>
              <a:buChar char="•"/>
            </a:pPr>
            <a:r>
              <a:rPr lang="en-US" altLang="ja-JP" dirty="0"/>
              <a:t>Eating / drinking in the lobby is not allowed.</a:t>
            </a:r>
          </a:p>
          <a:p>
            <a:pPr marL="457200" indent="-457200" algn="l">
              <a:buFont typeface="Arial" panose="020B0604020202020204" pitchFamily="34" charset="0"/>
              <a:buChar char="•"/>
            </a:pPr>
            <a:r>
              <a:rPr lang="en-US" altLang="ja-JP" dirty="0"/>
              <a:t>Conference photo will be taken in the 2</a:t>
            </a:r>
            <a:r>
              <a:rPr lang="en-US" altLang="ja-JP" baseline="30000" dirty="0"/>
              <a:t>nd</a:t>
            </a:r>
            <a:r>
              <a:rPr lang="en-US" altLang="ja-JP" dirty="0"/>
              <a:t> day, before the morning coffee break in this room.</a:t>
            </a:r>
          </a:p>
          <a:p>
            <a:pPr marL="457200" indent="-457200" algn="l">
              <a:buFont typeface="Arial" panose="020B0604020202020204" pitchFamily="34" charset="0"/>
              <a:buChar char="•"/>
            </a:pPr>
            <a:endParaRPr lang="en-US" altLang="ja-JP" dirty="0"/>
          </a:p>
          <a:p>
            <a:pPr marL="457200" indent="-457200" algn="l">
              <a:buFont typeface="Arial" panose="020B0604020202020204" pitchFamily="34" charset="0"/>
              <a:buChar char="•"/>
            </a:pPr>
            <a:r>
              <a:rPr lang="en-US" altLang="ja-JP" dirty="0"/>
              <a:t>You can use the PC prepared by LOC for the presentation. </a:t>
            </a:r>
            <a:br>
              <a:rPr lang="en-US" altLang="ja-JP" dirty="0"/>
            </a:br>
            <a:r>
              <a:rPr lang="en-US" altLang="ja-JP" dirty="0"/>
              <a:t>Your own PC can be used as well. </a:t>
            </a:r>
          </a:p>
          <a:p>
            <a:pPr marL="457200" indent="-457200" algn="l">
              <a:buFont typeface="Arial" panose="020B0604020202020204" pitchFamily="34" charset="0"/>
              <a:buChar char="•"/>
            </a:pPr>
            <a:r>
              <a:rPr lang="en-US" altLang="ja-JP" dirty="0"/>
              <a:t>Please upload your presentation on Indico. You can ask the LOC staff to upload also.</a:t>
            </a:r>
          </a:p>
          <a:p>
            <a:pPr marL="457200" indent="-457200" algn="l">
              <a:buFont typeface="Arial" panose="020B0604020202020204" pitchFamily="34" charset="0"/>
              <a:buChar char="•"/>
            </a:pPr>
            <a:endParaRPr lang="ja-JP" altLang="en-US" dirty="0"/>
          </a:p>
        </p:txBody>
      </p:sp>
      <p:sp>
        <p:nvSpPr>
          <p:cNvPr id="7" name="タイトル 1">
            <a:extLst>
              <a:ext uri="{FF2B5EF4-FFF2-40B4-BE49-F238E27FC236}">
                <a16:creationId xmlns:a16="http://schemas.microsoft.com/office/drawing/2014/main" id="{7525400E-175D-DF2D-D491-FDF31D3C85AE}"/>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Announcements</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71803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FBF0C48-F00A-75FB-95FD-DD1043DF3F7D}"/>
              </a:ext>
            </a:extLst>
          </p:cNvPr>
          <p:cNvSpPr>
            <a:spLocks noGrp="1"/>
          </p:cNvSpPr>
          <p:nvPr>
            <p:ph idx="1"/>
          </p:nvPr>
        </p:nvSpPr>
        <p:spPr>
          <a:xfrm>
            <a:off x="623392" y="908721"/>
            <a:ext cx="10972800" cy="5222040"/>
          </a:xfrm>
        </p:spPr>
        <p:txBody>
          <a:bodyPr/>
          <a:lstStyle/>
          <a:p>
            <a:pPr marL="457200" indent="-457200" algn="l">
              <a:buFont typeface="Arial" panose="020B0604020202020204" pitchFamily="34" charset="0"/>
              <a:buChar char="•"/>
            </a:pPr>
            <a:r>
              <a:rPr kumimoji="1" lang="en-US" altLang="ja-JP" dirty="0"/>
              <a:t>We would recommend ‘Swan’ in Hotel Aomori for lunch, </a:t>
            </a:r>
            <a:br>
              <a:rPr kumimoji="1" lang="en-US" altLang="ja-JP" dirty="0"/>
            </a:br>
            <a:r>
              <a:rPr kumimoji="1" lang="en-US" altLang="ja-JP" dirty="0"/>
              <a:t>BUT closed Today, unfortunately.</a:t>
            </a:r>
          </a:p>
          <a:p>
            <a:pPr marL="457200" indent="-457200" algn="l">
              <a:buFont typeface="Arial" panose="020B0604020202020204" pitchFamily="34" charset="0"/>
              <a:buChar char="•"/>
            </a:pPr>
            <a:r>
              <a:rPr kumimoji="1" lang="en-US" altLang="ja-JP" dirty="0"/>
              <a:t>Several Restaurants nearby, as well as the one in the venue, but the seats are limited. Please follow a Japanese colleague to find a local place!</a:t>
            </a:r>
          </a:p>
          <a:p>
            <a:pPr marL="457200" indent="-457200" algn="l">
              <a:buFont typeface="Arial" panose="020B0604020202020204" pitchFamily="34" charset="0"/>
              <a:buChar char="•"/>
            </a:pPr>
            <a:r>
              <a:rPr kumimoji="1" lang="en-US" altLang="ja-JP" dirty="0"/>
              <a:t>You can buy your own lunch at Lawson in front of the venue.</a:t>
            </a:r>
            <a:endParaRPr kumimoji="1" lang="ja-JP" altLang="en-US" dirty="0"/>
          </a:p>
        </p:txBody>
      </p:sp>
      <p:sp>
        <p:nvSpPr>
          <p:cNvPr id="3" name="日付プレースホルダー 2">
            <a:extLst>
              <a:ext uri="{FF2B5EF4-FFF2-40B4-BE49-F238E27FC236}">
                <a16:creationId xmlns:a16="http://schemas.microsoft.com/office/drawing/2014/main" id="{134978D9-E445-9C71-8330-118CAA187718}"/>
              </a:ext>
            </a:extLst>
          </p:cNvPr>
          <p:cNvSpPr>
            <a:spLocks noGrp="1"/>
          </p:cNvSpPr>
          <p:nvPr>
            <p:ph type="dt" sz="half" idx="10"/>
          </p:nvPr>
        </p:nvSpPr>
        <p:spPr/>
        <p:txBody>
          <a:bodyPr/>
          <a:lstStyle/>
          <a:p>
            <a:r>
              <a:rPr lang="en-US" altLang="ja-JP"/>
              <a:t>11/10/22</a:t>
            </a:r>
            <a:endParaRPr lang="en-US" dirty="0"/>
          </a:p>
        </p:txBody>
      </p:sp>
      <p:sp>
        <p:nvSpPr>
          <p:cNvPr id="4" name="フッター プレースホルダー 3">
            <a:extLst>
              <a:ext uri="{FF2B5EF4-FFF2-40B4-BE49-F238E27FC236}">
                <a16:creationId xmlns:a16="http://schemas.microsoft.com/office/drawing/2014/main" id="{A637A0DC-081F-B02D-5E93-C19EF8AD9A02}"/>
              </a:ext>
            </a:extLst>
          </p:cNvPr>
          <p:cNvSpPr>
            <a:spLocks noGrp="1"/>
          </p:cNvSpPr>
          <p:nvPr>
            <p:ph type="ftr" sz="quarter" idx="11"/>
          </p:nvPr>
        </p:nvSpPr>
        <p:spPr/>
        <p:txBody>
          <a:bodyPr/>
          <a:lstStyle/>
          <a:p>
            <a:r>
              <a:rPr lang="en-US"/>
              <a:t>Present status of LIPAc/IFMIF</a:t>
            </a:r>
          </a:p>
        </p:txBody>
      </p:sp>
      <p:sp>
        <p:nvSpPr>
          <p:cNvPr id="5" name="タイトル 1">
            <a:extLst>
              <a:ext uri="{FF2B5EF4-FFF2-40B4-BE49-F238E27FC236}">
                <a16:creationId xmlns:a16="http://schemas.microsoft.com/office/drawing/2014/main" id="{AB04B86B-5BA8-0135-078B-6B43AFD4D058}"/>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Lunch place</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35563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8202D18-37C7-4872-AD47-DF1037C61568}"/>
              </a:ext>
            </a:extLst>
          </p:cNvPr>
          <p:cNvSpPr txBox="1"/>
          <p:nvPr/>
        </p:nvSpPr>
        <p:spPr>
          <a:xfrm>
            <a:off x="400050" y="1716314"/>
            <a:ext cx="11182350" cy="2246769"/>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800" dirty="0">
                <a:latin typeface="Arial" panose="020B0604020202020204" pitchFamily="34" charset="0"/>
              </a:rPr>
              <a:t>Bus will depart from the entrance to Rokkasho at 12h35</a:t>
            </a:r>
            <a:r>
              <a:rPr lang="ja-JP" altLang="en-US" sz="2800" dirty="0">
                <a:latin typeface="Arial" panose="020B0604020202020204" pitchFamily="34" charset="0"/>
              </a:rPr>
              <a:t> </a:t>
            </a:r>
            <a:r>
              <a:rPr lang="en-US" altLang="ja-JP" sz="2800" dirty="0">
                <a:latin typeface="Arial" panose="020B0604020202020204" pitchFamily="34" charset="0"/>
              </a:rPr>
              <a:t>on</a:t>
            </a:r>
            <a:r>
              <a:rPr lang="ja-JP" altLang="en-US" sz="2800" dirty="0">
                <a:latin typeface="Arial" panose="020B0604020202020204" pitchFamily="34" charset="0"/>
              </a:rPr>
              <a:t> </a:t>
            </a:r>
            <a:r>
              <a:rPr lang="en-US" altLang="ja-JP" sz="2800" dirty="0">
                <a:latin typeface="Arial" panose="020B0604020202020204" pitchFamily="34" charset="0"/>
              </a:rPr>
              <a:t>Oct.</a:t>
            </a:r>
            <a:r>
              <a:rPr lang="ja-JP" altLang="en-US" sz="2800" dirty="0">
                <a:latin typeface="Arial" panose="020B0604020202020204" pitchFamily="34" charset="0"/>
              </a:rPr>
              <a:t> </a:t>
            </a:r>
            <a:r>
              <a:rPr lang="en-US" altLang="ja-JP" sz="2800" dirty="0">
                <a:latin typeface="Arial" panose="020B0604020202020204" pitchFamily="34" charset="0"/>
              </a:rPr>
              <a:t>14</a:t>
            </a:r>
            <a:r>
              <a:rPr kumimoji="1" lang="en-US" altLang="ja-JP" sz="2800" dirty="0">
                <a:latin typeface="Arial" panose="020B0604020202020204" pitchFamily="34" charset="0"/>
              </a:rPr>
              <a:t>.</a:t>
            </a:r>
          </a:p>
          <a:p>
            <a:pPr marL="342900" indent="-342900">
              <a:buFont typeface="Arial" panose="020B0604020202020204" pitchFamily="34" charset="0"/>
              <a:buChar char="•"/>
            </a:pPr>
            <a:r>
              <a:rPr kumimoji="1" lang="en-US" altLang="ja-JP" sz="2800" dirty="0">
                <a:latin typeface="Arial" panose="020B0604020202020204" pitchFamily="34" charset="0"/>
              </a:rPr>
              <a:t>No lunch break, so please prepare and bring your own lunch.</a:t>
            </a:r>
          </a:p>
          <a:p>
            <a:pPr marL="342900" indent="-342900">
              <a:buFont typeface="Arial" panose="020B0604020202020204" pitchFamily="34" charset="0"/>
              <a:buChar char="•"/>
            </a:pPr>
            <a:endParaRPr kumimoji="1" lang="en-US" altLang="ja-JP" sz="2800" dirty="0">
              <a:latin typeface="Arial" panose="020B0604020202020204" pitchFamily="34" charset="0"/>
            </a:endParaRPr>
          </a:p>
          <a:p>
            <a:pPr marL="342900" indent="-342900">
              <a:buFont typeface="Arial" panose="020B0604020202020204" pitchFamily="34" charset="0"/>
              <a:buChar char="•"/>
            </a:pPr>
            <a:endParaRPr kumimoji="1" lang="en-US" altLang="ja-JP" sz="2800" dirty="0">
              <a:latin typeface="Arial" panose="020B0604020202020204" pitchFamily="34" charset="0"/>
            </a:endParaRPr>
          </a:p>
          <a:p>
            <a:pPr marL="342900" indent="-342900">
              <a:buFont typeface="Arial" panose="020B0604020202020204" pitchFamily="34" charset="0"/>
              <a:buChar char="•"/>
            </a:pPr>
            <a:endParaRPr kumimoji="1" lang="ja-JP" altLang="en-US" sz="2800" dirty="0">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75C9C3EE-E3B1-4D2C-B0EA-1C923FAB532C}"/>
              </a:ext>
            </a:extLst>
          </p:cNvPr>
          <p:cNvSpPr>
            <a:spLocks noGrp="1"/>
          </p:cNvSpPr>
          <p:nvPr>
            <p:ph type="sldNum" sz="quarter" idx="12"/>
          </p:nvPr>
        </p:nvSpPr>
        <p:spPr/>
        <p:txBody>
          <a:bodyPr/>
          <a:lstStyle/>
          <a:p>
            <a:fld id="{5E5FCB43-04CA-40D5-8791-3A3F65D5E4D3}" type="slidenum">
              <a:rPr kumimoji="1" lang="ja-JP" altLang="en-US" smtClean="0"/>
              <a:t>4</a:t>
            </a:fld>
            <a:endParaRPr kumimoji="1" lang="ja-JP" altLang="en-US"/>
          </a:p>
        </p:txBody>
      </p:sp>
      <p:sp>
        <p:nvSpPr>
          <p:cNvPr id="14" name="テキスト ボックス 13">
            <a:extLst>
              <a:ext uri="{FF2B5EF4-FFF2-40B4-BE49-F238E27FC236}">
                <a16:creationId xmlns:a16="http://schemas.microsoft.com/office/drawing/2014/main" id="{FD1753BC-9BBA-45BE-BF8D-646338B2495F}"/>
              </a:ext>
            </a:extLst>
          </p:cNvPr>
          <p:cNvSpPr txBox="1"/>
          <p:nvPr/>
        </p:nvSpPr>
        <p:spPr>
          <a:xfrm>
            <a:off x="400050" y="3068960"/>
            <a:ext cx="11334750" cy="1384995"/>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800" dirty="0">
                <a:latin typeface="Arial" panose="020B0604020202020204" pitchFamily="34" charset="0"/>
              </a:rPr>
              <a:t>Please get your bus ticket </a:t>
            </a:r>
            <a:r>
              <a:rPr kumimoji="1" lang="en-US" altLang="ja-JP" sz="2800" dirty="0">
                <a:highlight>
                  <a:srgbClr val="FFFF00"/>
                </a:highlight>
                <a:latin typeface="Arial" panose="020B0604020202020204" pitchFamily="34" charset="0"/>
              </a:rPr>
              <a:t>at the reception</a:t>
            </a:r>
            <a:r>
              <a:rPr kumimoji="1" lang="en-US" altLang="ja-JP" sz="2800" dirty="0">
                <a:latin typeface="Arial" panose="020B0604020202020204" pitchFamily="34" charset="0"/>
              </a:rPr>
              <a:t> during coffee break, and please </a:t>
            </a:r>
            <a:r>
              <a:rPr kumimoji="1" lang="en-US" altLang="ja-JP" sz="2800" dirty="0">
                <a:solidFill>
                  <a:srgbClr val="FF0000"/>
                </a:solidFill>
                <a:latin typeface="Arial" panose="020B0604020202020204" pitchFamily="34" charset="0"/>
              </a:rPr>
              <a:t>say your destination after the tour </a:t>
            </a:r>
            <a:r>
              <a:rPr kumimoji="1" lang="en-US" altLang="ja-JP" sz="2800" dirty="0">
                <a:latin typeface="Arial" panose="020B0604020202020204" pitchFamily="34" charset="0"/>
              </a:rPr>
              <a:t>(i.e., Shin-Aomori Station, Aomori Airport, </a:t>
            </a:r>
            <a:r>
              <a:rPr kumimoji="1" lang="en-US" altLang="ja-JP" sz="2800" dirty="0" err="1">
                <a:latin typeface="Arial" panose="020B0604020202020204" pitchFamily="34" charset="0"/>
              </a:rPr>
              <a:t>Shichinohe</a:t>
            </a:r>
            <a:r>
              <a:rPr kumimoji="1" lang="en-US" altLang="ja-JP" sz="2800" dirty="0">
                <a:latin typeface="Arial" panose="020B0604020202020204" pitchFamily="34" charset="0"/>
              </a:rPr>
              <a:t> </a:t>
            </a:r>
            <a:r>
              <a:rPr kumimoji="1" lang="en-US" altLang="ja-JP" sz="2800" dirty="0" err="1">
                <a:latin typeface="Arial" panose="020B0604020202020204" pitchFamily="34" charset="0"/>
              </a:rPr>
              <a:t>Towada</a:t>
            </a:r>
            <a:r>
              <a:rPr kumimoji="1" lang="en-US" altLang="ja-JP" sz="2800" dirty="0">
                <a:latin typeface="Arial" panose="020B0604020202020204" pitchFamily="34" charset="0"/>
              </a:rPr>
              <a:t> Station, or Link Station Hall).</a:t>
            </a:r>
            <a:endParaRPr kumimoji="1" lang="ja-JP" altLang="en-US" sz="2800" dirty="0">
              <a:latin typeface="Arial" panose="020B0604020202020204" pitchFamily="34" charset="0"/>
            </a:endParaRPr>
          </a:p>
        </p:txBody>
      </p:sp>
      <p:sp>
        <p:nvSpPr>
          <p:cNvPr id="15" name="テキスト ボックス 14">
            <a:extLst>
              <a:ext uri="{FF2B5EF4-FFF2-40B4-BE49-F238E27FC236}">
                <a16:creationId xmlns:a16="http://schemas.microsoft.com/office/drawing/2014/main" id="{43F28A35-C96B-41BA-ABEB-38F75DE0FD17}"/>
              </a:ext>
            </a:extLst>
          </p:cNvPr>
          <p:cNvSpPr txBox="1"/>
          <p:nvPr/>
        </p:nvSpPr>
        <p:spPr>
          <a:xfrm>
            <a:off x="320040" y="240040"/>
            <a:ext cx="11033760" cy="1200329"/>
          </a:xfrm>
          <a:prstGeom prst="rect">
            <a:avLst/>
          </a:prstGeom>
          <a:noFill/>
        </p:spPr>
        <p:txBody>
          <a:bodyPr wrap="square" rtlCol="0">
            <a:spAutoFit/>
          </a:bodyPr>
          <a:lstStyle/>
          <a:p>
            <a:r>
              <a:rPr kumimoji="1" lang="en-US" altLang="ja-JP" sz="3600" b="1" u="sng" dirty="0">
                <a:solidFill>
                  <a:srgbClr val="0000FF"/>
                </a:solidFill>
                <a:latin typeface="Arial" panose="020B0604020202020204" pitchFamily="34" charset="0"/>
              </a:rPr>
              <a:t>For Attendees of </a:t>
            </a:r>
            <a:r>
              <a:rPr lang="en-US" altLang="ja-JP" sz="3600" b="1" u="sng" dirty="0">
                <a:solidFill>
                  <a:srgbClr val="0000FF"/>
                </a:solidFill>
                <a:latin typeface="Arial" panose="020B0604020202020204" pitchFamily="34" charset="0"/>
              </a:rPr>
              <a:t>Technical Tour in Rokkasho </a:t>
            </a:r>
            <a:r>
              <a:rPr lang="en-US" altLang="ja-JP" sz="3600" b="1" u="sng" dirty="0">
                <a:latin typeface="Arial" panose="020B0604020202020204" pitchFamily="34" charset="0"/>
              </a:rPr>
              <a:t>on Oct. 14 (Fri)</a:t>
            </a:r>
            <a:endParaRPr kumimoji="1" lang="ja-JP" altLang="en-US" sz="3600" b="1" u="sng" dirty="0">
              <a:latin typeface="Arial" panose="020B0604020202020204" pitchFamily="34" charset="0"/>
            </a:endParaRPr>
          </a:p>
        </p:txBody>
      </p:sp>
      <p:sp>
        <p:nvSpPr>
          <p:cNvPr id="17" name="テキスト ボックス 16">
            <a:extLst>
              <a:ext uri="{FF2B5EF4-FFF2-40B4-BE49-F238E27FC236}">
                <a16:creationId xmlns:a16="http://schemas.microsoft.com/office/drawing/2014/main" id="{378363F1-ECB0-4A04-99F9-15E5860B7FCB}"/>
              </a:ext>
            </a:extLst>
          </p:cNvPr>
          <p:cNvSpPr txBox="1"/>
          <p:nvPr/>
        </p:nvSpPr>
        <p:spPr>
          <a:xfrm>
            <a:off x="400050" y="4802467"/>
            <a:ext cx="10008212" cy="523220"/>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800" dirty="0">
                <a:latin typeface="Arial" panose="020B0604020202020204" pitchFamily="34" charset="0"/>
              </a:rPr>
              <a:t>Please go to the restroom </a:t>
            </a:r>
            <a:r>
              <a:rPr kumimoji="1" lang="en-US" altLang="ja-JP" sz="2800" dirty="0">
                <a:solidFill>
                  <a:srgbClr val="FF0000"/>
                </a:solidFill>
                <a:latin typeface="Arial" panose="020B0604020202020204" pitchFamily="34" charset="0"/>
              </a:rPr>
              <a:t>before</a:t>
            </a:r>
            <a:r>
              <a:rPr kumimoji="1" lang="en-US" altLang="ja-JP" sz="2800" dirty="0">
                <a:latin typeface="Arial" panose="020B0604020202020204" pitchFamily="34" charset="0"/>
              </a:rPr>
              <a:t> getting on the bus.</a:t>
            </a:r>
            <a:endParaRPr kumimoji="1" lang="ja-JP" altLang="en-US" sz="2800" dirty="0">
              <a:latin typeface="Arial" panose="020B0604020202020204" pitchFamily="34" charset="0"/>
            </a:endParaRPr>
          </a:p>
        </p:txBody>
      </p:sp>
      <p:sp>
        <p:nvSpPr>
          <p:cNvPr id="18" name="テキスト ボックス 17">
            <a:extLst>
              <a:ext uri="{FF2B5EF4-FFF2-40B4-BE49-F238E27FC236}">
                <a16:creationId xmlns:a16="http://schemas.microsoft.com/office/drawing/2014/main" id="{F0F409EC-F26F-4B13-8557-D56907DC78BC}"/>
              </a:ext>
            </a:extLst>
          </p:cNvPr>
          <p:cNvSpPr txBox="1"/>
          <p:nvPr/>
        </p:nvSpPr>
        <p:spPr>
          <a:xfrm>
            <a:off x="410754" y="5550143"/>
            <a:ext cx="11414760" cy="523220"/>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800" dirty="0">
                <a:latin typeface="Arial" panose="020B0604020202020204" pitchFamily="34" charset="0"/>
              </a:rPr>
              <a:t>It will take 1.5 hours from the venue to Rokkasho w/o a stopover.</a:t>
            </a:r>
            <a:endParaRPr kumimoji="1" lang="ja-JP" altLang="en-US" sz="2800" dirty="0">
              <a:latin typeface="Arial" panose="020B0604020202020204" pitchFamily="34" charset="0"/>
            </a:endParaRPr>
          </a:p>
        </p:txBody>
      </p:sp>
    </p:spTree>
    <p:extLst>
      <p:ext uri="{BB962C8B-B14F-4D97-AF65-F5344CB8AC3E}">
        <p14:creationId xmlns:p14="http://schemas.microsoft.com/office/powerpoint/2010/main" val="43302130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駐車場に停まっているバス&#10;&#10;自動的に生成された説明">
            <a:extLst>
              <a:ext uri="{FF2B5EF4-FFF2-40B4-BE49-F238E27FC236}">
                <a16:creationId xmlns:a16="http://schemas.microsoft.com/office/drawing/2014/main" id="{61867FFF-1A07-A814-D3E4-4134B3133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588" y="3260090"/>
            <a:ext cx="4728754" cy="2657560"/>
          </a:xfrm>
          <a:prstGeom prst="rect">
            <a:avLst/>
          </a:prstGeom>
        </p:spPr>
      </p:pic>
      <p:sp>
        <p:nvSpPr>
          <p:cNvPr id="10" name="四角形: 角を丸くする 9">
            <a:extLst>
              <a:ext uri="{FF2B5EF4-FFF2-40B4-BE49-F238E27FC236}">
                <a16:creationId xmlns:a16="http://schemas.microsoft.com/office/drawing/2014/main" id="{AB7497DC-BB5E-CD30-6A93-50111A4529FE}"/>
              </a:ext>
            </a:extLst>
          </p:cNvPr>
          <p:cNvSpPr/>
          <p:nvPr/>
        </p:nvSpPr>
        <p:spPr>
          <a:xfrm>
            <a:off x="3709965" y="3719084"/>
            <a:ext cx="770708" cy="41093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左 10">
            <a:extLst>
              <a:ext uri="{FF2B5EF4-FFF2-40B4-BE49-F238E27FC236}">
                <a16:creationId xmlns:a16="http://schemas.microsoft.com/office/drawing/2014/main" id="{FE2ACB5C-320C-21B4-13BB-AD86C328AE57}"/>
              </a:ext>
            </a:extLst>
          </p:cNvPr>
          <p:cNvSpPr/>
          <p:nvPr/>
        </p:nvSpPr>
        <p:spPr>
          <a:xfrm>
            <a:off x="4632047" y="3719084"/>
            <a:ext cx="2705038" cy="484632"/>
          </a:xfrm>
          <a:prstGeom prst="leftArrow">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B6DD6C4-5D3C-9F9C-DC61-932F81CC5F5C}"/>
              </a:ext>
            </a:extLst>
          </p:cNvPr>
          <p:cNvSpPr txBox="1"/>
          <p:nvPr/>
        </p:nvSpPr>
        <p:spPr>
          <a:xfrm>
            <a:off x="7655126" y="3454026"/>
            <a:ext cx="3740153" cy="830997"/>
          </a:xfrm>
          <a:prstGeom prst="rect">
            <a:avLst/>
          </a:prstGeom>
          <a:noFill/>
        </p:spPr>
        <p:txBody>
          <a:bodyPr wrap="square" rtlCol="0">
            <a:spAutoFit/>
          </a:bodyPr>
          <a:lstStyle/>
          <a:p>
            <a:r>
              <a:rPr lang="en-US" altLang="ja-JP" sz="2400" i="1" dirty="0">
                <a:solidFill>
                  <a:srgbClr val="FF00FF"/>
                </a:solidFill>
                <a:latin typeface="Arial" panose="020B0604020202020204" pitchFamily="34" charset="0"/>
              </a:rPr>
              <a:t>You should check Bus No. on the sticker</a:t>
            </a:r>
            <a:r>
              <a:rPr lang="ja-JP" altLang="en-US" sz="2400" i="1" dirty="0">
                <a:solidFill>
                  <a:srgbClr val="FF00FF"/>
                </a:solidFill>
                <a:latin typeface="Arial" panose="020B0604020202020204" pitchFamily="34" charset="0"/>
              </a:rPr>
              <a:t> </a:t>
            </a:r>
            <a:r>
              <a:rPr lang="en-US" altLang="ja-JP" sz="2400" i="1" dirty="0">
                <a:solidFill>
                  <a:srgbClr val="FF00FF"/>
                </a:solidFill>
                <a:latin typeface="Arial" panose="020B0604020202020204" pitchFamily="34" charset="0"/>
              </a:rPr>
              <a:t>here:</a:t>
            </a:r>
            <a:endParaRPr kumimoji="1" lang="ja-JP" altLang="en-US" sz="2400" i="1" dirty="0">
              <a:solidFill>
                <a:srgbClr val="FF00FF"/>
              </a:solidFill>
              <a:latin typeface="Arial" panose="020B0604020202020204" pitchFamily="34" charset="0"/>
            </a:endParaRPr>
          </a:p>
        </p:txBody>
      </p:sp>
      <p:sp>
        <p:nvSpPr>
          <p:cNvPr id="13" name="テキスト ボックス 12">
            <a:extLst>
              <a:ext uri="{FF2B5EF4-FFF2-40B4-BE49-F238E27FC236}">
                <a16:creationId xmlns:a16="http://schemas.microsoft.com/office/drawing/2014/main" id="{465EF0BC-C288-0375-B57F-44C334A7339B}"/>
              </a:ext>
            </a:extLst>
          </p:cNvPr>
          <p:cNvSpPr txBox="1"/>
          <p:nvPr/>
        </p:nvSpPr>
        <p:spPr>
          <a:xfrm>
            <a:off x="1070236" y="1556167"/>
            <a:ext cx="10008212" cy="461665"/>
          </a:xfrm>
          <a:prstGeom prst="rect">
            <a:avLst/>
          </a:prstGeom>
          <a:noFill/>
        </p:spPr>
        <p:txBody>
          <a:bodyPr wrap="square" rtlCol="0">
            <a:spAutoFit/>
          </a:bodyPr>
          <a:lstStyle/>
          <a:p>
            <a:pPr marL="342900" indent="-342900">
              <a:buFont typeface="Wingdings" panose="05000000000000000000" pitchFamily="2" charset="2"/>
              <a:buChar char="ü"/>
            </a:pPr>
            <a:r>
              <a:rPr kumimoji="1" lang="en-US" altLang="ja-JP" sz="2400" dirty="0">
                <a:solidFill>
                  <a:srgbClr val="FF0000"/>
                </a:solidFill>
                <a:latin typeface="Arial" panose="020B0604020202020204" pitchFamily="34" charset="0"/>
              </a:rPr>
              <a:t>Bus-1</a:t>
            </a:r>
            <a:r>
              <a:rPr kumimoji="1" lang="en-US" altLang="ja-JP" sz="2400" dirty="0">
                <a:latin typeface="Arial" panose="020B0604020202020204" pitchFamily="34" charset="0"/>
              </a:rPr>
              <a:t>: Go to </a:t>
            </a:r>
            <a:r>
              <a:rPr kumimoji="1" lang="en-US" altLang="ja-JP" sz="2400" dirty="0">
                <a:solidFill>
                  <a:srgbClr val="FF0000"/>
                </a:solidFill>
                <a:latin typeface="Arial" panose="020B0604020202020204" pitchFamily="34" charset="0"/>
              </a:rPr>
              <a:t>Shin-Aomori Station </a:t>
            </a:r>
            <a:r>
              <a:rPr kumimoji="1" lang="en-US" altLang="ja-JP" sz="2400" dirty="0">
                <a:latin typeface="Arial" panose="020B0604020202020204" pitchFamily="34" charset="0"/>
              </a:rPr>
              <a:t>via Link station hall,</a:t>
            </a:r>
            <a:endParaRPr kumimoji="1" lang="ja-JP" altLang="en-US" sz="2400" dirty="0">
              <a:latin typeface="Arial" panose="020B0604020202020204" pitchFamily="34" charset="0"/>
            </a:endParaRPr>
          </a:p>
        </p:txBody>
      </p:sp>
      <p:sp>
        <p:nvSpPr>
          <p:cNvPr id="14" name="テキスト ボックス 13">
            <a:extLst>
              <a:ext uri="{FF2B5EF4-FFF2-40B4-BE49-F238E27FC236}">
                <a16:creationId xmlns:a16="http://schemas.microsoft.com/office/drawing/2014/main" id="{5B0FCA85-B4B9-43B2-6FD8-1825DAF4F0E9}"/>
              </a:ext>
            </a:extLst>
          </p:cNvPr>
          <p:cNvSpPr txBox="1"/>
          <p:nvPr/>
        </p:nvSpPr>
        <p:spPr>
          <a:xfrm>
            <a:off x="1070236" y="2043747"/>
            <a:ext cx="10008212" cy="461665"/>
          </a:xfrm>
          <a:prstGeom prst="rect">
            <a:avLst/>
          </a:prstGeom>
          <a:noFill/>
        </p:spPr>
        <p:txBody>
          <a:bodyPr wrap="square" rtlCol="0">
            <a:spAutoFit/>
          </a:bodyPr>
          <a:lstStyle/>
          <a:p>
            <a:pPr marL="342900" indent="-342900">
              <a:buFont typeface="Wingdings" panose="05000000000000000000" pitchFamily="2" charset="2"/>
              <a:buChar char="ü"/>
            </a:pPr>
            <a:r>
              <a:rPr kumimoji="1" lang="en-US" altLang="ja-JP" sz="2400" dirty="0">
                <a:solidFill>
                  <a:srgbClr val="0000FF"/>
                </a:solidFill>
                <a:latin typeface="Arial" panose="020B0604020202020204" pitchFamily="34" charset="0"/>
              </a:rPr>
              <a:t>Bus-2</a:t>
            </a:r>
            <a:r>
              <a:rPr kumimoji="1" lang="en-US" altLang="ja-JP" sz="2400" dirty="0">
                <a:latin typeface="Arial" panose="020B0604020202020204" pitchFamily="34" charset="0"/>
              </a:rPr>
              <a:t>: Go to </a:t>
            </a:r>
            <a:r>
              <a:rPr kumimoji="1" lang="en-US" altLang="ja-JP" sz="2400" dirty="0">
                <a:solidFill>
                  <a:srgbClr val="0000FF"/>
                </a:solidFill>
                <a:latin typeface="Arial" panose="020B0604020202020204" pitchFamily="34" charset="0"/>
              </a:rPr>
              <a:t>Aomori Airport </a:t>
            </a:r>
            <a:r>
              <a:rPr kumimoji="1" lang="en-US" altLang="ja-JP" sz="2400" dirty="0">
                <a:latin typeface="Arial" panose="020B0604020202020204" pitchFamily="34" charset="0"/>
              </a:rPr>
              <a:t>via Link station hall,</a:t>
            </a:r>
            <a:endParaRPr kumimoji="1" lang="ja-JP" altLang="en-US" sz="2400" dirty="0">
              <a:latin typeface="Arial" panose="020B0604020202020204" pitchFamily="34" charset="0"/>
            </a:endParaRPr>
          </a:p>
        </p:txBody>
      </p:sp>
      <p:sp>
        <p:nvSpPr>
          <p:cNvPr id="15" name="テキスト ボックス 14">
            <a:extLst>
              <a:ext uri="{FF2B5EF4-FFF2-40B4-BE49-F238E27FC236}">
                <a16:creationId xmlns:a16="http://schemas.microsoft.com/office/drawing/2014/main" id="{6E3B9C08-724D-19AE-1538-876C6190A349}"/>
              </a:ext>
            </a:extLst>
          </p:cNvPr>
          <p:cNvSpPr txBox="1"/>
          <p:nvPr/>
        </p:nvSpPr>
        <p:spPr>
          <a:xfrm>
            <a:off x="1070236" y="2584916"/>
            <a:ext cx="6249900" cy="830997"/>
          </a:xfrm>
          <a:prstGeom prst="rect">
            <a:avLst/>
          </a:prstGeom>
          <a:noFill/>
        </p:spPr>
        <p:txBody>
          <a:bodyPr wrap="square" rtlCol="0">
            <a:spAutoFit/>
          </a:bodyPr>
          <a:lstStyle/>
          <a:p>
            <a:pPr marL="342900" indent="-342900">
              <a:buFont typeface="Wingdings" panose="05000000000000000000" pitchFamily="2" charset="2"/>
              <a:buChar char="ü"/>
            </a:pPr>
            <a:r>
              <a:rPr kumimoji="1" lang="en-US" altLang="ja-JP" sz="2400" dirty="0">
                <a:solidFill>
                  <a:srgbClr val="008000"/>
                </a:solidFill>
                <a:latin typeface="Arial" panose="020B0604020202020204" pitchFamily="34" charset="0"/>
              </a:rPr>
              <a:t>Bus-3</a:t>
            </a:r>
            <a:r>
              <a:rPr kumimoji="1" lang="en-US" altLang="ja-JP" sz="2400" dirty="0">
                <a:latin typeface="Arial" panose="020B0604020202020204" pitchFamily="34" charset="0"/>
              </a:rPr>
              <a:t>: Go to </a:t>
            </a:r>
            <a:r>
              <a:rPr kumimoji="1" lang="en-US" altLang="ja-JP" sz="2400" dirty="0" err="1">
                <a:solidFill>
                  <a:srgbClr val="008000"/>
                </a:solidFill>
                <a:latin typeface="Arial" panose="020B0604020202020204" pitchFamily="34" charset="0"/>
              </a:rPr>
              <a:t>Shichinohe</a:t>
            </a:r>
            <a:r>
              <a:rPr kumimoji="1" lang="en-US" altLang="ja-JP" sz="2400" dirty="0">
                <a:solidFill>
                  <a:srgbClr val="008000"/>
                </a:solidFill>
                <a:latin typeface="Arial" panose="020B0604020202020204" pitchFamily="34" charset="0"/>
              </a:rPr>
              <a:t> </a:t>
            </a:r>
            <a:r>
              <a:rPr kumimoji="1" lang="en-US" altLang="ja-JP" sz="2400" dirty="0" err="1">
                <a:solidFill>
                  <a:srgbClr val="008000"/>
                </a:solidFill>
                <a:latin typeface="Arial" panose="020B0604020202020204" pitchFamily="34" charset="0"/>
              </a:rPr>
              <a:t>Towada</a:t>
            </a:r>
            <a:r>
              <a:rPr kumimoji="1" lang="en-US" altLang="ja-JP" sz="2400" dirty="0">
                <a:solidFill>
                  <a:srgbClr val="008000"/>
                </a:solidFill>
                <a:latin typeface="Arial" panose="020B0604020202020204" pitchFamily="34" charset="0"/>
              </a:rPr>
              <a:t> Station</a:t>
            </a:r>
            <a:r>
              <a:rPr kumimoji="1" lang="en-US" altLang="ja-JP" sz="2400" dirty="0">
                <a:latin typeface="Arial" panose="020B0604020202020204" pitchFamily="34" charset="0"/>
              </a:rPr>
              <a:t>, then go to Link station hall.</a:t>
            </a:r>
            <a:endParaRPr kumimoji="1" lang="ja-JP" altLang="en-US" sz="2400" dirty="0">
              <a:latin typeface="Arial" panose="020B0604020202020204" pitchFamily="34" charset="0"/>
            </a:endParaRPr>
          </a:p>
        </p:txBody>
      </p:sp>
      <p:sp>
        <p:nvSpPr>
          <p:cNvPr id="16" name="テキスト ボックス 15">
            <a:extLst>
              <a:ext uri="{FF2B5EF4-FFF2-40B4-BE49-F238E27FC236}">
                <a16:creationId xmlns:a16="http://schemas.microsoft.com/office/drawing/2014/main" id="{4DD0ACA0-7CE7-4645-9DAD-626FB5B894F4}"/>
              </a:ext>
            </a:extLst>
          </p:cNvPr>
          <p:cNvSpPr txBox="1"/>
          <p:nvPr/>
        </p:nvSpPr>
        <p:spPr>
          <a:xfrm>
            <a:off x="6945651" y="4449492"/>
            <a:ext cx="1149417" cy="461665"/>
          </a:xfrm>
          <a:prstGeom prst="rect">
            <a:avLst/>
          </a:prstGeom>
          <a:solidFill>
            <a:schemeClr val="bg1"/>
          </a:solidFill>
          <a:ln>
            <a:solidFill>
              <a:schemeClr val="tx1"/>
            </a:solidFill>
          </a:ln>
        </p:spPr>
        <p:txBody>
          <a:bodyPr wrap="square" rtlCol="0">
            <a:spAutoFit/>
          </a:bodyPr>
          <a:lstStyle/>
          <a:p>
            <a:pPr algn="ctr"/>
            <a:r>
              <a:rPr kumimoji="1" lang="en-US" altLang="ja-JP" sz="2400" dirty="0">
                <a:latin typeface="Arial" panose="020B0604020202020204" pitchFamily="34" charset="0"/>
              </a:rPr>
              <a:t>Bus-1</a:t>
            </a:r>
            <a:endParaRPr kumimoji="1" lang="ja-JP" altLang="en-US" sz="2400" dirty="0">
              <a:latin typeface="Arial" panose="020B0604020202020204" pitchFamily="34" charset="0"/>
            </a:endParaRPr>
          </a:p>
        </p:txBody>
      </p:sp>
      <p:sp>
        <p:nvSpPr>
          <p:cNvPr id="17" name="テキスト ボックス 16">
            <a:extLst>
              <a:ext uri="{FF2B5EF4-FFF2-40B4-BE49-F238E27FC236}">
                <a16:creationId xmlns:a16="http://schemas.microsoft.com/office/drawing/2014/main" id="{C61EBBD0-6CF8-1D99-DAD7-95D7BD75265B}"/>
              </a:ext>
            </a:extLst>
          </p:cNvPr>
          <p:cNvSpPr txBox="1"/>
          <p:nvPr/>
        </p:nvSpPr>
        <p:spPr>
          <a:xfrm>
            <a:off x="8258016" y="4750620"/>
            <a:ext cx="1149417" cy="461665"/>
          </a:xfrm>
          <a:prstGeom prst="rect">
            <a:avLst/>
          </a:prstGeom>
          <a:solidFill>
            <a:schemeClr val="bg1"/>
          </a:solidFill>
          <a:ln>
            <a:solidFill>
              <a:schemeClr val="tx1"/>
            </a:solidFill>
          </a:ln>
        </p:spPr>
        <p:txBody>
          <a:bodyPr wrap="square" rtlCol="0">
            <a:spAutoFit/>
          </a:bodyPr>
          <a:lstStyle/>
          <a:p>
            <a:pPr algn="ctr"/>
            <a:r>
              <a:rPr kumimoji="1" lang="en-US" altLang="ja-JP" sz="2400" dirty="0">
                <a:latin typeface="Arial" panose="020B0604020202020204" pitchFamily="34" charset="0"/>
              </a:rPr>
              <a:t>Bus-2</a:t>
            </a:r>
            <a:endParaRPr kumimoji="1" lang="ja-JP" altLang="en-US" sz="2400" dirty="0">
              <a:latin typeface="Arial" panose="020B0604020202020204" pitchFamily="34" charset="0"/>
            </a:endParaRPr>
          </a:p>
        </p:txBody>
      </p:sp>
      <p:sp>
        <p:nvSpPr>
          <p:cNvPr id="18" name="テキスト ボックス 17">
            <a:extLst>
              <a:ext uri="{FF2B5EF4-FFF2-40B4-BE49-F238E27FC236}">
                <a16:creationId xmlns:a16="http://schemas.microsoft.com/office/drawing/2014/main" id="{51575D00-F1C5-F43F-9094-6B8550CB24B7}"/>
              </a:ext>
            </a:extLst>
          </p:cNvPr>
          <p:cNvSpPr txBox="1"/>
          <p:nvPr/>
        </p:nvSpPr>
        <p:spPr>
          <a:xfrm>
            <a:off x="9570922" y="4979263"/>
            <a:ext cx="1149417" cy="461665"/>
          </a:xfrm>
          <a:prstGeom prst="rect">
            <a:avLst/>
          </a:prstGeom>
          <a:solidFill>
            <a:schemeClr val="bg1"/>
          </a:solidFill>
          <a:ln>
            <a:solidFill>
              <a:schemeClr val="tx1"/>
            </a:solidFill>
          </a:ln>
        </p:spPr>
        <p:txBody>
          <a:bodyPr wrap="square" rtlCol="0">
            <a:spAutoFit/>
          </a:bodyPr>
          <a:lstStyle/>
          <a:p>
            <a:pPr algn="ctr"/>
            <a:r>
              <a:rPr kumimoji="1" lang="en-US" altLang="ja-JP" sz="2400" dirty="0">
                <a:latin typeface="Arial" panose="020B0604020202020204" pitchFamily="34" charset="0"/>
              </a:rPr>
              <a:t>Bus-3</a:t>
            </a:r>
            <a:endParaRPr kumimoji="1" lang="ja-JP" altLang="en-US" sz="2400" dirty="0">
              <a:latin typeface="Arial" panose="020B0604020202020204" pitchFamily="34" charset="0"/>
            </a:endParaRPr>
          </a:p>
        </p:txBody>
      </p:sp>
      <p:sp>
        <p:nvSpPr>
          <p:cNvPr id="19" name="テキスト ボックス 18">
            <a:extLst>
              <a:ext uri="{FF2B5EF4-FFF2-40B4-BE49-F238E27FC236}">
                <a16:creationId xmlns:a16="http://schemas.microsoft.com/office/drawing/2014/main" id="{1DA93EC0-C973-FC04-8A00-A68C8A10074D}"/>
              </a:ext>
            </a:extLst>
          </p:cNvPr>
          <p:cNvSpPr txBox="1"/>
          <p:nvPr/>
        </p:nvSpPr>
        <p:spPr>
          <a:xfrm>
            <a:off x="635782" y="6027175"/>
            <a:ext cx="10920435" cy="584775"/>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3200" dirty="0">
                <a:latin typeface="Arial" panose="020B0604020202020204" pitchFamily="34" charset="0"/>
              </a:rPr>
              <a:t>LOC staff will check your ticket when you get on the bus.</a:t>
            </a:r>
            <a:endParaRPr kumimoji="1" lang="ja-JP" altLang="en-US" sz="3200" dirty="0">
              <a:latin typeface="Arial" panose="020B0604020202020204" pitchFamily="34" charset="0"/>
            </a:endParaRPr>
          </a:p>
        </p:txBody>
      </p:sp>
      <p:sp>
        <p:nvSpPr>
          <p:cNvPr id="20" name="テキスト ボックス 19">
            <a:extLst>
              <a:ext uri="{FF2B5EF4-FFF2-40B4-BE49-F238E27FC236}">
                <a16:creationId xmlns:a16="http://schemas.microsoft.com/office/drawing/2014/main" id="{D103AB3E-D5F6-B5BB-22B3-264790A0F292}"/>
              </a:ext>
            </a:extLst>
          </p:cNvPr>
          <p:cNvSpPr txBox="1"/>
          <p:nvPr/>
        </p:nvSpPr>
        <p:spPr>
          <a:xfrm>
            <a:off x="320040" y="240040"/>
            <a:ext cx="11033760" cy="1200329"/>
          </a:xfrm>
          <a:prstGeom prst="rect">
            <a:avLst/>
          </a:prstGeom>
          <a:noFill/>
        </p:spPr>
        <p:txBody>
          <a:bodyPr wrap="square" rtlCol="0">
            <a:spAutoFit/>
          </a:bodyPr>
          <a:lstStyle/>
          <a:p>
            <a:r>
              <a:rPr kumimoji="1" lang="en-US" altLang="ja-JP" sz="3600" b="1" u="sng" dirty="0">
                <a:solidFill>
                  <a:srgbClr val="0000FF"/>
                </a:solidFill>
                <a:latin typeface="Arial" panose="020B0604020202020204" pitchFamily="34" charset="0"/>
              </a:rPr>
              <a:t>For Attendees of </a:t>
            </a:r>
            <a:r>
              <a:rPr lang="en-US" altLang="ja-JP" sz="3600" b="1" u="sng" dirty="0">
                <a:solidFill>
                  <a:srgbClr val="0000FF"/>
                </a:solidFill>
                <a:latin typeface="Arial" panose="020B0604020202020204" pitchFamily="34" charset="0"/>
              </a:rPr>
              <a:t>Technical Tour in Rokkasho </a:t>
            </a:r>
            <a:r>
              <a:rPr lang="en-US" altLang="ja-JP" sz="3600" b="1" u="sng" dirty="0">
                <a:latin typeface="Arial" panose="020B0604020202020204" pitchFamily="34" charset="0"/>
              </a:rPr>
              <a:t>on Oct. 14 (Fri)</a:t>
            </a:r>
            <a:endParaRPr kumimoji="1" lang="ja-JP" altLang="en-US" sz="3600" b="1" u="sng" dirty="0">
              <a:latin typeface="Arial" panose="020B0604020202020204" pitchFamily="34" charset="0"/>
            </a:endParaRPr>
          </a:p>
        </p:txBody>
      </p:sp>
      <p:pic>
        <p:nvPicPr>
          <p:cNvPr id="21" name="図 20">
            <a:extLst>
              <a:ext uri="{FF2B5EF4-FFF2-40B4-BE49-F238E27FC236}">
                <a16:creationId xmlns:a16="http://schemas.microsoft.com/office/drawing/2014/main" id="{CCA62885-97A8-E7E6-BEA9-4C2D4153F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328" y="980729"/>
            <a:ext cx="2699625"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962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8D6BC46-6CE5-0007-155E-157194857961}"/>
              </a:ext>
            </a:extLst>
          </p:cNvPr>
          <p:cNvSpPr txBox="1"/>
          <p:nvPr/>
        </p:nvSpPr>
        <p:spPr>
          <a:xfrm>
            <a:off x="767408" y="1196752"/>
            <a:ext cx="10585176" cy="4247317"/>
          </a:xfrm>
          <a:prstGeom prst="rect">
            <a:avLst/>
          </a:prstGeom>
          <a:noFill/>
        </p:spPr>
        <p:txBody>
          <a:bodyPr wrap="square" rtlCol="0">
            <a:spAutoFit/>
          </a:bodyPr>
          <a:lstStyle/>
          <a:p>
            <a:pPr algn="ctr"/>
            <a:r>
              <a:rPr kumimoji="1" lang="en-US" altLang="ja-JP" sz="5400" dirty="0"/>
              <a:t>Please don’t hesitate to contact a QST staff if you need any help.</a:t>
            </a:r>
            <a:br>
              <a:rPr kumimoji="1" lang="en-US" altLang="ja-JP" sz="5400" dirty="0"/>
            </a:br>
            <a:endParaRPr kumimoji="1" lang="en-US" altLang="ja-JP" sz="5400" dirty="0"/>
          </a:p>
          <a:p>
            <a:pPr algn="ctr"/>
            <a:r>
              <a:rPr kumimoji="1" lang="en-US" altLang="ja-JP" sz="5400" dirty="0"/>
              <a:t>We wish you a pleasant stay in Aomori and enjoy the meeting! </a:t>
            </a:r>
            <a:endParaRPr kumimoji="1" lang="ja-JP" altLang="en-US" sz="5400" dirty="0"/>
          </a:p>
        </p:txBody>
      </p:sp>
    </p:spTree>
    <p:extLst>
      <p:ext uri="{BB962C8B-B14F-4D97-AF65-F5344CB8AC3E}">
        <p14:creationId xmlns:p14="http://schemas.microsoft.com/office/powerpoint/2010/main" val="1083571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2">
            <a:extLst>
              <a:ext uri="{FF2B5EF4-FFF2-40B4-BE49-F238E27FC236}">
                <a16:creationId xmlns:a16="http://schemas.microsoft.com/office/drawing/2014/main" id="{48DA0015-A5C8-5A42-BCE8-ED44ED9C310A}"/>
              </a:ext>
            </a:extLst>
          </p:cNvPr>
          <p:cNvSpPr txBox="1"/>
          <p:nvPr/>
        </p:nvSpPr>
        <p:spPr>
          <a:xfrm>
            <a:off x="0" y="61948"/>
            <a:ext cx="11640616" cy="646331"/>
          </a:xfrm>
          <a:prstGeom prst="rect">
            <a:avLst/>
          </a:prstGeom>
          <a:noFill/>
        </p:spPr>
        <p:txBody>
          <a:bodyPr wrap="square" lIns="192000" rIns="96000" rtlCol="0" anchor="ctr">
            <a:spAutoFit/>
          </a:bodyPr>
          <a:lstStyle>
            <a:defPPr>
              <a:defRPr lang="en-US"/>
            </a:defPPr>
            <a:lvl1pPr algn="ctr">
              <a:defRPr sz="4000" b="1">
                <a:ln>
                  <a:solidFill>
                    <a:srgbClr val="2E88C1"/>
                  </a:solidFill>
                </a:ln>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defRPr>
            </a:lvl1pPr>
          </a:lstStyle>
          <a:p>
            <a:r>
              <a:rPr lang="en-US" sz="3600" dirty="0"/>
              <a:t>Present status of </a:t>
            </a:r>
            <a:r>
              <a:rPr lang="en-US" sz="3600" dirty="0" err="1"/>
              <a:t>LIPAc</a:t>
            </a:r>
            <a:r>
              <a:rPr lang="en-US" sz="3600" dirty="0"/>
              <a:t> / IFMIF at Rokkasho</a:t>
            </a:r>
          </a:p>
        </p:txBody>
      </p:sp>
      <p:sp>
        <p:nvSpPr>
          <p:cNvPr id="9" name="CuadroTexto 13">
            <a:extLst>
              <a:ext uri="{FF2B5EF4-FFF2-40B4-BE49-F238E27FC236}">
                <a16:creationId xmlns:a16="http://schemas.microsoft.com/office/drawing/2014/main" id="{F24AC901-FCE3-EC4B-9A9D-ECDF3A3AD7DC}"/>
              </a:ext>
            </a:extLst>
          </p:cNvPr>
          <p:cNvSpPr txBox="1"/>
          <p:nvPr/>
        </p:nvSpPr>
        <p:spPr>
          <a:xfrm>
            <a:off x="2039889" y="776092"/>
            <a:ext cx="8112222" cy="523220"/>
          </a:xfrm>
          <a:prstGeom prst="rect">
            <a:avLst/>
          </a:prstGeom>
          <a:noFill/>
        </p:spPr>
        <p:txBody>
          <a:bodyPr wrap="square" lIns="192000" rtlCol="0" anchor="ctr">
            <a:spAutoFit/>
          </a:bodyPr>
          <a:lstStyle/>
          <a:p>
            <a:pPr algn="ctr"/>
            <a:r>
              <a:rPr lang="en-US" sz="2800" b="1"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Keitaro Kondo (QST)</a:t>
            </a:r>
          </a:p>
        </p:txBody>
      </p:sp>
      <p:sp>
        <p:nvSpPr>
          <p:cNvPr id="11" name="CuadroTexto 17">
            <a:extLst>
              <a:ext uri="{FF2B5EF4-FFF2-40B4-BE49-F238E27FC236}">
                <a16:creationId xmlns:a16="http://schemas.microsoft.com/office/drawing/2014/main" id="{8C478438-05C1-C243-989F-67CCE0A39BEA}"/>
              </a:ext>
            </a:extLst>
          </p:cNvPr>
          <p:cNvSpPr txBox="1"/>
          <p:nvPr/>
        </p:nvSpPr>
        <p:spPr>
          <a:xfrm>
            <a:off x="2183904" y="1373996"/>
            <a:ext cx="7824192" cy="400110"/>
          </a:xfrm>
          <a:prstGeom prst="rect">
            <a:avLst/>
          </a:prstGeom>
          <a:noFill/>
        </p:spPr>
        <p:txBody>
          <a:bodyPr wrap="square" lIns="192000" rtlCol="0" anchor="ctr">
            <a:spAutoFit/>
          </a:bodyPr>
          <a:lstStyle/>
          <a:p>
            <a:pPr algn="ctr"/>
            <a:r>
              <a:rPr lang="en-US" sz="2000"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TTC2022 Aomori</a:t>
            </a:r>
          </a:p>
        </p:txBody>
      </p:sp>
      <p:sp>
        <p:nvSpPr>
          <p:cNvPr id="5" name="CuadroTexto 17">
            <a:extLst>
              <a:ext uri="{FF2B5EF4-FFF2-40B4-BE49-F238E27FC236}">
                <a16:creationId xmlns:a16="http://schemas.microsoft.com/office/drawing/2014/main" id="{90158558-B734-3A4B-BE8C-3A4F6D1B4005}"/>
              </a:ext>
            </a:extLst>
          </p:cNvPr>
          <p:cNvSpPr txBox="1"/>
          <p:nvPr/>
        </p:nvSpPr>
        <p:spPr>
          <a:xfrm>
            <a:off x="2183904" y="1732746"/>
            <a:ext cx="7824192" cy="400110"/>
          </a:xfrm>
          <a:prstGeom prst="rect">
            <a:avLst/>
          </a:prstGeom>
          <a:noFill/>
        </p:spPr>
        <p:txBody>
          <a:bodyPr wrap="square" lIns="192000" rtlCol="0" anchor="ctr">
            <a:spAutoFit/>
          </a:bodyPr>
          <a:lstStyle/>
          <a:p>
            <a:pPr algn="ctr"/>
            <a:r>
              <a:rPr lang="en-US" sz="2000"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11 Oct 2022</a:t>
            </a:r>
          </a:p>
        </p:txBody>
      </p:sp>
    </p:spTree>
    <p:extLst>
      <p:ext uri="{BB962C8B-B14F-4D97-AF65-F5344CB8AC3E}">
        <p14:creationId xmlns:p14="http://schemas.microsoft.com/office/powerpoint/2010/main" val="306120985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2DE15D7-AA4B-C73B-B4CA-4C0B17E270AE}"/>
              </a:ext>
            </a:extLst>
          </p:cNvPr>
          <p:cNvPicPr>
            <a:picLocks noChangeAspect="1"/>
          </p:cNvPicPr>
          <p:nvPr/>
        </p:nvPicPr>
        <p:blipFill rotWithShape="1">
          <a:blip r:embed="rId2"/>
          <a:srcRect l="11866" t="-241" r="4747"/>
          <a:stretch/>
        </p:blipFill>
        <p:spPr>
          <a:xfrm>
            <a:off x="273112" y="1330264"/>
            <a:ext cx="5237261" cy="4664340"/>
          </a:xfrm>
          <a:prstGeom prst="rect">
            <a:avLst/>
          </a:prstGeom>
        </p:spPr>
      </p:pic>
      <p:sp>
        <p:nvSpPr>
          <p:cNvPr id="3" name="日付プレースホルダー 2"/>
          <p:cNvSpPr>
            <a:spLocks noGrp="1"/>
          </p:cNvSpPr>
          <p:nvPr>
            <p:ph type="dt" sz="half" idx="10"/>
          </p:nvPr>
        </p:nvSpPr>
        <p:spPr/>
        <p:txBody>
          <a:bodyPr/>
          <a:lstStyle/>
          <a:p>
            <a:r>
              <a:rPr lang="en-US" altLang="ja-JP"/>
              <a:t>11/10/22</a:t>
            </a:r>
            <a:endParaRPr lang="en-US" dirty="0"/>
          </a:p>
        </p:txBody>
      </p:sp>
      <p:sp>
        <p:nvSpPr>
          <p:cNvPr id="4" name="フッター プレースホルダー 3"/>
          <p:cNvSpPr>
            <a:spLocks noGrp="1"/>
          </p:cNvSpPr>
          <p:nvPr>
            <p:ph type="ftr" sz="quarter" idx="11"/>
          </p:nvPr>
        </p:nvSpPr>
        <p:spPr/>
        <p:txBody>
          <a:bodyPr/>
          <a:lstStyle/>
          <a:p>
            <a:r>
              <a:rPr lang="en-US"/>
              <a:t>Present status of LIPAc/IFMIF</a:t>
            </a:r>
          </a:p>
        </p:txBody>
      </p:sp>
      <p:pic>
        <p:nvPicPr>
          <p:cNvPr id="9" name="図 8"/>
          <p:cNvPicPr>
            <a:picLocks noChangeAspect="1"/>
          </p:cNvPicPr>
          <p:nvPr/>
        </p:nvPicPr>
        <p:blipFill rotWithShape="1">
          <a:blip r:embed="rId3"/>
          <a:srcRect l="45808" t="35751" r="15170" b="35346"/>
          <a:stretch/>
        </p:blipFill>
        <p:spPr>
          <a:xfrm>
            <a:off x="6104556" y="3678540"/>
            <a:ext cx="5634723" cy="2782273"/>
          </a:xfrm>
          <a:prstGeom prst="rect">
            <a:avLst/>
          </a:prstGeom>
        </p:spPr>
      </p:pic>
      <p:cxnSp>
        <p:nvCxnSpPr>
          <p:cNvPr id="12" name="直線コネクタ 11"/>
          <p:cNvCxnSpPr>
            <a:cxnSpLocks/>
          </p:cNvCxnSpPr>
          <p:nvPr/>
        </p:nvCxnSpPr>
        <p:spPr>
          <a:xfrm>
            <a:off x="4295800" y="3397128"/>
            <a:ext cx="1800200" cy="559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a:off x="4295800" y="3522263"/>
            <a:ext cx="1808756" cy="29385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1078657">
            <a:off x="9300475" y="5454607"/>
            <a:ext cx="297999" cy="12036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569347" y="6015935"/>
            <a:ext cx="3468835" cy="461665"/>
          </a:xfrm>
          <a:prstGeom prst="rect">
            <a:avLst/>
          </a:prstGeom>
        </p:spPr>
        <p:txBody>
          <a:bodyPr wrap="none">
            <a:spAutoFit/>
          </a:bodyPr>
          <a:lstStyle/>
          <a:p>
            <a:r>
              <a:rPr kumimoji="1" lang="en-US" altLang="ja-JP" b="1" dirty="0">
                <a:solidFill>
                  <a:srgbClr val="FF0000"/>
                </a:solidFill>
              </a:rPr>
              <a:t>Rokkasho Fusion Institute</a:t>
            </a:r>
            <a:endParaRPr lang="ja-JP" altLang="en-US" b="1" dirty="0">
              <a:solidFill>
                <a:srgbClr val="FF0000"/>
              </a:solidFill>
            </a:endParaRPr>
          </a:p>
        </p:txBody>
      </p:sp>
      <p:cxnSp>
        <p:nvCxnSpPr>
          <p:cNvPr id="20" name="直線矢印コネクタ 19"/>
          <p:cNvCxnSpPr/>
          <p:nvPr/>
        </p:nvCxnSpPr>
        <p:spPr>
          <a:xfrm flipH="1" flipV="1">
            <a:off x="9468719" y="5618026"/>
            <a:ext cx="217484" cy="3979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8194699" y="4167151"/>
            <a:ext cx="1193606" cy="851579"/>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6688054" y="3662434"/>
            <a:ext cx="3135282" cy="830997"/>
          </a:xfrm>
          <a:prstGeom prst="rect">
            <a:avLst/>
          </a:prstGeom>
        </p:spPr>
        <p:txBody>
          <a:bodyPr wrap="none">
            <a:spAutoFit/>
          </a:bodyPr>
          <a:lstStyle/>
          <a:p>
            <a:r>
              <a:rPr kumimoji="1" lang="en-US" altLang="ja-JP" b="1" dirty="0">
                <a:solidFill>
                  <a:schemeClr val="accent5">
                    <a:lumMod val="60000"/>
                    <a:lumOff val="40000"/>
                  </a:schemeClr>
                </a:solidFill>
              </a:rPr>
              <a:t>Fuel reprocessing plant</a:t>
            </a:r>
          </a:p>
          <a:p>
            <a:r>
              <a:rPr kumimoji="1" lang="en-US" altLang="ja-JP" b="1" dirty="0">
                <a:solidFill>
                  <a:schemeClr val="accent5">
                    <a:lumMod val="60000"/>
                    <a:lumOff val="40000"/>
                  </a:schemeClr>
                </a:solidFill>
              </a:rPr>
              <a:t>(JNFL Co.)</a:t>
            </a:r>
            <a:endParaRPr lang="ja-JP" altLang="en-US" b="1" dirty="0">
              <a:solidFill>
                <a:schemeClr val="accent5">
                  <a:lumMod val="60000"/>
                  <a:lumOff val="40000"/>
                </a:schemeClr>
              </a:solidFill>
            </a:endParaRPr>
          </a:p>
        </p:txBody>
      </p:sp>
      <p:sp>
        <p:nvSpPr>
          <p:cNvPr id="39" name="テキスト ボックス 38"/>
          <p:cNvSpPr txBox="1"/>
          <p:nvPr/>
        </p:nvSpPr>
        <p:spPr>
          <a:xfrm>
            <a:off x="5493380" y="625696"/>
            <a:ext cx="6596244" cy="3416320"/>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dirty="0"/>
              <a:t>Construction of the </a:t>
            </a:r>
            <a:r>
              <a:rPr kumimoji="1" lang="en-US" altLang="ja-JP" dirty="0" err="1"/>
              <a:t>Rokkasho</a:t>
            </a:r>
            <a:r>
              <a:rPr kumimoji="1" lang="en-US" altLang="ja-JP" dirty="0"/>
              <a:t> site started in Apr 2007 and completed in Apr 2009.</a:t>
            </a:r>
          </a:p>
          <a:p>
            <a:pPr marL="342900" indent="-342900">
              <a:buFont typeface="Arial" panose="020B0604020202020204" pitchFamily="34" charset="0"/>
              <a:buChar char="•"/>
            </a:pPr>
            <a:r>
              <a:rPr kumimoji="1" lang="en-US" altLang="ja-JP" dirty="0" err="1"/>
              <a:t>Rokkasho</a:t>
            </a:r>
            <a:r>
              <a:rPr kumimoji="1" lang="en-US" altLang="ja-JP" dirty="0"/>
              <a:t> Fusion Institute was established in Apr 2015. </a:t>
            </a:r>
          </a:p>
          <a:p>
            <a:pPr marL="342900" indent="-342900">
              <a:buFont typeface="Wingdings" panose="05000000000000000000" pitchFamily="2" charset="2"/>
              <a:buChar char="Ø"/>
            </a:pPr>
            <a:r>
              <a:rPr kumimoji="1" lang="en-US" altLang="ja-JP" dirty="0"/>
              <a:t>2 major Broader Approach activities, which complement the ITER project and aim to accelerate the realization of fusion energy, are conducted:  </a:t>
            </a:r>
            <a:r>
              <a:rPr kumimoji="1" lang="en-US" altLang="ja-JP" dirty="0">
                <a:solidFill>
                  <a:srgbClr val="FF0000"/>
                </a:solidFill>
              </a:rPr>
              <a:t>IFMIF/EVEDA </a:t>
            </a:r>
            <a:r>
              <a:rPr kumimoji="1" lang="en-US" altLang="ja-JP" dirty="0"/>
              <a:t>and IFERC-CSC</a:t>
            </a:r>
          </a:p>
          <a:p>
            <a:pPr lvl="1"/>
            <a:r>
              <a:rPr kumimoji="1" lang="en-US" altLang="ja-JP" dirty="0"/>
              <a:t>    </a:t>
            </a:r>
          </a:p>
        </p:txBody>
      </p:sp>
      <p:sp>
        <p:nvSpPr>
          <p:cNvPr id="15" name="正方形/長方形 14">
            <a:extLst>
              <a:ext uri="{FF2B5EF4-FFF2-40B4-BE49-F238E27FC236}">
                <a16:creationId xmlns:a16="http://schemas.microsoft.com/office/drawing/2014/main" id="{070C2279-9776-1F53-B29D-F517F8FCA169}"/>
              </a:ext>
            </a:extLst>
          </p:cNvPr>
          <p:cNvSpPr/>
          <p:nvPr/>
        </p:nvSpPr>
        <p:spPr>
          <a:xfrm>
            <a:off x="4151784" y="3383828"/>
            <a:ext cx="1440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ローチャート: 組合せ 15">
            <a:extLst>
              <a:ext uri="{FF2B5EF4-FFF2-40B4-BE49-F238E27FC236}">
                <a16:creationId xmlns:a16="http://schemas.microsoft.com/office/drawing/2014/main" id="{57E39734-B29D-BA9B-2923-7BE38A6F4CAD}"/>
              </a:ext>
            </a:extLst>
          </p:cNvPr>
          <p:cNvSpPr/>
          <p:nvPr/>
        </p:nvSpPr>
        <p:spPr>
          <a:xfrm>
            <a:off x="2583037" y="3534524"/>
            <a:ext cx="216024" cy="288032"/>
          </a:xfrm>
          <a:prstGeom prst="flowChartMerg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A91968A-790F-9079-8929-5B9A715CA022}"/>
              </a:ext>
            </a:extLst>
          </p:cNvPr>
          <p:cNvSpPr txBox="1"/>
          <p:nvPr/>
        </p:nvSpPr>
        <p:spPr>
          <a:xfrm>
            <a:off x="892329" y="3435136"/>
            <a:ext cx="1731564" cy="461665"/>
          </a:xfrm>
          <a:prstGeom prst="rect">
            <a:avLst/>
          </a:prstGeom>
          <a:noFill/>
        </p:spPr>
        <p:txBody>
          <a:bodyPr wrap="none" rtlCol="0">
            <a:spAutoFit/>
          </a:bodyPr>
          <a:lstStyle/>
          <a:p>
            <a:r>
              <a:rPr kumimoji="1" lang="en-US" altLang="ja-JP" b="1" spc="50" dirty="0">
                <a:ln w="9525" cmpd="sng">
                  <a:solidFill>
                    <a:schemeClr val="accent1"/>
                  </a:solidFill>
                  <a:prstDash val="solid"/>
                </a:ln>
                <a:solidFill>
                  <a:srgbClr val="70AD47">
                    <a:tint val="1000"/>
                  </a:srgbClr>
                </a:solidFill>
                <a:effectLst>
                  <a:glow rad="38100">
                    <a:schemeClr val="accent1">
                      <a:alpha val="40000"/>
                    </a:schemeClr>
                  </a:glow>
                </a:effectLst>
              </a:rPr>
              <a:t>Aomori city</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2" name="タイトル 1">
            <a:extLst>
              <a:ext uri="{FF2B5EF4-FFF2-40B4-BE49-F238E27FC236}">
                <a16:creationId xmlns:a16="http://schemas.microsoft.com/office/drawing/2014/main" id="{1C955BDF-D99E-F304-7627-C87A8C497B4B}"/>
              </a:ext>
            </a:extLst>
          </p:cNvPr>
          <p:cNvSpPr txBox="1">
            <a:spLocks noChangeAspect="1"/>
          </p:cNvSpPr>
          <p:nvPr/>
        </p:nvSpPr>
        <p:spPr>
          <a:xfrm>
            <a:off x="1127448" y="116632"/>
            <a:ext cx="9217024"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QST </a:t>
            </a:r>
            <a:r>
              <a:rPr lang="en-US" altLang="zh-TW" sz="2585" b="1" dirty="0" err="1">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Rokkasho</a:t>
            </a:r>
            <a:r>
              <a:rPr lang="en-US" altLang="zh-TW"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HG創英角ﾎﾟｯﾌﾟ体" pitchFamily="49" charset="-128"/>
              </a:rPr>
              <a:t> Fusion Institute</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403129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a:t>11/10/22</a:t>
            </a:r>
            <a:endParaRPr lang="en-US" dirty="0"/>
          </a:p>
        </p:txBody>
      </p:sp>
      <p:sp>
        <p:nvSpPr>
          <p:cNvPr id="4" name="フッター プレースホルダー 3"/>
          <p:cNvSpPr>
            <a:spLocks noGrp="1"/>
          </p:cNvSpPr>
          <p:nvPr>
            <p:ph type="ftr" sz="quarter" idx="11"/>
          </p:nvPr>
        </p:nvSpPr>
        <p:spPr/>
        <p:txBody>
          <a:bodyPr/>
          <a:lstStyle/>
          <a:p>
            <a:r>
              <a:rPr lang="en-US"/>
              <a:t>Present status of LIPAc/IFMIF</a:t>
            </a:r>
          </a:p>
        </p:txBody>
      </p:sp>
      <p:sp>
        <p:nvSpPr>
          <p:cNvPr id="14" name="タイトル 1"/>
          <p:cNvSpPr txBox="1">
            <a:spLocks noChangeAspect="1"/>
          </p:cNvSpPr>
          <p:nvPr/>
        </p:nvSpPr>
        <p:spPr>
          <a:xfrm>
            <a:off x="1127448" y="116632"/>
            <a:ext cx="9289032" cy="490134"/>
          </a:xfrm>
          <a:prstGeom prst="rect">
            <a:avLst/>
          </a:prstGeom>
        </p:spPr>
        <p:txBody>
          <a:bodyPr wrap="square">
            <a:sp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altLang="ja-JP" sz="2585" b="1" dirty="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Neutron source for fusion energy development</a:t>
            </a:r>
            <a:endParaRPr lang="ja-JP" altLang="en-US" sz="2585" dirty="0">
              <a:solidFill>
                <a:srgbClr val="000000"/>
              </a:solidFill>
              <a:latin typeface="HGPｺﾞｼｯｸE" panose="020B0900000000000000" pitchFamily="50" charset="-128"/>
              <a:ea typeface="HGPｺﾞｼｯｸE" panose="020B0900000000000000" pitchFamily="50" charset="-128"/>
            </a:endParaRPr>
          </a:p>
        </p:txBody>
      </p:sp>
      <p:sp>
        <p:nvSpPr>
          <p:cNvPr id="15" name="Inhaltsplatzhalter 2"/>
          <p:cNvSpPr txBox="1">
            <a:spLocks/>
          </p:cNvSpPr>
          <p:nvPr/>
        </p:nvSpPr>
        <p:spPr>
          <a:xfrm>
            <a:off x="407368" y="646171"/>
            <a:ext cx="11449272" cy="1620837"/>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ja-JP" sz="2400" b="1" dirty="0">
                <a:solidFill>
                  <a:srgbClr val="002060"/>
                </a:solidFill>
                <a:ea typeface="ＭＳ Ｐゴシック" charset="-128"/>
              </a:rPr>
              <a:t>IFMIF (</a:t>
            </a:r>
            <a:r>
              <a:rPr lang="en-US" altLang="ja-JP" sz="2400" b="1" dirty="0">
                <a:solidFill>
                  <a:srgbClr val="002060"/>
                </a:solidFill>
                <a:ea typeface="ＭＳ Ｐゴシック" charset="-128"/>
              </a:rPr>
              <a:t>International Fusion Materials Irradiation Facility</a:t>
            </a:r>
            <a:r>
              <a:rPr lang="en-GB" altLang="ja-JP" sz="2400" b="1" dirty="0">
                <a:solidFill>
                  <a:srgbClr val="002060"/>
                </a:solidFill>
                <a:ea typeface="ＭＳ Ｐゴシック" charset="-128"/>
              </a:rPr>
              <a:t>)</a:t>
            </a:r>
          </a:p>
          <a:p>
            <a:pPr marL="800100" lvl="1" indent="-342900">
              <a:buFont typeface="Wingdings" panose="05000000000000000000" pitchFamily="2" charset="2"/>
              <a:buChar char="Ø"/>
            </a:pPr>
            <a:r>
              <a:rPr lang="en-GB" altLang="ja-JP" sz="2400" dirty="0">
                <a:ea typeface="ＭＳ Ｐゴシック" charset="-128"/>
              </a:rPr>
              <a:t>Accelerator-based intense neutron source (D-Li, 40 MeV, 250 mA)</a:t>
            </a:r>
          </a:p>
          <a:p>
            <a:pPr marL="800100" lvl="1" indent="-342900">
              <a:buFont typeface="Wingdings" panose="05000000000000000000" pitchFamily="2" charset="2"/>
              <a:buChar char="Ø"/>
            </a:pPr>
            <a:r>
              <a:rPr lang="en-GB" altLang="ja-JP" sz="2400" dirty="0">
                <a:ea typeface="ＭＳ Ｐゴシック" charset="-128"/>
              </a:rPr>
              <a:t>Subjecting candidate materials for fusion reactors to similar conditions expected to be experienced by a future power plant (DEMO)</a:t>
            </a:r>
          </a:p>
        </p:txBody>
      </p:sp>
      <p:pic>
        <p:nvPicPr>
          <p:cNvPr id="19" name="Picture 2">
            <a:extLst>
              <a:ext uri="{FF2B5EF4-FFF2-40B4-BE49-F238E27FC236}">
                <a16:creationId xmlns:a16="http://schemas.microsoft.com/office/drawing/2014/main" id="{E0EA9C1D-B394-4AE5-8BA8-15348064C66C}"/>
              </a:ext>
            </a:extLst>
          </p:cNvPr>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396417" y="4293096"/>
            <a:ext cx="3797625" cy="751688"/>
          </a:xfrm>
          <a:prstGeom prst="rect">
            <a:avLst/>
          </a:prstGeom>
          <a:noFill/>
          <a:ln w="9525">
            <a:noFill/>
            <a:miter lim="800000"/>
            <a:headEnd/>
            <a:tailEnd/>
          </a:ln>
        </p:spPr>
      </p:pic>
      <p:pic>
        <p:nvPicPr>
          <p:cNvPr id="20" name="Picture 2" descr="D:\Synop\synop ifmif-v05-nu.png">
            <a:extLst>
              <a:ext uri="{FF2B5EF4-FFF2-40B4-BE49-F238E27FC236}">
                <a16:creationId xmlns:a16="http://schemas.microsoft.com/office/drawing/2014/main" id="{41263055-F99D-4A6F-B148-756C486AA128}"/>
              </a:ext>
            </a:extLst>
          </p:cNvPr>
          <p:cNvPicPr>
            <a:picLocks noChangeAspect="1" noChangeArrowheads="1"/>
          </p:cNvPicPr>
          <p:nvPr/>
        </p:nvPicPr>
        <p:blipFill>
          <a:blip r:embed="rId3">
            <a:clrChange>
              <a:clrFrom>
                <a:srgbClr val="FFFFFF"/>
              </a:clrFrom>
              <a:clrTo>
                <a:srgbClr val="FFFFFF">
                  <a:alpha val="0"/>
                </a:srgbClr>
              </a:clrTo>
            </a:clrChange>
          </a:blip>
          <a:srcRect l="3474" t="30206" r="-1405"/>
          <a:stretch>
            <a:fillRect/>
          </a:stretch>
        </p:blipFill>
        <p:spPr bwMode="auto">
          <a:xfrm>
            <a:off x="1367917" y="4144114"/>
            <a:ext cx="8118937" cy="894188"/>
          </a:xfrm>
          <a:prstGeom prst="rect">
            <a:avLst/>
          </a:prstGeom>
          <a:solidFill>
            <a:schemeClr val="bg1"/>
          </a:solidFill>
          <a:ln w="9525">
            <a:noFill/>
            <a:miter lim="800000"/>
            <a:headEnd/>
            <a:tailEnd/>
          </a:ln>
        </p:spPr>
      </p:pic>
      <p:pic>
        <p:nvPicPr>
          <p:cNvPr id="25" name="Image 24" descr="D:\Synop\synop ifmif-v05-nu.png">
            <a:extLst>
              <a:ext uri="{FF2B5EF4-FFF2-40B4-BE49-F238E27FC236}">
                <a16:creationId xmlns:a16="http://schemas.microsoft.com/office/drawing/2014/main" id="{037B71B9-5B7B-49F8-A7C9-FE8C5D960C82}"/>
              </a:ext>
            </a:extLst>
          </p:cNvPr>
          <p:cNvPicPr>
            <a:picLocks noChangeAspect="1" noChangeArrowheads="1"/>
          </p:cNvPicPr>
          <p:nvPr/>
        </p:nvPicPr>
        <p:blipFill>
          <a:blip r:embed="rId4">
            <a:clrChange>
              <a:clrFrom>
                <a:srgbClr val="FFFFFF"/>
              </a:clrFrom>
              <a:clrTo>
                <a:srgbClr val="FFFFFF">
                  <a:alpha val="0"/>
                </a:srgbClr>
              </a:clrTo>
            </a:clrChange>
          </a:blip>
          <a:srcRect l="3479" b="30443"/>
          <a:stretch>
            <a:fillRect/>
          </a:stretch>
        </p:blipFill>
        <p:spPr bwMode="auto">
          <a:xfrm>
            <a:off x="1367917" y="3321177"/>
            <a:ext cx="8003155" cy="888844"/>
          </a:xfrm>
          <a:prstGeom prst="rect">
            <a:avLst/>
          </a:prstGeom>
          <a:noFill/>
          <a:ln w="9525">
            <a:noFill/>
            <a:miter lim="800000"/>
            <a:headEnd/>
            <a:tailEnd/>
          </a:ln>
        </p:spPr>
      </p:pic>
      <p:sp>
        <p:nvSpPr>
          <p:cNvPr id="26" name="ZoneTexte 21">
            <a:extLst>
              <a:ext uri="{FF2B5EF4-FFF2-40B4-BE49-F238E27FC236}">
                <a16:creationId xmlns:a16="http://schemas.microsoft.com/office/drawing/2014/main" id="{5942F0AC-1303-42A5-86F7-864917BD5113}"/>
              </a:ext>
            </a:extLst>
          </p:cNvPr>
          <p:cNvSpPr txBox="1"/>
          <p:nvPr/>
        </p:nvSpPr>
        <p:spPr>
          <a:xfrm>
            <a:off x="1576323" y="3960646"/>
            <a:ext cx="3498073" cy="369332"/>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fr-FR" b="1" kern="0" dirty="0">
                <a:solidFill>
                  <a:sysClr val="windowText" lastClr="000000"/>
                </a:solidFill>
                <a:effectLst>
                  <a:outerShdw blurRad="38100" dist="38100" dir="2700000" algn="tl">
                    <a:srgbClr val="000000">
                      <a:alpha val="43137"/>
                    </a:srgbClr>
                  </a:outerShdw>
                </a:effectLst>
                <a:ea typeface="+mn-ea"/>
              </a:rPr>
              <a:t>40 MeV, 2 x 125 mA/CW, 2 x 5MW</a:t>
            </a:r>
            <a:endParaRPr kumimoji="0" lang="en-US" b="1" kern="0" dirty="0">
              <a:solidFill>
                <a:sysClr val="windowText" lastClr="000000"/>
              </a:solidFill>
              <a:effectLst>
                <a:outerShdw blurRad="38100" dist="38100" dir="2700000" algn="tl">
                  <a:srgbClr val="000000">
                    <a:alpha val="43137"/>
                  </a:srgbClr>
                </a:outerShdw>
              </a:effectLst>
              <a:ea typeface="+mn-ea"/>
            </a:endParaRPr>
          </a:p>
        </p:txBody>
      </p:sp>
      <p:sp>
        <p:nvSpPr>
          <p:cNvPr id="27" name="ZoneTexte 33">
            <a:extLst>
              <a:ext uri="{FF2B5EF4-FFF2-40B4-BE49-F238E27FC236}">
                <a16:creationId xmlns:a16="http://schemas.microsoft.com/office/drawing/2014/main" id="{78925529-43AF-4905-835B-6D6538ADD7F5}"/>
              </a:ext>
            </a:extLst>
          </p:cNvPr>
          <p:cNvSpPr txBox="1"/>
          <p:nvPr/>
        </p:nvSpPr>
        <p:spPr>
          <a:xfrm>
            <a:off x="479376" y="2492896"/>
            <a:ext cx="1895071" cy="58477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fr-FR" sz="1600" kern="0" dirty="0">
                <a:solidFill>
                  <a:sysClr val="windowText" lastClr="000000"/>
                </a:solidFill>
                <a:ea typeface="+mn-ea"/>
              </a:rPr>
              <a:t>Deuteron ion source</a:t>
            </a:r>
          </a:p>
          <a:p>
            <a:pPr fontAlgn="auto">
              <a:spcBef>
                <a:spcPts val="0"/>
              </a:spcBef>
              <a:spcAft>
                <a:spcPts val="0"/>
              </a:spcAft>
              <a:defRPr/>
            </a:pPr>
            <a:r>
              <a:rPr kumimoji="0" lang="fr-FR" sz="1600" kern="0" dirty="0">
                <a:solidFill>
                  <a:sysClr val="windowText" lastClr="000000"/>
                </a:solidFill>
                <a:ea typeface="+mn-ea"/>
              </a:rPr>
              <a:t>140 mA, 100 </a:t>
            </a:r>
            <a:r>
              <a:rPr kumimoji="0" lang="fr-FR" sz="1600" kern="0" dirty="0" err="1">
                <a:solidFill>
                  <a:sysClr val="windowText" lastClr="000000"/>
                </a:solidFill>
                <a:ea typeface="+mn-ea"/>
              </a:rPr>
              <a:t>keV</a:t>
            </a:r>
            <a:endParaRPr kumimoji="0" lang="fr-FR" sz="1600" kern="0" dirty="0">
              <a:solidFill>
                <a:sysClr val="windowText" lastClr="000000"/>
              </a:solidFill>
              <a:ea typeface="+mn-ea"/>
            </a:endParaRPr>
          </a:p>
        </p:txBody>
      </p:sp>
      <p:sp>
        <p:nvSpPr>
          <p:cNvPr id="28" name="ZoneTexte 34">
            <a:extLst>
              <a:ext uri="{FF2B5EF4-FFF2-40B4-BE49-F238E27FC236}">
                <a16:creationId xmlns:a16="http://schemas.microsoft.com/office/drawing/2014/main" id="{C44C52D0-1B19-4D59-82CC-96E9030DB255}"/>
              </a:ext>
            </a:extLst>
          </p:cNvPr>
          <p:cNvSpPr txBox="1"/>
          <p:nvPr/>
        </p:nvSpPr>
        <p:spPr>
          <a:xfrm>
            <a:off x="1991544" y="3212976"/>
            <a:ext cx="1337718" cy="379406"/>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fr-FR" sz="1600" kern="0" dirty="0">
                <a:solidFill>
                  <a:sysClr val="windowText" lastClr="000000"/>
                </a:solidFill>
                <a:ea typeface="+mn-ea"/>
              </a:rPr>
              <a:t>RFQ 5 MeV</a:t>
            </a:r>
          </a:p>
        </p:txBody>
      </p:sp>
      <p:sp>
        <p:nvSpPr>
          <p:cNvPr id="29" name="ZoneTexte 35">
            <a:extLst>
              <a:ext uri="{FF2B5EF4-FFF2-40B4-BE49-F238E27FC236}">
                <a16:creationId xmlns:a16="http://schemas.microsoft.com/office/drawing/2014/main" id="{DE587F1D-5987-4441-A1DF-18C89E81E8B5}"/>
              </a:ext>
            </a:extLst>
          </p:cNvPr>
          <p:cNvSpPr txBox="1"/>
          <p:nvPr/>
        </p:nvSpPr>
        <p:spPr>
          <a:xfrm>
            <a:off x="3387855" y="2492896"/>
            <a:ext cx="3012363" cy="58477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fr-FR" sz="1600" kern="0" dirty="0">
                <a:solidFill>
                  <a:sysClr val="windowText" lastClr="000000"/>
                </a:solidFill>
                <a:ea typeface="+mn-ea"/>
              </a:rPr>
              <a:t>Superconducting RF Linac 40 MeV</a:t>
            </a:r>
          </a:p>
          <a:p>
            <a:pPr fontAlgn="auto">
              <a:spcBef>
                <a:spcPts val="0"/>
              </a:spcBef>
              <a:spcAft>
                <a:spcPts val="0"/>
              </a:spcAft>
              <a:defRPr/>
            </a:pPr>
            <a:r>
              <a:rPr kumimoji="0" lang="fr-FR" sz="1600" kern="0" dirty="0">
                <a:solidFill>
                  <a:sysClr val="windowText" lastClr="000000"/>
                </a:solidFill>
                <a:ea typeface="+mn-ea"/>
              </a:rPr>
              <a:t>(</a:t>
            </a:r>
            <a:r>
              <a:rPr kumimoji="0" lang="fr-FR" sz="1600" kern="0" dirty="0" err="1">
                <a:solidFill>
                  <a:sysClr val="windowText" lastClr="000000"/>
                </a:solidFill>
                <a:ea typeface="+mn-ea"/>
              </a:rPr>
              <a:t>Half</a:t>
            </a:r>
            <a:r>
              <a:rPr kumimoji="0" lang="fr-FR" sz="1600" kern="0" dirty="0">
                <a:solidFill>
                  <a:sysClr val="windowText" lastClr="000000"/>
                </a:solidFill>
                <a:ea typeface="+mn-ea"/>
              </a:rPr>
              <a:t> </a:t>
            </a:r>
            <a:r>
              <a:rPr kumimoji="0" lang="fr-FR" sz="1600" kern="0" dirty="0" err="1">
                <a:solidFill>
                  <a:sysClr val="windowText" lastClr="000000"/>
                </a:solidFill>
                <a:ea typeface="+mn-ea"/>
              </a:rPr>
              <a:t>Wave</a:t>
            </a:r>
            <a:r>
              <a:rPr kumimoji="0" lang="fr-FR" sz="1600" kern="0" dirty="0">
                <a:solidFill>
                  <a:sysClr val="windowText" lastClr="000000"/>
                </a:solidFill>
                <a:ea typeface="+mn-ea"/>
              </a:rPr>
              <a:t> </a:t>
            </a:r>
            <a:r>
              <a:rPr kumimoji="0" lang="fr-FR" sz="1600" kern="0" dirty="0" err="1">
                <a:solidFill>
                  <a:sysClr val="windowText" lastClr="000000"/>
                </a:solidFill>
                <a:ea typeface="+mn-ea"/>
              </a:rPr>
              <a:t>Resonators</a:t>
            </a:r>
            <a:r>
              <a:rPr kumimoji="0" lang="fr-FR" sz="1600" kern="0" dirty="0">
                <a:solidFill>
                  <a:sysClr val="windowText" lastClr="000000"/>
                </a:solidFill>
                <a:ea typeface="+mn-ea"/>
              </a:rPr>
              <a:t>)</a:t>
            </a:r>
          </a:p>
        </p:txBody>
      </p:sp>
      <p:grpSp>
        <p:nvGrpSpPr>
          <p:cNvPr id="30" name="Groupe 2">
            <a:extLst>
              <a:ext uri="{FF2B5EF4-FFF2-40B4-BE49-F238E27FC236}">
                <a16:creationId xmlns:a16="http://schemas.microsoft.com/office/drawing/2014/main" id="{5BA63F0B-F6F3-4524-81FF-543CC4269848}"/>
              </a:ext>
            </a:extLst>
          </p:cNvPr>
          <p:cNvGrpSpPr>
            <a:grpSpLocks/>
          </p:cNvGrpSpPr>
          <p:nvPr/>
        </p:nvGrpSpPr>
        <p:grpSpPr bwMode="auto">
          <a:xfrm>
            <a:off x="7342232" y="2567707"/>
            <a:ext cx="4609848" cy="3449434"/>
            <a:chOff x="5539112" y="1639510"/>
            <a:chExt cx="4107836" cy="3074867"/>
          </a:xfrm>
        </p:grpSpPr>
        <p:sp>
          <p:nvSpPr>
            <p:cNvPr id="31" name="Oval 66">
              <a:extLst>
                <a:ext uri="{FF2B5EF4-FFF2-40B4-BE49-F238E27FC236}">
                  <a16:creationId xmlns:a16="http://schemas.microsoft.com/office/drawing/2014/main" id="{9710ED50-5F0A-4FAD-A8A8-0C6BF58193EE}"/>
                </a:ext>
              </a:extLst>
            </p:cNvPr>
            <p:cNvSpPr>
              <a:spLocks noChangeArrowheads="1"/>
            </p:cNvSpPr>
            <p:nvPr/>
          </p:nvSpPr>
          <p:spPr bwMode="auto">
            <a:xfrm>
              <a:off x="7248604" y="2349268"/>
              <a:ext cx="1799967" cy="1440160"/>
            </a:xfrm>
            <a:prstGeom prst="ellipse">
              <a:avLst/>
            </a:prstGeom>
            <a:solidFill>
              <a:srgbClr val="8064A2">
                <a:lumMod val="20000"/>
                <a:lumOff val="80000"/>
              </a:srgbClr>
            </a:solidFill>
            <a:ln w="9525">
              <a:solidFill>
                <a:srgbClr val="000000"/>
              </a:solidFill>
              <a:round/>
              <a:headEnd/>
              <a:tailEnd/>
            </a:ln>
          </p:spPr>
          <p:txBody>
            <a:bodyPr lIns="74295" tIns="8890" rIns="74295" bIns="88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kumimoji="0" lang="en-US" kern="0">
                <a:solidFill>
                  <a:sysClr val="windowText" lastClr="000000"/>
                </a:solidFill>
                <a:ea typeface="+mn-ea"/>
              </a:endParaRPr>
            </a:p>
          </p:txBody>
        </p:sp>
        <p:sp>
          <p:nvSpPr>
            <p:cNvPr id="32" name="AutoShape 71">
              <a:extLst>
                <a:ext uri="{FF2B5EF4-FFF2-40B4-BE49-F238E27FC236}">
                  <a16:creationId xmlns:a16="http://schemas.microsoft.com/office/drawing/2014/main" id="{41673F46-108E-4670-A786-E9B4DA07D5BB}"/>
                </a:ext>
              </a:extLst>
            </p:cNvPr>
            <p:cNvSpPr>
              <a:spLocks noChangeArrowheads="1"/>
            </p:cNvSpPr>
            <p:nvPr/>
          </p:nvSpPr>
          <p:spPr bwMode="auto">
            <a:xfrm>
              <a:off x="8148588" y="2528693"/>
              <a:ext cx="720622" cy="1079722"/>
            </a:xfrm>
            <a:prstGeom prst="flowChartDelay">
              <a:avLst/>
            </a:prstGeom>
            <a:solidFill>
              <a:srgbClr val="1F497D">
                <a:lumMod val="40000"/>
                <a:lumOff val="60000"/>
              </a:srgbClr>
            </a:solidFill>
            <a:ln w="9525">
              <a:noFill/>
              <a:miter lim="800000"/>
              <a:headEnd/>
              <a:tailEnd/>
            </a:ln>
          </p:spPr>
          <p:txBody>
            <a:bodyPr lIns="74295" tIns="8890" rIns="74295" bIns="889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b="1" kern="0">
                  <a:solidFill>
                    <a:sysClr val="windowText" lastClr="000000"/>
                  </a:solidFill>
                  <a:ea typeface="+mn-ea"/>
                </a:rPr>
                <a:t>L</a:t>
              </a:r>
            </a:p>
          </p:txBody>
        </p:sp>
        <p:sp>
          <p:nvSpPr>
            <p:cNvPr id="33" name="AutoShape 72">
              <a:extLst>
                <a:ext uri="{FF2B5EF4-FFF2-40B4-BE49-F238E27FC236}">
                  <a16:creationId xmlns:a16="http://schemas.microsoft.com/office/drawing/2014/main" id="{89033EEE-22BF-405F-8791-74CD53EE4844}"/>
                </a:ext>
              </a:extLst>
            </p:cNvPr>
            <p:cNvSpPr>
              <a:spLocks noChangeArrowheads="1"/>
            </p:cNvSpPr>
            <p:nvPr/>
          </p:nvSpPr>
          <p:spPr bwMode="auto">
            <a:xfrm>
              <a:off x="7788277" y="2674773"/>
              <a:ext cx="504753" cy="792325"/>
            </a:xfrm>
            <a:prstGeom prst="flowChartDelay">
              <a:avLst/>
            </a:prstGeom>
            <a:solidFill>
              <a:srgbClr val="1F497D">
                <a:lumMod val="60000"/>
                <a:lumOff val="40000"/>
              </a:srgbClr>
            </a:solidFill>
            <a:ln w="9525">
              <a:noFill/>
              <a:miter lim="800000"/>
              <a:headEnd/>
              <a:tailEnd/>
            </a:ln>
          </p:spPr>
          <p:txBody>
            <a:bodyPr lIns="74295" tIns="8890" rIns="74295" bIns="889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b="1" kern="0">
                  <a:solidFill>
                    <a:sysClr val="windowText" lastClr="000000"/>
                  </a:solidFill>
                  <a:ea typeface="+mn-ea"/>
                </a:rPr>
                <a:t>M</a:t>
              </a:r>
            </a:p>
          </p:txBody>
        </p:sp>
        <p:sp>
          <p:nvSpPr>
            <p:cNvPr id="34" name="AutoShape 73">
              <a:extLst>
                <a:ext uri="{FF2B5EF4-FFF2-40B4-BE49-F238E27FC236}">
                  <a16:creationId xmlns:a16="http://schemas.microsoft.com/office/drawing/2014/main" id="{DACED6C3-C4DA-438F-A7F7-54FFE51D740C}"/>
                </a:ext>
              </a:extLst>
            </p:cNvPr>
            <p:cNvSpPr>
              <a:spLocks noChangeArrowheads="1"/>
            </p:cNvSpPr>
            <p:nvPr/>
          </p:nvSpPr>
          <p:spPr bwMode="auto">
            <a:xfrm>
              <a:off x="7572408" y="2816089"/>
              <a:ext cx="252377" cy="504929"/>
            </a:xfrm>
            <a:prstGeom prst="flowChartDelay">
              <a:avLst/>
            </a:prstGeom>
            <a:solidFill>
              <a:srgbClr val="1F497D">
                <a:lumMod val="75000"/>
              </a:srgbClr>
            </a:solidFill>
            <a:ln w="9525">
              <a:noFill/>
              <a:miter lim="800000"/>
              <a:headEnd/>
              <a:tailEnd/>
            </a:ln>
          </p:spPr>
          <p:txBody>
            <a:bodyPr lIns="74295" tIns="8890" rIns="74295" bIns="889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b="1" kern="0">
                  <a:solidFill>
                    <a:sysClr val="window" lastClr="FFFFFF"/>
                  </a:solidFill>
                  <a:ea typeface="+mn-ea"/>
                </a:rPr>
                <a:t>H</a:t>
              </a:r>
            </a:p>
          </p:txBody>
        </p:sp>
        <p:sp>
          <p:nvSpPr>
            <p:cNvPr id="35" name="AutoShape 224">
              <a:extLst>
                <a:ext uri="{FF2B5EF4-FFF2-40B4-BE49-F238E27FC236}">
                  <a16:creationId xmlns:a16="http://schemas.microsoft.com/office/drawing/2014/main" id="{5292B414-8517-4316-AE8D-B2A2261E2277}"/>
                </a:ext>
              </a:extLst>
            </p:cNvPr>
            <p:cNvSpPr>
              <a:spLocks noChangeAspect="1" noChangeArrowheads="1"/>
            </p:cNvSpPr>
            <p:nvPr/>
          </p:nvSpPr>
          <p:spPr bwMode="auto">
            <a:xfrm rot="5400000">
              <a:off x="6672274" y="2636816"/>
              <a:ext cx="863778" cy="863476"/>
            </a:xfrm>
            <a:custGeom>
              <a:avLst/>
              <a:gdLst>
                <a:gd name="T0" fmla="*/ 680 w 21600"/>
                <a:gd name="T1" fmla="*/ 0 h 21600"/>
                <a:gd name="T2" fmla="*/ 221 w 21600"/>
                <a:gd name="T3" fmla="*/ 269 h 21600"/>
                <a:gd name="T4" fmla="*/ 680 w 21600"/>
                <a:gd name="T5" fmla="*/ 128 h 21600"/>
                <a:gd name="T6" fmla="*/ 1139 w 21600"/>
                <a:gd name="T7" fmla="*/ 269 h 21600"/>
                <a:gd name="T8" fmla="*/ 0 60000 65536"/>
                <a:gd name="T9" fmla="*/ 0 60000 65536"/>
                <a:gd name="T10" fmla="*/ 0 60000 65536"/>
                <a:gd name="T11" fmla="*/ 0 60000 65536"/>
                <a:gd name="T12" fmla="*/ 1366 w 21600"/>
                <a:gd name="T13" fmla="*/ 0 h 21600"/>
                <a:gd name="T14" fmla="*/ 20234 w 21600"/>
                <a:gd name="T15" fmla="*/ 6528 h 21600"/>
              </a:gdLst>
              <a:ahLst/>
              <a:cxnLst>
                <a:cxn ang="T8">
                  <a:pos x="T0" y="T1"/>
                </a:cxn>
                <a:cxn ang="T9">
                  <a:pos x="T2" y="T3"/>
                </a:cxn>
                <a:cxn ang="T10">
                  <a:pos x="T4" y="T5"/>
                </a:cxn>
                <a:cxn ang="T11">
                  <a:pos x="T6" y="T7"/>
                </a:cxn>
              </a:cxnLst>
              <a:rect l="T12" t="T13" r="T14" b="T15"/>
              <a:pathLst>
                <a:path w="21600" h="21600">
                  <a:moveTo>
                    <a:pt x="4264" y="4946"/>
                  </a:moveTo>
                  <a:cubicBezTo>
                    <a:pt x="5928" y="3087"/>
                    <a:pt x="8305" y="2025"/>
                    <a:pt x="10800" y="2026"/>
                  </a:cubicBezTo>
                  <a:cubicBezTo>
                    <a:pt x="13294" y="2026"/>
                    <a:pt x="15671" y="3087"/>
                    <a:pt x="17335" y="4946"/>
                  </a:cubicBezTo>
                  <a:lnTo>
                    <a:pt x="18844" y="3594"/>
                  </a:lnTo>
                  <a:cubicBezTo>
                    <a:pt x="16796" y="1307"/>
                    <a:pt x="13870" y="-1"/>
                    <a:pt x="10799" y="0"/>
                  </a:cubicBezTo>
                  <a:cubicBezTo>
                    <a:pt x="7729" y="0"/>
                    <a:pt x="4803" y="1307"/>
                    <a:pt x="2755" y="3594"/>
                  </a:cubicBezTo>
                  <a:close/>
                </a:path>
              </a:pathLst>
            </a:custGeom>
            <a:solidFill>
              <a:srgbClr val="4BACC6"/>
            </a:solidFill>
            <a:ln w="0" cap="flat" cmpd="sng" algn="ctr">
              <a:solidFill>
                <a:sysClr val="windowText" lastClr="000000"/>
              </a:solidFill>
              <a:prstDash val="soli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kumimoji="0" lang="en-GB" altLang="ja-JP" kern="0">
                <a:solidFill>
                  <a:sysClr val="window" lastClr="FFFFFF"/>
                </a:solidFill>
                <a:latin typeface="Calibri"/>
                <a:ea typeface="ＭＳ Ｐゴシック"/>
              </a:endParaRPr>
            </a:p>
          </p:txBody>
        </p:sp>
        <p:cxnSp>
          <p:nvCxnSpPr>
            <p:cNvPr id="36" name="AutoShape 85">
              <a:extLst>
                <a:ext uri="{FF2B5EF4-FFF2-40B4-BE49-F238E27FC236}">
                  <a16:creationId xmlns:a16="http://schemas.microsoft.com/office/drawing/2014/main" id="{F1A41199-4198-4F98-9B0B-E5BFED6C3892}"/>
                </a:ext>
              </a:extLst>
            </p:cNvPr>
            <p:cNvCxnSpPr>
              <a:cxnSpLocks noChangeShapeType="1"/>
            </p:cNvCxnSpPr>
            <p:nvPr/>
          </p:nvCxnSpPr>
          <p:spPr bwMode="auto">
            <a:xfrm flipV="1">
              <a:off x="7956384" y="2204904"/>
              <a:ext cx="72000" cy="360000"/>
            </a:xfrm>
            <a:prstGeom prst="straightConnector1">
              <a:avLst/>
            </a:prstGeom>
            <a:noFill/>
            <a:ln w="9525">
              <a:solidFill>
                <a:srgbClr val="000000"/>
              </a:solidFill>
              <a:round/>
              <a:headEnd type="triangle" w="med" len="med"/>
              <a:tailEnd/>
            </a:ln>
          </p:spPr>
        </p:cxnSp>
        <p:sp>
          <p:nvSpPr>
            <p:cNvPr id="37" name="Rectangle 84">
              <a:extLst>
                <a:ext uri="{FF2B5EF4-FFF2-40B4-BE49-F238E27FC236}">
                  <a16:creationId xmlns:a16="http://schemas.microsoft.com/office/drawing/2014/main" id="{71B2C5FA-6FAD-4AA3-9E42-9EA0DFDEE101}"/>
                </a:ext>
              </a:extLst>
            </p:cNvPr>
            <p:cNvSpPr>
              <a:spLocks noChangeArrowheads="1"/>
            </p:cNvSpPr>
            <p:nvPr/>
          </p:nvSpPr>
          <p:spPr bwMode="auto">
            <a:xfrm>
              <a:off x="7508579" y="3973616"/>
              <a:ext cx="2138369" cy="740761"/>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60000" fontAlgn="auto">
                <a:spcBef>
                  <a:spcPts val="0"/>
                </a:spcBef>
                <a:spcAft>
                  <a:spcPts val="0"/>
                </a:spcAft>
                <a:tabLst>
                  <a:tab pos="809625" algn="l"/>
                </a:tabLst>
                <a:defRPr/>
              </a:pPr>
              <a:r>
                <a:rPr kumimoji="0" lang="en-US" altLang="ja-JP" b="1" kern="0" dirty="0">
                  <a:solidFill>
                    <a:sysClr val="windowText" lastClr="000000"/>
                  </a:solidFill>
                  <a:ea typeface="+mn-ea"/>
                </a:rPr>
                <a:t>H</a:t>
              </a:r>
              <a:r>
                <a:rPr kumimoji="0" lang="en-US" altLang="ja-JP" kern="0" dirty="0">
                  <a:solidFill>
                    <a:sysClr val="windowText" lastClr="000000"/>
                  </a:solidFill>
                  <a:ea typeface="+mn-ea"/>
                </a:rPr>
                <a:t>igh	&gt; </a:t>
              </a:r>
              <a:r>
                <a:rPr kumimoji="0" lang="en-US" altLang="ja-JP" b="1" kern="0" dirty="0">
                  <a:solidFill>
                    <a:sysClr val="windowText" lastClr="000000"/>
                  </a:solidFill>
                  <a:ea typeface="+mn-ea"/>
                </a:rPr>
                <a:t>20 </a:t>
              </a:r>
              <a:r>
                <a:rPr kumimoji="0" lang="en-US" altLang="ja-JP" b="1" kern="0" dirty="0" err="1">
                  <a:solidFill>
                    <a:sysClr val="windowText" lastClr="000000"/>
                  </a:solidFill>
                  <a:ea typeface="+mn-ea"/>
                </a:rPr>
                <a:t>dpa</a:t>
              </a:r>
              <a:r>
                <a:rPr kumimoji="0" lang="en-US" altLang="ja-JP" b="1" kern="0" dirty="0">
                  <a:solidFill>
                    <a:sysClr val="windowText" lastClr="000000"/>
                  </a:solidFill>
                  <a:ea typeface="+mn-ea"/>
                </a:rPr>
                <a:t>/y, 0.5 L</a:t>
              </a:r>
            </a:p>
            <a:p>
              <a:pPr defTabSz="360000" fontAlgn="auto">
                <a:spcBef>
                  <a:spcPts val="0"/>
                </a:spcBef>
                <a:spcAft>
                  <a:spcPts val="0"/>
                </a:spcAft>
                <a:tabLst>
                  <a:tab pos="809625" algn="l"/>
                </a:tabLst>
                <a:defRPr/>
              </a:pPr>
              <a:r>
                <a:rPr kumimoji="0" lang="en-US" altLang="ja-JP" b="1" kern="0" dirty="0">
                  <a:solidFill>
                    <a:sysClr val="windowText" lastClr="000000"/>
                  </a:solidFill>
                  <a:ea typeface="+mn-ea"/>
                </a:rPr>
                <a:t>M</a:t>
              </a:r>
              <a:r>
                <a:rPr kumimoji="0" lang="en-US" altLang="ja-JP" kern="0" dirty="0">
                  <a:solidFill>
                    <a:sysClr val="windowText" lastClr="000000"/>
                  </a:solidFill>
                  <a:ea typeface="+mn-ea"/>
                </a:rPr>
                <a:t>edium	&gt;   1 </a:t>
              </a:r>
              <a:r>
                <a:rPr kumimoji="0" lang="en-US" altLang="ja-JP" kern="0" dirty="0" err="1">
                  <a:solidFill>
                    <a:sysClr val="windowText" lastClr="000000"/>
                  </a:solidFill>
                  <a:ea typeface="+mn-ea"/>
                </a:rPr>
                <a:t>dpa</a:t>
              </a:r>
              <a:r>
                <a:rPr kumimoji="0" lang="en-US" altLang="ja-JP" kern="0" dirty="0">
                  <a:solidFill>
                    <a:sysClr val="windowText" lastClr="000000"/>
                  </a:solidFill>
                  <a:ea typeface="+mn-ea"/>
                </a:rPr>
                <a:t>/y,    6 L</a:t>
              </a:r>
            </a:p>
            <a:p>
              <a:pPr defTabSz="360000" fontAlgn="auto">
                <a:spcBef>
                  <a:spcPts val="0"/>
                </a:spcBef>
                <a:spcAft>
                  <a:spcPts val="0"/>
                </a:spcAft>
                <a:tabLst>
                  <a:tab pos="809625" algn="l"/>
                </a:tabLst>
                <a:defRPr/>
              </a:pPr>
              <a:r>
                <a:rPr kumimoji="0" lang="en-US" altLang="ja-JP" b="1" kern="0" dirty="0">
                  <a:solidFill>
                    <a:sysClr val="windowText" lastClr="000000"/>
                  </a:solidFill>
                  <a:ea typeface="+mn-ea"/>
                </a:rPr>
                <a:t>L</a:t>
              </a:r>
              <a:r>
                <a:rPr kumimoji="0" lang="en-US" altLang="ja-JP" kern="0" dirty="0">
                  <a:solidFill>
                    <a:sysClr val="windowText" lastClr="000000"/>
                  </a:solidFill>
                  <a:ea typeface="+mn-ea"/>
                </a:rPr>
                <a:t>ow	&lt;   1 </a:t>
              </a:r>
              <a:r>
                <a:rPr kumimoji="0" lang="en-US" altLang="ja-JP" kern="0" dirty="0" err="1">
                  <a:solidFill>
                    <a:sysClr val="windowText" lastClr="000000"/>
                  </a:solidFill>
                  <a:ea typeface="+mn-ea"/>
                </a:rPr>
                <a:t>dpa</a:t>
              </a:r>
              <a:r>
                <a:rPr kumimoji="0" lang="en-US" altLang="ja-JP" kern="0" dirty="0">
                  <a:solidFill>
                    <a:sysClr val="windowText" lastClr="000000"/>
                  </a:solidFill>
                  <a:ea typeface="+mn-ea"/>
                </a:rPr>
                <a:t>/y, &gt; 8 L</a:t>
              </a:r>
              <a:endParaRPr kumimoji="0" lang="en-US" kern="0" dirty="0">
                <a:solidFill>
                  <a:sysClr val="windowText" lastClr="000000"/>
                </a:solidFill>
                <a:ea typeface="+mn-ea"/>
              </a:endParaRPr>
            </a:p>
          </p:txBody>
        </p:sp>
        <p:sp>
          <p:nvSpPr>
            <p:cNvPr id="38" name="Rectangle 75">
              <a:extLst>
                <a:ext uri="{FF2B5EF4-FFF2-40B4-BE49-F238E27FC236}">
                  <a16:creationId xmlns:a16="http://schemas.microsoft.com/office/drawing/2014/main" id="{1786A08A-3FD0-477C-8649-335622826169}"/>
                </a:ext>
              </a:extLst>
            </p:cNvPr>
            <p:cNvSpPr>
              <a:spLocks noChangeArrowheads="1"/>
            </p:cNvSpPr>
            <p:nvPr/>
          </p:nvSpPr>
          <p:spPr bwMode="auto">
            <a:xfrm>
              <a:off x="7751770" y="1880860"/>
              <a:ext cx="780938" cy="276282"/>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1000"/>
                </a:spcAft>
                <a:defRPr/>
              </a:pPr>
              <a:r>
                <a:rPr kumimoji="0" lang="en-US" altLang="ja-JP" b="1" kern="0">
                  <a:solidFill>
                    <a:srgbClr val="000000"/>
                  </a:solidFill>
                  <a:ea typeface="+mn-ea"/>
                </a:rPr>
                <a:t>Test Cell</a:t>
              </a:r>
              <a:endParaRPr kumimoji="0" lang="en-US" sz="2800" b="1" kern="0">
                <a:solidFill>
                  <a:sysClr val="windowText" lastClr="000000"/>
                </a:solidFill>
                <a:ea typeface="+mn-ea"/>
              </a:endParaRPr>
            </a:p>
          </p:txBody>
        </p:sp>
        <p:sp>
          <p:nvSpPr>
            <p:cNvPr id="39" name="Rectangle 82">
              <a:extLst>
                <a:ext uri="{FF2B5EF4-FFF2-40B4-BE49-F238E27FC236}">
                  <a16:creationId xmlns:a16="http://schemas.microsoft.com/office/drawing/2014/main" id="{69FE6CA4-3767-4312-A2F3-1E59B2C9622F}"/>
                </a:ext>
              </a:extLst>
            </p:cNvPr>
            <p:cNvSpPr>
              <a:spLocks noChangeArrowheads="1"/>
            </p:cNvSpPr>
            <p:nvPr/>
          </p:nvSpPr>
          <p:spPr bwMode="auto">
            <a:xfrm>
              <a:off x="5713712" y="1639510"/>
              <a:ext cx="1601557" cy="276282"/>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en-US" altLang="ja-JP" b="1" kern="0" dirty="0">
                  <a:solidFill>
                    <a:srgbClr val="000000"/>
                  </a:solidFill>
                  <a:ea typeface="+mn-ea"/>
                </a:rPr>
                <a:t>Lithium Target</a:t>
              </a:r>
              <a:endParaRPr kumimoji="0" lang="en-US" altLang="ja-JP" sz="1600" b="1" kern="0" dirty="0">
                <a:solidFill>
                  <a:srgbClr val="000000"/>
                </a:solidFill>
                <a:ea typeface="+mn-ea"/>
              </a:endParaRPr>
            </a:p>
          </p:txBody>
        </p:sp>
        <p:cxnSp>
          <p:nvCxnSpPr>
            <p:cNvPr id="40" name="AutoShape 86">
              <a:extLst>
                <a:ext uri="{FF2B5EF4-FFF2-40B4-BE49-F238E27FC236}">
                  <a16:creationId xmlns:a16="http://schemas.microsoft.com/office/drawing/2014/main" id="{F38F515D-D130-46C8-95CF-00308AE639FD}"/>
                </a:ext>
              </a:extLst>
            </p:cNvPr>
            <p:cNvCxnSpPr>
              <a:cxnSpLocks noChangeShapeType="1"/>
            </p:cNvCxnSpPr>
            <p:nvPr/>
          </p:nvCxnSpPr>
          <p:spPr bwMode="auto">
            <a:xfrm>
              <a:off x="7192879" y="2492896"/>
              <a:ext cx="144000" cy="252000"/>
            </a:xfrm>
            <a:prstGeom prst="straightConnector1">
              <a:avLst/>
            </a:prstGeom>
            <a:noFill/>
            <a:ln w="9525">
              <a:solidFill>
                <a:srgbClr val="000000"/>
              </a:solidFill>
              <a:round/>
              <a:headEnd/>
              <a:tailEnd type="triangle" w="med" len="med"/>
            </a:ln>
          </p:spPr>
        </p:cxnSp>
        <p:sp>
          <p:nvSpPr>
            <p:cNvPr id="41" name="Rectangle 77">
              <a:extLst>
                <a:ext uri="{FF2B5EF4-FFF2-40B4-BE49-F238E27FC236}">
                  <a16:creationId xmlns:a16="http://schemas.microsoft.com/office/drawing/2014/main" id="{4AE39AF2-73A9-4DCE-8B7F-39DAB19447F5}"/>
                </a:ext>
              </a:extLst>
            </p:cNvPr>
            <p:cNvSpPr>
              <a:spLocks noChangeArrowheads="1"/>
            </p:cNvSpPr>
            <p:nvPr/>
          </p:nvSpPr>
          <p:spPr bwMode="auto">
            <a:xfrm>
              <a:off x="5539112" y="1958663"/>
              <a:ext cx="1950757" cy="492226"/>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en-US" altLang="ja-JP" sz="1600" i="1" kern="0" dirty="0">
                  <a:solidFill>
                    <a:srgbClr val="000000"/>
                  </a:solidFill>
                  <a:ea typeface="+mn-ea"/>
                </a:rPr>
                <a:t>Beam footprint shape</a:t>
              </a:r>
            </a:p>
            <a:p>
              <a:pPr algn="ctr" fontAlgn="auto">
                <a:spcBef>
                  <a:spcPts val="0"/>
                </a:spcBef>
                <a:spcAft>
                  <a:spcPts val="0"/>
                </a:spcAft>
                <a:defRPr/>
              </a:pPr>
              <a:r>
                <a:rPr kumimoji="0" lang="en-US" altLang="ja-JP" sz="1600" i="1" kern="0" dirty="0">
                  <a:solidFill>
                    <a:srgbClr val="000000"/>
                  </a:solidFill>
                  <a:ea typeface="+mn-ea"/>
                </a:rPr>
                <a:t>200 x 50 mm</a:t>
              </a:r>
              <a:r>
                <a:rPr kumimoji="0" lang="en-US" altLang="ja-JP" sz="1600" i="1" kern="0" baseline="30000" dirty="0">
                  <a:solidFill>
                    <a:srgbClr val="000000"/>
                  </a:solidFill>
                  <a:ea typeface="+mn-ea"/>
                </a:rPr>
                <a:t>2</a:t>
              </a:r>
              <a:endParaRPr kumimoji="0" lang="en-US" sz="1600" kern="0" dirty="0">
                <a:solidFill>
                  <a:sysClr val="windowText" lastClr="000000"/>
                </a:solidFill>
                <a:ea typeface="+mn-ea"/>
              </a:endParaRPr>
            </a:p>
          </p:txBody>
        </p:sp>
      </p:grpSp>
      <p:cxnSp>
        <p:nvCxnSpPr>
          <p:cNvPr id="42" name="Connecteur droit avec flèche 38">
            <a:extLst>
              <a:ext uri="{FF2B5EF4-FFF2-40B4-BE49-F238E27FC236}">
                <a16:creationId xmlns:a16="http://schemas.microsoft.com/office/drawing/2014/main" id="{061DDD5A-ADDB-4348-A4F7-94D02386CE29}"/>
              </a:ext>
            </a:extLst>
          </p:cNvPr>
          <p:cNvCxnSpPr>
            <a:cxnSpLocks noChangeShapeType="1"/>
          </p:cNvCxnSpPr>
          <p:nvPr/>
        </p:nvCxnSpPr>
        <p:spPr bwMode="auto">
          <a:xfrm flipV="1">
            <a:off x="1619073" y="3078927"/>
            <a:ext cx="0" cy="482719"/>
          </a:xfrm>
          <a:prstGeom prst="straightConnector1">
            <a:avLst/>
          </a:prstGeom>
          <a:noFill/>
          <a:ln w="19050" algn="ctr">
            <a:solidFill>
              <a:srgbClr val="4A7EBB"/>
            </a:solidFill>
            <a:round/>
            <a:headEnd type="arrow" w="med" len="med"/>
            <a:tailEnd/>
          </a:ln>
        </p:spPr>
      </p:cxnSp>
      <p:cxnSp>
        <p:nvCxnSpPr>
          <p:cNvPr id="43" name="Connecteur droit avec flèche 39">
            <a:extLst>
              <a:ext uri="{FF2B5EF4-FFF2-40B4-BE49-F238E27FC236}">
                <a16:creationId xmlns:a16="http://schemas.microsoft.com/office/drawing/2014/main" id="{BE71D891-4E73-4042-811A-59BE3CE6C888}"/>
              </a:ext>
            </a:extLst>
          </p:cNvPr>
          <p:cNvCxnSpPr>
            <a:cxnSpLocks noChangeShapeType="1"/>
          </p:cNvCxnSpPr>
          <p:nvPr/>
        </p:nvCxnSpPr>
        <p:spPr bwMode="auto">
          <a:xfrm flipV="1">
            <a:off x="4559917" y="3020146"/>
            <a:ext cx="0" cy="482718"/>
          </a:xfrm>
          <a:prstGeom prst="straightConnector1">
            <a:avLst/>
          </a:prstGeom>
          <a:noFill/>
          <a:ln w="19050" algn="ctr">
            <a:solidFill>
              <a:srgbClr val="4A7EBB"/>
            </a:solidFill>
            <a:round/>
            <a:headEnd type="arrow" w="med" len="med"/>
            <a:tailEnd/>
          </a:ln>
        </p:spPr>
      </p:cxnSp>
      <p:sp>
        <p:nvSpPr>
          <p:cNvPr id="44" name="Text Box 36">
            <a:extLst>
              <a:ext uri="{FF2B5EF4-FFF2-40B4-BE49-F238E27FC236}">
                <a16:creationId xmlns:a16="http://schemas.microsoft.com/office/drawing/2014/main" id="{64BA420B-130F-48F1-8DA0-AAD20E02B95F}"/>
              </a:ext>
            </a:extLst>
          </p:cNvPr>
          <p:cNvSpPr txBox="1">
            <a:spLocks noChangeArrowheads="1"/>
          </p:cNvSpPr>
          <p:nvPr/>
        </p:nvSpPr>
        <p:spPr bwMode="auto">
          <a:xfrm>
            <a:off x="5303912" y="5229200"/>
            <a:ext cx="4968552" cy="1200329"/>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ja-JP"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itchFamily="34" charset="0"/>
              </a:rPr>
              <a:t>LIPAc</a:t>
            </a:r>
            <a:r>
              <a:rPr kumimoji="0" lang="en-US" altLang="ja-JP"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itchFamily="34" charset="0"/>
              </a:rPr>
              <a:t> :</a:t>
            </a:r>
          </a:p>
          <a:p>
            <a:r>
              <a:rPr kumimoji="0" lang="en-US" altLang="ja-JP"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itchFamily="34" charset="0"/>
              </a:rPr>
              <a:t>Prototype for IFMIF</a:t>
            </a:r>
          </a:p>
          <a:p>
            <a:r>
              <a:rPr kumimoji="0" lang="en-US" altLang="ja-JP"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itchFamily="34" charset="0"/>
              </a:rPr>
              <a:t>constructed in </a:t>
            </a:r>
            <a:r>
              <a:rPr kumimoji="0" lang="en-US" altLang="ja-JP"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itchFamily="34" charset="0"/>
              </a:rPr>
              <a:t>Rokkasho</a:t>
            </a:r>
            <a:r>
              <a:rPr kumimoji="0" lang="en-US" altLang="ja-JP"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itchFamily="34" charset="0"/>
              </a:rPr>
              <a:t>, Japan</a:t>
            </a:r>
          </a:p>
        </p:txBody>
      </p:sp>
      <p:sp>
        <p:nvSpPr>
          <p:cNvPr id="45" name="ZoneTexte 21">
            <a:extLst>
              <a:ext uri="{FF2B5EF4-FFF2-40B4-BE49-F238E27FC236}">
                <a16:creationId xmlns:a16="http://schemas.microsoft.com/office/drawing/2014/main" id="{917901B6-1203-4F01-A728-A51C4E330BA0}"/>
              </a:ext>
            </a:extLst>
          </p:cNvPr>
          <p:cNvSpPr txBox="1"/>
          <p:nvPr/>
        </p:nvSpPr>
        <p:spPr>
          <a:xfrm>
            <a:off x="1559496" y="6165304"/>
            <a:ext cx="3241593" cy="369332"/>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fr-FR" b="1" kern="0" dirty="0">
                <a:solidFill>
                  <a:sysClr val="windowText" lastClr="000000"/>
                </a:solidFill>
                <a:effectLst>
                  <a:outerShdw blurRad="38100" dist="38100" dir="2700000" algn="tl">
                    <a:srgbClr val="000000">
                      <a:alpha val="43137"/>
                    </a:srgbClr>
                  </a:outerShdw>
                </a:effectLst>
                <a:ea typeface="+mn-ea"/>
              </a:rPr>
              <a:t>9 MeV, 125 mA/CW, 1.125 MW</a:t>
            </a:r>
            <a:endParaRPr kumimoji="0" lang="en-US" b="1" kern="0" dirty="0">
              <a:solidFill>
                <a:sysClr val="windowText" lastClr="000000"/>
              </a:solidFill>
              <a:effectLst>
                <a:outerShdw blurRad="38100" dist="38100" dir="2700000" algn="tl">
                  <a:srgbClr val="000000">
                    <a:alpha val="43137"/>
                  </a:srgbClr>
                </a:outerShdw>
              </a:effectLst>
              <a:ea typeface="+mn-ea"/>
            </a:endParaRPr>
          </a:p>
        </p:txBody>
      </p:sp>
    </p:spTree>
    <p:extLst>
      <p:ext uri="{BB962C8B-B14F-4D97-AF65-F5344CB8AC3E}">
        <p14:creationId xmlns:p14="http://schemas.microsoft.com/office/powerpoint/2010/main" val="14629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2.96296E-6 L -2.5E-6 0.16365 " pathEditMode="relative" rAng="0" ptsTypes="AA">
                                      <p:cBhvr>
                                        <p:cTn id="6" dur="2000" fill="hold"/>
                                        <p:tgtEl>
                                          <p:spTgt spid="19"/>
                                        </p:tgtEl>
                                        <p:attrNameLst>
                                          <p:attrName>ppt_x</p:attrName>
                                          <p:attrName>ppt_y</p:attrName>
                                        </p:attrNameLst>
                                      </p:cBhvr>
                                      <p:rCtr x="0" y="8171"/>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26980</TotalTime>
  <Words>1739</Words>
  <Application>Microsoft Office PowerPoint</Application>
  <PresentationFormat>ワイド画面</PresentationFormat>
  <Paragraphs>261</Paragraphs>
  <Slides>19</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19</vt:i4>
      </vt:variant>
    </vt:vector>
  </HeadingPairs>
  <TitlesOfParts>
    <vt:vector size="28" baseType="lpstr">
      <vt:lpstr>HGPｺﾞｼｯｸE</vt:lpstr>
      <vt:lpstr>メイリオ</vt:lpstr>
      <vt:lpstr>游ゴシック Medium</vt:lpstr>
      <vt:lpstr>Arial</vt:lpstr>
      <vt:lpstr>Calibri</vt:lpstr>
      <vt:lpstr>Symbol</vt:lpstr>
      <vt:lpstr>Tahoma</vt:lpstr>
      <vt:lpstr>Wingdings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Knaster Juan</dc:creator>
  <cp:lastModifiedBy>近藤 恵太郎</cp:lastModifiedBy>
  <cp:revision>885</cp:revision>
  <cp:lastPrinted>2015-03-17T08:03:26Z</cp:lastPrinted>
  <dcterms:created xsi:type="dcterms:W3CDTF">2012-07-10T14:10:25Z</dcterms:created>
  <dcterms:modified xsi:type="dcterms:W3CDTF">2022-10-10T14:18:14Z</dcterms:modified>
</cp:coreProperties>
</file>